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107"/>
  </p:notesMasterIdLst>
  <p:handoutMasterIdLst>
    <p:handoutMasterId r:id="rId108"/>
  </p:handoutMasterIdLst>
  <p:sldIdLst>
    <p:sldId id="258" r:id="rId2"/>
    <p:sldId id="479" r:id="rId3"/>
    <p:sldId id="260" r:id="rId4"/>
    <p:sldId id="480" r:id="rId5"/>
    <p:sldId id="262" r:id="rId6"/>
    <p:sldId id="263" r:id="rId7"/>
    <p:sldId id="264" r:id="rId8"/>
    <p:sldId id="265" r:id="rId9"/>
    <p:sldId id="486" r:id="rId10"/>
    <p:sldId id="267" r:id="rId11"/>
    <p:sldId id="268" r:id="rId12"/>
    <p:sldId id="270" r:id="rId13"/>
    <p:sldId id="271" r:id="rId14"/>
    <p:sldId id="272" r:id="rId15"/>
    <p:sldId id="274" r:id="rId16"/>
    <p:sldId id="276" r:id="rId17"/>
    <p:sldId id="279" r:id="rId18"/>
    <p:sldId id="280" r:id="rId19"/>
    <p:sldId id="412" r:id="rId20"/>
    <p:sldId id="415" r:id="rId21"/>
    <p:sldId id="470" r:id="rId22"/>
    <p:sldId id="462" r:id="rId23"/>
    <p:sldId id="411" r:id="rId24"/>
    <p:sldId id="431" r:id="rId25"/>
    <p:sldId id="476" r:id="rId26"/>
    <p:sldId id="281" r:id="rId27"/>
    <p:sldId id="494" r:id="rId28"/>
    <p:sldId id="495" r:id="rId29"/>
    <p:sldId id="496" r:id="rId30"/>
    <p:sldId id="417" r:id="rId31"/>
    <p:sldId id="419" r:id="rId32"/>
    <p:sldId id="421" r:id="rId33"/>
    <p:sldId id="422" r:id="rId34"/>
    <p:sldId id="463" r:id="rId35"/>
    <p:sldId id="425" r:id="rId36"/>
    <p:sldId id="428" r:id="rId37"/>
    <p:sldId id="464" r:id="rId38"/>
    <p:sldId id="284" r:id="rId39"/>
    <p:sldId id="465" r:id="rId40"/>
    <p:sldId id="416" r:id="rId41"/>
    <p:sldId id="285" r:id="rId42"/>
    <p:sldId id="286" r:id="rId43"/>
    <p:sldId id="287" r:id="rId44"/>
    <p:sldId id="288" r:id="rId45"/>
    <p:sldId id="492" r:id="rId46"/>
    <p:sldId id="497" r:id="rId47"/>
    <p:sldId id="290" r:id="rId48"/>
    <p:sldId id="295" r:id="rId49"/>
    <p:sldId id="296" r:id="rId50"/>
    <p:sldId id="291" r:id="rId51"/>
    <p:sldId id="298" r:id="rId52"/>
    <p:sldId id="292" r:id="rId53"/>
    <p:sldId id="293" r:id="rId54"/>
    <p:sldId id="294" r:id="rId55"/>
    <p:sldId id="413" r:id="rId56"/>
    <p:sldId id="414" r:id="rId57"/>
    <p:sldId id="299" r:id="rId58"/>
    <p:sldId id="300" r:id="rId59"/>
    <p:sldId id="467" r:id="rId60"/>
    <p:sldId id="301" r:id="rId61"/>
    <p:sldId id="302" r:id="rId62"/>
    <p:sldId id="303" r:id="rId63"/>
    <p:sldId id="304" r:id="rId64"/>
    <p:sldId id="313" r:id="rId65"/>
    <p:sldId id="309" r:id="rId66"/>
    <p:sldId id="314" r:id="rId67"/>
    <p:sldId id="321" r:id="rId68"/>
    <p:sldId id="322" r:id="rId69"/>
    <p:sldId id="323" r:id="rId70"/>
    <p:sldId id="324" r:id="rId71"/>
    <p:sldId id="466" r:id="rId72"/>
    <p:sldId id="333" r:id="rId73"/>
    <p:sldId id="330" r:id="rId74"/>
    <p:sldId id="331" r:id="rId75"/>
    <p:sldId id="345" r:id="rId76"/>
    <p:sldId id="342" r:id="rId77"/>
    <p:sldId id="481" r:id="rId78"/>
    <p:sldId id="482" r:id="rId79"/>
    <p:sldId id="483" r:id="rId80"/>
    <p:sldId id="484" r:id="rId81"/>
    <p:sldId id="459" r:id="rId82"/>
    <p:sldId id="460" r:id="rId83"/>
    <p:sldId id="453" r:id="rId84"/>
    <p:sldId id="454" r:id="rId85"/>
    <p:sldId id="487" r:id="rId86"/>
    <p:sldId id="490" r:id="rId87"/>
    <p:sldId id="488" r:id="rId88"/>
    <p:sldId id="359" r:id="rId89"/>
    <p:sldId id="362" r:id="rId90"/>
    <p:sldId id="363" r:id="rId91"/>
    <p:sldId id="364" r:id="rId92"/>
    <p:sldId id="368" r:id="rId93"/>
    <p:sldId id="375" r:id="rId94"/>
    <p:sldId id="369" r:id="rId95"/>
    <p:sldId id="370" r:id="rId96"/>
    <p:sldId id="371" r:id="rId97"/>
    <p:sldId id="377" r:id="rId98"/>
    <p:sldId id="383" r:id="rId99"/>
    <p:sldId id="403" r:id="rId100"/>
    <p:sldId id="404" r:id="rId101"/>
    <p:sldId id="405" r:id="rId102"/>
    <p:sldId id="406" r:id="rId103"/>
    <p:sldId id="407" r:id="rId104"/>
    <p:sldId id="493" r:id="rId105"/>
    <p:sldId id="474" r:id="rId10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9" autoAdjust="0"/>
    <p:restoredTop sz="86430" autoAdjust="0"/>
  </p:normalViewPr>
  <p:slideViewPr>
    <p:cSldViewPr>
      <p:cViewPr>
        <p:scale>
          <a:sx n="76" d="100"/>
          <a:sy n="76" d="100"/>
        </p:scale>
        <p:origin x="-1478" y="-82"/>
      </p:cViewPr>
      <p:guideLst>
        <p:guide orient="horz" pos="2160"/>
        <p:guide pos="2880"/>
      </p:guideLst>
    </p:cSldViewPr>
  </p:slideViewPr>
  <p:outlineViewPr>
    <p:cViewPr>
      <p:scale>
        <a:sx n="33" d="100"/>
        <a:sy n="33" d="100"/>
      </p:scale>
      <p:origin x="149" y="161462"/>
    </p:cViewPr>
  </p:outlineViewPr>
  <p:notesTextViewPr>
    <p:cViewPr>
      <p:scale>
        <a:sx n="1" d="1"/>
        <a:sy n="1" d="1"/>
      </p:scale>
      <p:origin x="0" y="0"/>
    </p:cViewPr>
  </p:notesTextViewPr>
  <p:sorterViewPr>
    <p:cViewPr>
      <p:scale>
        <a:sx n="64" d="100"/>
        <a:sy n="64" d="100"/>
      </p:scale>
      <p:origin x="0" y="138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4184"/>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1183" y="0"/>
            <a:ext cx="3037628" cy="464184"/>
          </a:xfrm>
          <a:prstGeom prst="rect">
            <a:avLst/>
          </a:prstGeom>
        </p:spPr>
        <p:txBody>
          <a:bodyPr vert="horz" lIns="91577" tIns="45789" rIns="91577" bIns="45789" rtlCol="0"/>
          <a:lstStyle>
            <a:lvl1pPr algn="r">
              <a:defRPr sz="1200"/>
            </a:lvl1pPr>
          </a:lstStyle>
          <a:p>
            <a:fld id="{EFA32A15-6879-4E54-8223-6B8B545E6C87}" type="datetimeFigureOut">
              <a:rPr lang="en-US" smtClean="0"/>
              <a:pPr/>
              <a:t>9/12/2017</a:t>
            </a:fld>
            <a:endParaRPr lang="en-US"/>
          </a:p>
        </p:txBody>
      </p:sp>
      <p:sp>
        <p:nvSpPr>
          <p:cNvPr id="4" name="Footer Placeholder 3"/>
          <p:cNvSpPr>
            <a:spLocks noGrp="1"/>
          </p:cNvSpPr>
          <p:nvPr>
            <p:ph type="ftr" sz="quarter" idx="2"/>
          </p:nvPr>
        </p:nvSpPr>
        <p:spPr>
          <a:xfrm>
            <a:off x="0" y="8830627"/>
            <a:ext cx="3037628" cy="464184"/>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1183" y="8830627"/>
            <a:ext cx="3037628" cy="464184"/>
          </a:xfrm>
          <a:prstGeom prst="rect">
            <a:avLst/>
          </a:prstGeom>
        </p:spPr>
        <p:txBody>
          <a:bodyPr vert="horz" lIns="91577" tIns="45789" rIns="91577" bIns="45789" rtlCol="0" anchor="b"/>
          <a:lstStyle>
            <a:lvl1pPr algn="r">
              <a:defRPr sz="1200"/>
            </a:lvl1pPr>
          </a:lstStyle>
          <a:p>
            <a:fld id="{B641E25D-0678-48F8-BDD7-62A6FF0C426A}" type="slidenum">
              <a:rPr lang="en-US" smtClean="0"/>
              <a:pPr/>
              <a:t>‹#›</a:t>
            </a:fld>
            <a:endParaRPr lang="en-US"/>
          </a:p>
        </p:txBody>
      </p:sp>
    </p:spTree>
    <p:extLst>
      <p:ext uri="{BB962C8B-B14F-4D97-AF65-F5344CB8AC3E}">
        <p14:creationId xmlns="" xmlns:p14="http://schemas.microsoft.com/office/powerpoint/2010/main" val="3550662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7628" cy="464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defTabSz="931670">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971183" y="0"/>
            <a:ext cx="3037628" cy="464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r" defTabSz="931670">
              <a:defRPr sz="1200">
                <a:latin typeface="Arial" charset="0"/>
              </a:defRPr>
            </a:lvl1pPr>
          </a:lstStyle>
          <a:p>
            <a:pPr>
              <a:defRPr/>
            </a:pPr>
            <a:endParaRPr lang="en-US"/>
          </a:p>
        </p:txBody>
      </p:sp>
      <p:sp>
        <p:nvSpPr>
          <p:cNvPr id="159748"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6149" name="Rectangle 5"/>
          <p:cNvSpPr>
            <a:spLocks noGrp="1" noChangeArrowheads="1"/>
          </p:cNvSpPr>
          <p:nvPr>
            <p:ph type="body" sz="quarter" idx="3"/>
          </p:nvPr>
        </p:nvSpPr>
        <p:spPr bwMode="auto">
          <a:xfrm>
            <a:off x="701359" y="4416108"/>
            <a:ext cx="5607684" cy="41824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0627"/>
            <a:ext cx="3037628" cy="464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defTabSz="931670">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971183" y="8830627"/>
            <a:ext cx="3037628" cy="464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r" defTabSz="931670">
              <a:defRPr sz="1200">
                <a:latin typeface="Arial" charset="0"/>
              </a:defRPr>
            </a:lvl1pPr>
          </a:lstStyle>
          <a:p>
            <a:pPr>
              <a:defRPr/>
            </a:pPr>
            <a:fld id="{1FCB061C-4745-48CA-9D2B-BDB2BE5BF46C}" type="slidenum">
              <a:rPr lang="en-US"/>
              <a:pPr>
                <a:defRPr/>
              </a:pPr>
              <a:t>‹#›</a:t>
            </a:fld>
            <a:endParaRPr lang="en-US"/>
          </a:p>
        </p:txBody>
      </p:sp>
    </p:spTree>
    <p:extLst>
      <p:ext uri="{BB962C8B-B14F-4D97-AF65-F5344CB8AC3E}">
        <p14:creationId xmlns="" xmlns:p14="http://schemas.microsoft.com/office/powerpoint/2010/main" val="851149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CB061C-4745-48CA-9D2B-BDB2BE5BF46C}" type="slidenum">
              <a:rPr lang="en-US" smtClean="0"/>
              <a:pPr>
                <a:defRPr/>
              </a:pPr>
              <a:t>2</a:t>
            </a:fld>
            <a:endParaRPr lang="en-US"/>
          </a:p>
        </p:txBody>
      </p:sp>
    </p:spTree>
    <p:extLst>
      <p:ext uri="{BB962C8B-B14F-4D97-AF65-F5344CB8AC3E}">
        <p14:creationId xmlns="" xmlns:p14="http://schemas.microsoft.com/office/powerpoint/2010/main" val="85826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
        <p:nvSpPr>
          <p:cNvPr id="160772"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pitchFamily="34" charset="0"/>
              </a:defRPr>
            </a:lvl1pPr>
            <a:lvl2pPr marL="744064" indent="-286179" defTabSz="931670" eaLnBrk="0" hangingPunct="0">
              <a:defRPr>
                <a:solidFill>
                  <a:schemeClr val="tx1"/>
                </a:solidFill>
                <a:latin typeface="Arial" pitchFamily="34" charset="0"/>
              </a:defRPr>
            </a:lvl2pPr>
            <a:lvl3pPr marL="1144715" indent="-228943" defTabSz="931670" eaLnBrk="0" hangingPunct="0">
              <a:defRPr>
                <a:solidFill>
                  <a:schemeClr val="tx1"/>
                </a:solidFill>
                <a:latin typeface="Arial" pitchFamily="34" charset="0"/>
              </a:defRPr>
            </a:lvl3pPr>
            <a:lvl4pPr marL="1602600" indent="-228943" defTabSz="931670" eaLnBrk="0" hangingPunct="0">
              <a:defRPr>
                <a:solidFill>
                  <a:schemeClr val="tx1"/>
                </a:solidFill>
                <a:latin typeface="Arial" pitchFamily="34" charset="0"/>
              </a:defRPr>
            </a:lvl4pPr>
            <a:lvl5pPr marL="2060486" indent="-228943" defTabSz="931670" eaLnBrk="0" hangingPunct="0">
              <a:defRPr>
                <a:solidFill>
                  <a:schemeClr val="tx1"/>
                </a:solidFill>
                <a:latin typeface="Arial" pitchFamily="34" charset="0"/>
              </a:defRPr>
            </a:lvl5pPr>
            <a:lvl6pPr marL="2518372" indent="-228943" defTabSz="931670" eaLnBrk="0" fontAlgn="base" hangingPunct="0">
              <a:spcBef>
                <a:spcPct val="0"/>
              </a:spcBef>
              <a:spcAft>
                <a:spcPct val="0"/>
              </a:spcAft>
              <a:defRPr>
                <a:solidFill>
                  <a:schemeClr val="tx1"/>
                </a:solidFill>
                <a:latin typeface="Arial" pitchFamily="34" charset="0"/>
              </a:defRPr>
            </a:lvl6pPr>
            <a:lvl7pPr marL="2976258" indent="-228943" defTabSz="931670" eaLnBrk="0" fontAlgn="base" hangingPunct="0">
              <a:spcBef>
                <a:spcPct val="0"/>
              </a:spcBef>
              <a:spcAft>
                <a:spcPct val="0"/>
              </a:spcAft>
              <a:defRPr>
                <a:solidFill>
                  <a:schemeClr val="tx1"/>
                </a:solidFill>
                <a:latin typeface="Arial" pitchFamily="34" charset="0"/>
              </a:defRPr>
            </a:lvl7pPr>
            <a:lvl8pPr marL="3434144" indent="-228943" defTabSz="931670" eaLnBrk="0" fontAlgn="base" hangingPunct="0">
              <a:spcBef>
                <a:spcPct val="0"/>
              </a:spcBef>
              <a:spcAft>
                <a:spcPct val="0"/>
              </a:spcAft>
              <a:defRPr>
                <a:solidFill>
                  <a:schemeClr val="tx1"/>
                </a:solidFill>
                <a:latin typeface="Arial" pitchFamily="34" charset="0"/>
              </a:defRPr>
            </a:lvl8pPr>
            <a:lvl9pPr marL="3892029" indent="-228943" defTabSz="931670" eaLnBrk="0" fontAlgn="base" hangingPunct="0">
              <a:spcBef>
                <a:spcPct val="0"/>
              </a:spcBef>
              <a:spcAft>
                <a:spcPct val="0"/>
              </a:spcAft>
              <a:defRPr>
                <a:solidFill>
                  <a:schemeClr val="tx1"/>
                </a:solidFill>
                <a:latin typeface="Arial" pitchFamily="34" charset="0"/>
              </a:defRPr>
            </a:lvl9pPr>
          </a:lstStyle>
          <a:p>
            <a:pPr eaLnBrk="1" hangingPunct="1"/>
            <a:fld id="{D228558E-93E7-4FD1-8FF9-BE10CC20C054}" type="slidenum">
              <a:rPr lang="en-US" altLang="en-US" smtClean="0"/>
              <a:pPr eaLnBrk="1" hangingPunct="1"/>
              <a:t>6</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r>
              <a:rPr lang="en-US" sz="1000" i="1" dirty="0"/>
              <a:t>ALLOW 15 Minutes</a:t>
            </a:r>
          </a:p>
          <a:p>
            <a:pPr eaLnBrk="1" hangingPunct="1"/>
            <a:endParaRPr lang="en-US" sz="1000" i="1" dirty="0"/>
          </a:p>
          <a:p>
            <a:pPr eaLnBrk="1" hangingPunct="1"/>
            <a:r>
              <a:rPr lang="en-US" sz="1000" dirty="0"/>
              <a:t>At your table, there is an envelope with 6 different activities, centered around the key concept “Attributes of Chocolate”.  </a:t>
            </a:r>
          </a:p>
          <a:p>
            <a:pPr eaLnBrk="1" hangingPunct="1"/>
            <a:endParaRPr lang="en-US" sz="1000" dirty="0"/>
          </a:p>
          <a:p>
            <a:pPr eaLnBrk="1" hangingPunct="1"/>
            <a:r>
              <a:rPr lang="en-US" sz="1000" dirty="0"/>
              <a:t>Take a moment to make sure you all know what is in the envelope and then divide the cards so everyone at your table has a different activity.</a:t>
            </a:r>
          </a:p>
          <a:p>
            <a:pPr eaLnBrk="1" hangingPunct="1"/>
            <a:endParaRPr lang="en-US" sz="1000" dirty="0"/>
          </a:p>
          <a:p>
            <a:pPr eaLnBrk="1" hangingPunct="1"/>
            <a:r>
              <a:rPr lang="en-US" sz="1000" dirty="0"/>
              <a:t>Take two minutes to complete your activity independently. You may write directly on the card. </a:t>
            </a:r>
          </a:p>
          <a:p>
            <a:pPr eaLnBrk="1" hangingPunct="1"/>
            <a:r>
              <a:rPr lang="en-US" sz="1000" i="1" dirty="0"/>
              <a:t>After 2 minutes…..</a:t>
            </a:r>
          </a:p>
          <a:p>
            <a:pPr eaLnBrk="1" hangingPunct="1"/>
            <a:r>
              <a:rPr lang="en-US" sz="1000" dirty="0"/>
              <a:t>Move to assigned groups to compare your work to others who worked on the same activity.  Before we conclude, tables will share out responses. </a:t>
            </a:r>
            <a:r>
              <a:rPr lang="en-US" sz="1000" i="1" dirty="0"/>
              <a:t>(Designate where in the room each group will meet to share their common activity.)</a:t>
            </a:r>
          </a:p>
          <a:p>
            <a:pPr eaLnBrk="1" hangingPunct="1"/>
            <a:endParaRPr lang="en-US" sz="1000" i="1" dirty="0"/>
          </a:p>
          <a:p>
            <a:pPr eaLnBrk="1" hangingPunct="1"/>
            <a:r>
              <a:rPr lang="en-US" sz="1000" i="1" dirty="0"/>
              <a:t>Share out several  responses.</a:t>
            </a:r>
          </a:p>
          <a:p>
            <a:pPr eaLnBrk="1" hangingPunct="1"/>
            <a:endParaRPr lang="en-US" sz="1000" i="1" dirty="0"/>
          </a:p>
          <a:p>
            <a:pPr eaLnBrk="1" hangingPunct="1"/>
            <a:r>
              <a:rPr lang="en-US" sz="1000" i="1" dirty="0"/>
              <a:t>Sample questions for whole group:</a:t>
            </a:r>
          </a:p>
          <a:p>
            <a:pPr eaLnBrk="1" hangingPunct="1">
              <a:buFontTx/>
              <a:buChar char="•"/>
            </a:pPr>
            <a:r>
              <a:rPr lang="en-US" sz="1000" dirty="0"/>
              <a:t>Did any of you work on an activity with which you weren’t comfortable?</a:t>
            </a:r>
          </a:p>
          <a:p>
            <a:pPr eaLnBrk="1" hangingPunct="1">
              <a:buFontTx/>
              <a:buChar char="•"/>
            </a:pPr>
            <a:r>
              <a:rPr lang="en-US" sz="1000" dirty="0"/>
              <a:t>Is it ok for teachers to </a:t>
            </a:r>
            <a:r>
              <a:rPr lang="en-US" sz="1000" u="sng" dirty="0"/>
              <a:t>assign</a:t>
            </a:r>
            <a:r>
              <a:rPr lang="en-US" sz="1000" dirty="0"/>
              <a:t> a tiered activity to a student? Why or why not?</a:t>
            </a:r>
          </a:p>
          <a:p>
            <a:pPr eaLnBrk="1" hangingPunct="1">
              <a:buFontTx/>
              <a:buChar char="•"/>
            </a:pPr>
            <a:r>
              <a:rPr lang="en-US" sz="1000" dirty="0"/>
              <a:t>What would a teacher do if he/she realized they had assigned the inappropriate level of work to a student?</a:t>
            </a:r>
          </a:p>
          <a:p>
            <a:pPr eaLnBrk="1" hangingPunct="1">
              <a:buFontTx/>
              <a:buChar char="•"/>
            </a:pPr>
            <a:r>
              <a:rPr lang="en-US" sz="1000" dirty="0"/>
              <a:t>What if a student does something totally unrelated to the attributes of chocolate?</a:t>
            </a:r>
          </a:p>
          <a:p>
            <a:pPr eaLnBrk="1" hangingPunct="1"/>
            <a:endParaRPr lang="en-US" sz="1000" dirty="0"/>
          </a:p>
        </p:txBody>
      </p:sp>
      <p:sp>
        <p:nvSpPr>
          <p:cNvPr id="34820" name="Slide Number Placeholder 3"/>
          <p:cNvSpPr>
            <a:spLocks noGrp="1"/>
          </p:cNvSpPr>
          <p:nvPr>
            <p:ph type="sldNum" sz="quarter" idx="5"/>
          </p:nvPr>
        </p:nvSpPr>
        <p:spPr/>
        <p:txBody>
          <a:bodyPr/>
          <a:lstStyle>
            <a:lvl1pPr defTabSz="931744" eaLnBrk="0" hangingPunct="0">
              <a:defRPr>
                <a:solidFill>
                  <a:schemeClr val="tx1"/>
                </a:solidFill>
                <a:latin typeface="Arial" charset="0"/>
                <a:cs typeface="Arial" charset="0"/>
              </a:defRPr>
            </a:lvl1pPr>
            <a:lvl2pPr marL="757142" indent="-292063" defTabSz="931744" eaLnBrk="0" hangingPunct="0">
              <a:defRPr>
                <a:solidFill>
                  <a:schemeClr val="tx1"/>
                </a:solidFill>
                <a:latin typeface="Arial" charset="0"/>
                <a:cs typeface="Arial" charset="0"/>
              </a:defRPr>
            </a:lvl2pPr>
            <a:lvl3pPr marL="1165076" indent="-233333" defTabSz="931744" eaLnBrk="0" hangingPunct="0">
              <a:defRPr>
                <a:solidFill>
                  <a:schemeClr val="tx1"/>
                </a:solidFill>
                <a:latin typeface="Arial" charset="0"/>
                <a:cs typeface="Arial" charset="0"/>
              </a:defRPr>
            </a:lvl3pPr>
            <a:lvl4pPr marL="1630155" indent="-233333" defTabSz="931744" eaLnBrk="0" hangingPunct="0">
              <a:defRPr>
                <a:solidFill>
                  <a:schemeClr val="tx1"/>
                </a:solidFill>
                <a:latin typeface="Arial" charset="0"/>
                <a:cs typeface="Arial" charset="0"/>
              </a:defRPr>
            </a:lvl4pPr>
            <a:lvl5pPr marL="2096820" indent="-233333" defTabSz="931744" eaLnBrk="0" hangingPunct="0">
              <a:defRPr>
                <a:solidFill>
                  <a:schemeClr val="tx1"/>
                </a:solidFill>
                <a:latin typeface="Arial" charset="0"/>
                <a:cs typeface="Arial" charset="0"/>
              </a:defRPr>
            </a:lvl5pPr>
            <a:lvl6pPr marL="2553962" indent="-233333" defTabSz="931744" eaLnBrk="0" fontAlgn="base" hangingPunct="0">
              <a:spcBef>
                <a:spcPct val="0"/>
              </a:spcBef>
              <a:spcAft>
                <a:spcPct val="0"/>
              </a:spcAft>
              <a:defRPr>
                <a:solidFill>
                  <a:schemeClr val="tx1"/>
                </a:solidFill>
                <a:latin typeface="Arial" charset="0"/>
                <a:cs typeface="Arial" charset="0"/>
              </a:defRPr>
            </a:lvl6pPr>
            <a:lvl7pPr marL="3011103" indent="-233333" defTabSz="931744" eaLnBrk="0" fontAlgn="base" hangingPunct="0">
              <a:spcBef>
                <a:spcPct val="0"/>
              </a:spcBef>
              <a:spcAft>
                <a:spcPct val="0"/>
              </a:spcAft>
              <a:defRPr>
                <a:solidFill>
                  <a:schemeClr val="tx1"/>
                </a:solidFill>
                <a:latin typeface="Arial" charset="0"/>
                <a:cs typeface="Arial" charset="0"/>
              </a:defRPr>
            </a:lvl7pPr>
            <a:lvl8pPr marL="3468246" indent="-233333" defTabSz="931744" eaLnBrk="0" fontAlgn="base" hangingPunct="0">
              <a:spcBef>
                <a:spcPct val="0"/>
              </a:spcBef>
              <a:spcAft>
                <a:spcPct val="0"/>
              </a:spcAft>
              <a:defRPr>
                <a:solidFill>
                  <a:schemeClr val="tx1"/>
                </a:solidFill>
                <a:latin typeface="Arial" charset="0"/>
                <a:cs typeface="Arial" charset="0"/>
              </a:defRPr>
            </a:lvl8pPr>
            <a:lvl9pPr marL="3925386" indent="-233333" defTabSz="931744" eaLnBrk="0" fontAlgn="base" hangingPunct="0">
              <a:spcBef>
                <a:spcPct val="0"/>
              </a:spcBef>
              <a:spcAft>
                <a:spcPct val="0"/>
              </a:spcAft>
              <a:defRPr>
                <a:solidFill>
                  <a:schemeClr val="tx1"/>
                </a:solidFill>
                <a:latin typeface="Arial" charset="0"/>
                <a:cs typeface="Arial" charset="0"/>
              </a:defRPr>
            </a:lvl9pPr>
          </a:lstStyle>
          <a:p>
            <a:pPr eaLnBrk="1" hangingPunct="1"/>
            <a:fld id="{27736A4E-A65F-4ACD-8DE5-D8A2ACE3AF92}" type="slidenum">
              <a:rPr lang="en-US"/>
              <a:pPr eaLnBrk="1" hangingPunct="1"/>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r>
              <a:rPr lang="en-US" sz="1000" i="1" dirty="0"/>
              <a:t>ALLOW 15 Minutes</a:t>
            </a:r>
          </a:p>
          <a:p>
            <a:pPr eaLnBrk="1" hangingPunct="1"/>
            <a:endParaRPr lang="en-US" sz="1000" i="1" dirty="0"/>
          </a:p>
          <a:p>
            <a:pPr eaLnBrk="1" hangingPunct="1"/>
            <a:r>
              <a:rPr lang="en-US" sz="1000" dirty="0"/>
              <a:t>At your table, there is an envelope with 6 different activities, centered around the key concept “Attributes of Chocolate”.  </a:t>
            </a:r>
          </a:p>
          <a:p>
            <a:pPr eaLnBrk="1" hangingPunct="1"/>
            <a:endParaRPr lang="en-US" sz="1000" dirty="0"/>
          </a:p>
          <a:p>
            <a:pPr eaLnBrk="1" hangingPunct="1"/>
            <a:r>
              <a:rPr lang="en-US" sz="1000" dirty="0"/>
              <a:t>Take a moment to make sure you all know what is in the envelope and then divide the cards so everyone at your table has a different activity.</a:t>
            </a:r>
          </a:p>
          <a:p>
            <a:pPr eaLnBrk="1" hangingPunct="1"/>
            <a:endParaRPr lang="en-US" sz="1000" dirty="0"/>
          </a:p>
          <a:p>
            <a:pPr eaLnBrk="1" hangingPunct="1"/>
            <a:r>
              <a:rPr lang="en-US" sz="1000" dirty="0"/>
              <a:t>Take two minutes to complete your activity independently. You may write directly on the card. </a:t>
            </a:r>
          </a:p>
          <a:p>
            <a:pPr eaLnBrk="1" hangingPunct="1"/>
            <a:r>
              <a:rPr lang="en-US" sz="1000" i="1" dirty="0"/>
              <a:t>After 2 minutes…..</a:t>
            </a:r>
          </a:p>
          <a:p>
            <a:pPr eaLnBrk="1" hangingPunct="1"/>
            <a:r>
              <a:rPr lang="en-US" sz="1000" dirty="0"/>
              <a:t>Move to assigned groups to compare your work to others who worked on the same activity.  Before we conclude, tables will share out responses. </a:t>
            </a:r>
            <a:r>
              <a:rPr lang="en-US" sz="1000" i="1" dirty="0"/>
              <a:t>(Designate where in the room each group will meet to share their common activity.)</a:t>
            </a:r>
          </a:p>
          <a:p>
            <a:pPr eaLnBrk="1" hangingPunct="1"/>
            <a:endParaRPr lang="en-US" sz="1000" i="1" dirty="0"/>
          </a:p>
          <a:p>
            <a:pPr eaLnBrk="1" hangingPunct="1"/>
            <a:r>
              <a:rPr lang="en-US" sz="1000" i="1" dirty="0"/>
              <a:t>Share out several  responses.</a:t>
            </a:r>
          </a:p>
          <a:p>
            <a:pPr eaLnBrk="1" hangingPunct="1"/>
            <a:endParaRPr lang="en-US" sz="1000" i="1" dirty="0"/>
          </a:p>
          <a:p>
            <a:pPr eaLnBrk="1" hangingPunct="1"/>
            <a:r>
              <a:rPr lang="en-US" sz="1000" i="1" dirty="0"/>
              <a:t>Sample questions for whole group:</a:t>
            </a:r>
          </a:p>
          <a:p>
            <a:pPr eaLnBrk="1" hangingPunct="1">
              <a:buFontTx/>
              <a:buChar char="•"/>
            </a:pPr>
            <a:r>
              <a:rPr lang="en-US" sz="1000" dirty="0"/>
              <a:t>Did any of you work on an activity with which you weren’t comfortable?</a:t>
            </a:r>
          </a:p>
          <a:p>
            <a:pPr eaLnBrk="1" hangingPunct="1">
              <a:buFontTx/>
              <a:buChar char="•"/>
            </a:pPr>
            <a:r>
              <a:rPr lang="en-US" sz="1000" dirty="0"/>
              <a:t>Is it ok for teachers to </a:t>
            </a:r>
            <a:r>
              <a:rPr lang="en-US" sz="1000" u="sng" dirty="0"/>
              <a:t>assign</a:t>
            </a:r>
            <a:r>
              <a:rPr lang="en-US" sz="1000" dirty="0"/>
              <a:t> a tiered activity to a student? Why or why not?</a:t>
            </a:r>
          </a:p>
          <a:p>
            <a:pPr eaLnBrk="1" hangingPunct="1">
              <a:buFontTx/>
              <a:buChar char="•"/>
            </a:pPr>
            <a:r>
              <a:rPr lang="en-US" sz="1000" dirty="0"/>
              <a:t>What would a teacher do if he/she realized they had assigned the inappropriate level of work to a student?</a:t>
            </a:r>
          </a:p>
          <a:p>
            <a:pPr eaLnBrk="1" hangingPunct="1">
              <a:buFontTx/>
              <a:buChar char="•"/>
            </a:pPr>
            <a:r>
              <a:rPr lang="en-US" sz="1000" dirty="0"/>
              <a:t>What if a student does something totally unrelated to the attributes of chocolate?</a:t>
            </a:r>
          </a:p>
          <a:p>
            <a:pPr eaLnBrk="1" hangingPunct="1"/>
            <a:endParaRPr lang="en-US" sz="1000" dirty="0"/>
          </a:p>
        </p:txBody>
      </p:sp>
      <p:sp>
        <p:nvSpPr>
          <p:cNvPr id="34820" name="Slide Number Placeholder 3"/>
          <p:cNvSpPr>
            <a:spLocks noGrp="1"/>
          </p:cNvSpPr>
          <p:nvPr>
            <p:ph type="sldNum" sz="quarter" idx="5"/>
          </p:nvPr>
        </p:nvSpPr>
        <p:spPr/>
        <p:txBody>
          <a:bodyPr/>
          <a:lstStyle>
            <a:lvl1pPr defTabSz="931744" eaLnBrk="0" hangingPunct="0">
              <a:defRPr>
                <a:solidFill>
                  <a:schemeClr val="tx1"/>
                </a:solidFill>
                <a:latin typeface="Arial" charset="0"/>
                <a:cs typeface="Arial" charset="0"/>
              </a:defRPr>
            </a:lvl1pPr>
            <a:lvl2pPr marL="757142" indent="-292063" defTabSz="931744" eaLnBrk="0" hangingPunct="0">
              <a:defRPr>
                <a:solidFill>
                  <a:schemeClr val="tx1"/>
                </a:solidFill>
                <a:latin typeface="Arial" charset="0"/>
                <a:cs typeface="Arial" charset="0"/>
              </a:defRPr>
            </a:lvl2pPr>
            <a:lvl3pPr marL="1165076" indent="-233333" defTabSz="931744" eaLnBrk="0" hangingPunct="0">
              <a:defRPr>
                <a:solidFill>
                  <a:schemeClr val="tx1"/>
                </a:solidFill>
                <a:latin typeface="Arial" charset="0"/>
                <a:cs typeface="Arial" charset="0"/>
              </a:defRPr>
            </a:lvl3pPr>
            <a:lvl4pPr marL="1630155" indent="-233333" defTabSz="931744" eaLnBrk="0" hangingPunct="0">
              <a:defRPr>
                <a:solidFill>
                  <a:schemeClr val="tx1"/>
                </a:solidFill>
                <a:latin typeface="Arial" charset="0"/>
                <a:cs typeface="Arial" charset="0"/>
              </a:defRPr>
            </a:lvl4pPr>
            <a:lvl5pPr marL="2096820" indent="-233333" defTabSz="931744" eaLnBrk="0" hangingPunct="0">
              <a:defRPr>
                <a:solidFill>
                  <a:schemeClr val="tx1"/>
                </a:solidFill>
                <a:latin typeface="Arial" charset="0"/>
                <a:cs typeface="Arial" charset="0"/>
              </a:defRPr>
            </a:lvl5pPr>
            <a:lvl6pPr marL="2553962" indent="-233333" defTabSz="931744" eaLnBrk="0" fontAlgn="base" hangingPunct="0">
              <a:spcBef>
                <a:spcPct val="0"/>
              </a:spcBef>
              <a:spcAft>
                <a:spcPct val="0"/>
              </a:spcAft>
              <a:defRPr>
                <a:solidFill>
                  <a:schemeClr val="tx1"/>
                </a:solidFill>
                <a:latin typeface="Arial" charset="0"/>
                <a:cs typeface="Arial" charset="0"/>
              </a:defRPr>
            </a:lvl6pPr>
            <a:lvl7pPr marL="3011103" indent="-233333" defTabSz="931744" eaLnBrk="0" fontAlgn="base" hangingPunct="0">
              <a:spcBef>
                <a:spcPct val="0"/>
              </a:spcBef>
              <a:spcAft>
                <a:spcPct val="0"/>
              </a:spcAft>
              <a:defRPr>
                <a:solidFill>
                  <a:schemeClr val="tx1"/>
                </a:solidFill>
                <a:latin typeface="Arial" charset="0"/>
                <a:cs typeface="Arial" charset="0"/>
              </a:defRPr>
            </a:lvl7pPr>
            <a:lvl8pPr marL="3468246" indent="-233333" defTabSz="931744" eaLnBrk="0" fontAlgn="base" hangingPunct="0">
              <a:spcBef>
                <a:spcPct val="0"/>
              </a:spcBef>
              <a:spcAft>
                <a:spcPct val="0"/>
              </a:spcAft>
              <a:defRPr>
                <a:solidFill>
                  <a:schemeClr val="tx1"/>
                </a:solidFill>
                <a:latin typeface="Arial" charset="0"/>
                <a:cs typeface="Arial" charset="0"/>
              </a:defRPr>
            </a:lvl8pPr>
            <a:lvl9pPr marL="3925386" indent="-233333" defTabSz="931744" eaLnBrk="0" fontAlgn="base" hangingPunct="0">
              <a:spcBef>
                <a:spcPct val="0"/>
              </a:spcBef>
              <a:spcAft>
                <a:spcPct val="0"/>
              </a:spcAft>
              <a:defRPr>
                <a:solidFill>
                  <a:schemeClr val="tx1"/>
                </a:solidFill>
                <a:latin typeface="Arial" charset="0"/>
                <a:cs typeface="Arial" charset="0"/>
              </a:defRPr>
            </a:lvl9pPr>
          </a:lstStyle>
          <a:p>
            <a:pPr eaLnBrk="1" hangingPunct="1"/>
            <a:fld id="{27736A4E-A65F-4ACD-8DE5-D8A2ACE3AF92}" type="slidenum">
              <a:rPr lang="en-US"/>
              <a:pPr eaLnBrk="1" hangingPunct="1"/>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CB061C-4745-48CA-9D2B-BDB2BE5BF46C}" type="slidenum">
              <a:rPr lang="en-US" smtClean="0"/>
              <a:pPr>
                <a:defRPr/>
              </a:pPr>
              <a:t>46</a:t>
            </a:fld>
            <a:endParaRPr lang="en-US"/>
          </a:p>
        </p:txBody>
      </p:sp>
    </p:spTree>
    <p:extLst>
      <p:ext uri="{BB962C8B-B14F-4D97-AF65-F5344CB8AC3E}">
        <p14:creationId xmlns="" xmlns:p14="http://schemas.microsoft.com/office/powerpoint/2010/main" val="858265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latin typeface="Arial" pitchFamily="34" charset="0"/>
              </a:rPr>
              <a:t>Story about second grade learnable moment</a:t>
            </a:r>
          </a:p>
          <a:p>
            <a:pPr eaLnBrk="1" hangingPunct="1">
              <a:spcBef>
                <a:spcPct val="0"/>
              </a:spcBef>
            </a:pPr>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pPr/>
              <a:t>9/12/2017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p>
        </p:txBody>
      </p:sp>
    </p:spTree>
    <p:extLst>
      <p:ext uri="{BB962C8B-B14F-4D97-AF65-F5344CB8AC3E}">
        <p14:creationId xmlns="" xmlns:p14="http://schemas.microsoft.com/office/powerpoint/2010/main" val="3860586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8400"/>
            <a:ext cx="2133600" cy="45720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8" name="Footer Placeholder 7"/>
          <p:cNvSpPr>
            <a:spLocks noGrp="1"/>
          </p:cNvSpPr>
          <p:nvPr>
            <p:ph type="ftr" sz="quarter" idx="11"/>
          </p:nvPr>
        </p:nvSpPr>
        <p:spPr>
          <a:xfrm>
            <a:off x="457200" y="6557963"/>
            <a:ext cx="3657600" cy="228600"/>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248400"/>
            <a:ext cx="2133600" cy="457200"/>
          </a:xfrm>
          <a:prstGeom prst="rect">
            <a:avLst/>
          </a:prstGeom>
        </p:spPr>
        <p:txBody>
          <a:bodyPr/>
          <a:lstStyle>
            <a:lvl1pPr fontAlgn="auto">
              <a:spcBef>
                <a:spcPts val="0"/>
              </a:spcBef>
              <a:spcAft>
                <a:spcPts val="0"/>
              </a:spcAft>
              <a:defRPr>
                <a:latin typeface="+mn-lt"/>
              </a:defRPr>
            </a:lvl1pPr>
          </a:lstStyle>
          <a:p>
            <a:pPr>
              <a:defRPr/>
            </a:pPr>
            <a:fld id="{012EB0C3-640E-471C-A493-60FA905DBBFC}" type="slidenum">
              <a:rPr lang="en-US"/>
              <a:pPr>
                <a:defRPr/>
              </a:pPr>
              <a:t>‹#›</a:t>
            </a:fld>
            <a:endParaRPr lang="en-US"/>
          </a:p>
        </p:txBody>
      </p:sp>
    </p:spTree>
    <p:extLst>
      <p:ext uri="{BB962C8B-B14F-4D97-AF65-F5344CB8AC3E}">
        <p14:creationId xmlns="" xmlns:p14="http://schemas.microsoft.com/office/powerpoint/2010/main" val="1887122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838200" y="6245225"/>
            <a:ext cx="1901825" cy="476250"/>
          </a:xfrm>
          <a:prstGeom prst="rect">
            <a:avLst/>
          </a:prstGeom>
        </p:spPr>
        <p:txBody>
          <a:bodyPr/>
          <a:lstStyle>
            <a:lvl1pPr>
              <a:defRPr/>
            </a:lvl1pPr>
          </a:lstStyle>
          <a:p>
            <a:pPr>
              <a:defRPr/>
            </a:pPr>
            <a:fld id="{4006BF68-716C-4788-9D39-8690949CB422}" type="datetime1">
              <a:rPr lang="en-US"/>
              <a:pPr>
                <a:defRPr/>
              </a:pPr>
              <a:t>9/12/2017</a:t>
            </a:fld>
            <a:endParaRPr lang="en-US" dirty="0"/>
          </a:p>
        </p:txBody>
      </p:sp>
      <p:sp>
        <p:nvSpPr>
          <p:cNvPr id="4" name="Footer Placeholder 3"/>
          <p:cNvSpPr>
            <a:spLocks noGrp="1"/>
          </p:cNvSpPr>
          <p:nvPr>
            <p:ph type="ftr" sz="quarter" idx="11"/>
          </p:nvPr>
        </p:nvSpPr>
        <p:spPr>
          <a:xfrm>
            <a:off x="3429000" y="6245225"/>
            <a:ext cx="2895600" cy="47625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937375" y="6245225"/>
            <a:ext cx="1901825" cy="476250"/>
          </a:xfrm>
          <a:prstGeom prst="rect">
            <a:avLst/>
          </a:prstGeom>
        </p:spPr>
        <p:txBody>
          <a:bodyPr/>
          <a:lstStyle>
            <a:lvl1pPr>
              <a:defRPr/>
            </a:lvl1pPr>
          </a:lstStyle>
          <a:p>
            <a:pPr>
              <a:defRPr/>
            </a:pPr>
            <a:fld id="{9815AEE4-5131-4A55-8085-E4ABCD3C15D6}" type="slidenum">
              <a:rPr lang="en-US"/>
              <a:pPr>
                <a:defRPr/>
              </a:pPr>
              <a:t>‹#›</a:t>
            </a:fld>
            <a:endParaRPr lang="en-US" dirty="0"/>
          </a:p>
        </p:txBody>
      </p:sp>
    </p:spTree>
    <p:extLst>
      <p:ext uri="{BB962C8B-B14F-4D97-AF65-F5344CB8AC3E}">
        <p14:creationId xmlns="" xmlns:p14="http://schemas.microsoft.com/office/powerpoint/2010/main" val="841865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228600" y="6248400"/>
            <a:ext cx="1447800" cy="457200"/>
          </a:xfrm>
          <a:prstGeom prst="rect">
            <a:avLst/>
          </a:prstGeom>
        </p:spPr>
        <p:txBody>
          <a:bodyPr/>
          <a:lstStyle>
            <a:lvl1pPr>
              <a:defRPr/>
            </a:lvl1pPr>
          </a:lstStyle>
          <a:p>
            <a:pPr>
              <a:defRPr/>
            </a:pPr>
            <a:fld id="{4824B124-D099-4E33-B008-CC104E719A30}" type="datetime1">
              <a:rPr lang="en-US"/>
              <a:pPr>
                <a:defRPr/>
              </a:pPr>
              <a:t>9/12/2017</a:t>
            </a:fld>
            <a:endParaRPr lang="en-US" dirty="0"/>
          </a:p>
        </p:txBody>
      </p:sp>
      <p:sp>
        <p:nvSpPr>
          <p:cNvPr id="6" name="Footer Placeholder 5"/>
          <p:cNvSpPr>
            <a:spLocks noGrp="1" noChangeArrowheads="1"/>
          </p:cNvSpPr>
          <p:nvPr>
            <p:ph type="ftr" sz="quarter" idx="11"/>
          </p:nvPr>
        </p:nvSpPr>
        <p:spPr>
          <a:xfrm>
            <a:off x="2057400" y="6248400"/>
            <a:ext cx="30480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5410200" y="6248400"/>
            <a:ext cx="1447800" cy="457200"/>
          </a:xfrm>
          <a:prstGeom prst="rect">
            <a:avLst/>
          </a:prstGeom>
        </p:spPr>
        <p:txBody>
          <a:bodyPr/>
          <a:lstStyle>
            <a:lvl1pPr>
              <a:defRPr/>
            </a:lvl1pPr>
          </a:lstStyle>
          <a:p>
            <a:pPr>
              <a:defRPr/>
            </a:pPr>
            <a:fld id="{F4F47D6F-BF90-4E3B-94A3-7714599D9508}" type="slidenum">
              <a:rPr lang="en-US"/>
              <a:pPr>
                <a:defRPr/>
              </a:pPr>
              <a:t>‹#›</a:t>
            </a:fld>
            <a:endParaRPr lang="en-US" dirty="0"/>
          </a:p>
        </p:txBody>
      </p:sp>
    </p:spTree>
    <p:extLst>
      <p:ext uri="{BB962C8B-B14F-4D97-AF65-F5344CB8AC3E}">
        <p14:creationId xmlns="" xmlns:p14="http://schemas.microsoft.com/office/powerpoint/2010/main" val="343898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6" descr="footer.gif"/>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571500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6476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pPr/>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pPr/>
              <a:t>9/12/2017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pPr/>
              <a:t>9/12/2017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pPr/>
              <a:t>9/12/2017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pPr/>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pPr/>
              <a:t>9/12/2017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osmo9EAClv8" TargetMode="External"/><Relationship Id="rId2" Type="http://schemas.openxmlformats.org/officeDocument/2006/relationships/hyperlink" Target="http://harvardmagazine.com/2011/01/gaming-the-emotions"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greeceathena.files.wordpress.com/2013/09/20130902-202755.jpg"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minddisorders.com/A-Br/Behavior-modification.html" TargetMode="External"/><Relationship Id="rId2" Type="http://schemas.openxmlformats.org/officeDocument/2006/relationships/hyperlink" Target="http://www.minddisorders.com/knowledge/Coaching.html" TargetMode="External"/><Relationship Id="rId1" Type="http://schemas.openxmlformats.org/officeDocument/2006/relationships/slideLayout" Target="../slideLayouts/slideLayout2.xml"/><Relationship Id="rId4" Type="http://schemas.openxmlformats.org/officeDocument/2006/relationships/hyperlink" Target="http://www.minddisorders.com/Ob-Ps/Parent-management-training.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685800" y="304800"/>
            <a:ext cx="7772400" cy="2305050"/>
          </a:xfrm>
        </p:spPr>
        <p:txBody>
          <a:bodyPr/>
          <a:lstStyle/>
          <a:p>
            <a:pPr eaLnBrk="1" hangingPunct="1"/>
            <a:r>
              <a:rPr lang="en-US" altLang="en-US" sz="4000" b="1" dirty="0" smtClean="0"/>
              <a:t>Oppositional, Defiant</a:t>
            </a:r>
            <a:br>
              <a:rPr lang="en-US" altLang="en-US" sz="4000" b="1" dirty="0" smtClean="0"/>
            </a:br>
            <a:r>
              <a:rPr lang="en-US" altLang="en-US" sz="4000" b="1" dirty="0" smtClean="0"/>
              <a:t>&amp; Disruptive Children</a:t>
            </a:r>
            <a:br>
              <a:rPr lang="en-US" altLang="en-US" sz="4000" b="1" dirty="0" smtClean="0"/>
            </a:br>
            <a:r>
              <a:rPr lang="en-US" altLang="en-US" sz="4000" b="1" dirty="0" smtClean="0"/>
              <a:t>&amp; Adolescents</a:t>
            </a:r>
            <a:endParaRPr lang="en-US" altLang="en-US" sz="4000" dirty="0" smtClean="0"/>
          </a:p>
        </p:txBody>
      </p:sp>
      <p:sp>
        <p:nvSpPr>
          <p:cNvPr id="5123" name="Subtitle 2"/>
          <p:cNvSpPr>
            <a:spLocks noGrp="1"/>
          </p:cNvSpPr>
          <p:nvPr>
            <p:ph type="subTitle" idx="1"/>
          </p:nvPr>
        </p:nvSpPr>
        <p:spPr>
          <a:xfrm>
            <a:off x="-30145" y="2971800"/>
            <a:ext cx="6553200" cy="519113"/>
          </a:xfrm>
        </p:spPr>
        <p:txBody>
          <a:bodyPr>
            <a:noAutofit/>
          </a:bodyPr>
          <a:lstStyle/>
          <a:p>
            <a:pPr eaLnBrk="1" hangingPunct="1"/>
            <a:r>
              <a:rPr lang="en-US" altLang="en-US" sz="2000" b="1" dirty="0" smtClean="0"/>
              <a:t>Non-Medication Approaches to the</a:t>
            </a:r>
          </a:p>
          <a:p>
            <a:pPr eaLnBrk="1" hangingPunct="1"/>
            <a:r>
              <a:rPr lang="en-US" altLang="en-US" sz="2000" b="1" dirty="0" smtClean="0"/>
              <a:t>Most Challenging Behaviors</a:t>
            </a:r>
          </a:p>
          <a:p>
            <a:pPr eaLnBrk="1" hangingPunct="1"/>
            <a:r>
              <a:rPr lang="en-US" altLang="en-US" sz="2000" b="1" dirty="0" smtClean="0"/>
              <a:t>Robert Marino</a:t>
            </a:r>
          </a:p>
        </p:txBody>
      </p:sp>
      <p:sp>
        <p:nvSpPr>
          <p:cNvPr id="5124" name="Slide Number Placeholder 3"/>
          <p:cNvSpPr>
            <a:spLocks noGrp="1"/>
          </p:cNvSpPr>
          <p:nvPr>
            <p:ph type="sldNum" sz="quarter" idx="12"/>
          </p:nvPr>
        </p:nvSpPr>
        <p:spPr bwMode="auto">
          <a:xfrm>
            <a:off x="4495800" y="649287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A637203-CF98-4EC5-ADDB-9437429B6ACA}" type="slidenum">
              <a:rPr lang="en-US" altLang="en-US"/>
              <a:pPr eaLnBrk="1" hangingPunct="1"/>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smtClean="0"/>
              <a:t>Conduct Disorder</a:t>
            </a:r>
          </a:p>
        </p:txBody>
      </p:sp>
      <p:sp>
        <p:nvSpPr>
          <p:cNvPr id="3" name="Content Placeholder 2"/>
          <p:cNvSpPr>
            <a:spLocks noGrp="1"/>
          </p:cNvSpPr>
          <p:nvPr>
            <p:ph idx="1"/>
          </p:nvPr>
        </p:nvSpPr>
        <p:spPr/>
        <p:txBody>
          <a:bodyPr>
            <a:normAutofit/>
          </a:bodyPr>
          <a:lstStyle/>
          <a:p>
            <a:pPr marL="0" indent="0" eaLnBrk="1" hangingPunct="1">
              <a:buFontTx/>
              <a:buNone/>
              <a:defRPr/>
            </a:pPr>
            <a:r>
              <a:rPr lang="en-US" dirty="0" smtClean="0"/>
              <a:t>A descriptive specifier was added</a:t>
            </a:r>
          </a:p>
          <a:p>
            <a:pPr eaLnBrk="1" hangingPunct="1">
              <a:defRPr/>
            </a:pPr>
            <a:r>
              <a:rPr lang="en-US" dirty="0" smtClean="0"/>
              <a:t>Meet criteria but also have limited pro-social emotions</a:t>
            </a:r>
          </a:p>
          <a:p>
            <a:pPr eaLnBrk="1" hangingPunct="1">
              <a:defRPr/>
            </a:pPr>
            <a:r>
              <a:rPr lang="en-US" dirty="0" smtClean="0"/>
              <a:t>Opens the door to pro-active treatment focused on pro-social emotions.</a:t>
            </a:r>
          </a:p>
          <a:p>
            <a:pPr eaLnBrk="1" hangingPunct="1">
              <a:defRPr/>
            </a:pPr>
            <a:endParaRPr lang="en-US" dirty="0" smtClean="0"/>
          </a:p>
          <a:p>
            <a:pPr marL="0" indent="0" eaLnBrk="1" hangingPunct="1">
              <a:buFontTx/>
              <a:buNone/>
              <a:defRPr/>
            </a:pPr>
            <a:r>
              <a:rPr lang="en-US" dirty="0" smtClean="0"/>
              <a:t>“An </a:t>
            </a:r>
            <a:r>
              <a:rPr lang="en-US" dirty="0"/>
              <a:t>emotion is </a:t>
            </a:r>
            <a:r>
              <a:rPr lang="en-US" i="1" dirty="0" smtClean="0"/>
              <a:t>pro-social </a:t>
            </a:r>
            <a:r>
              <a:rPr lang="en-US" dirty="0"/>
              <a:t>if it induces an agent to act in ways that increase </a:t>
            </a:r>
            <a:r>
              <a:rPr lang="en-US" dirty="0" smtClean="0"/>
              <a:t>the average </a:t>
            </a:r>
            <a:r>
              <a:rPr lang="en-US" dirty="0"/>
              <a:t>payoff to other members </a:t>
            </a:r>
            <a:r>
              <a:rPr lang="en-US" dirty="0" smtClean="0"/>
              <a:t>of a </a:t>
            </a:r>
            <a:r>
              <a:rPr lang="en-US" dirty="0"/>
              <a:t>group to which the agent belongs. </a:t>
            </a:r>
            <a:r>
              <a:rPr lang="en-US" dirty="0" smtClean="0">
                <a:solidFill>
                  <a:srgbClr val="FF0000"/>
                </a:solidFill>
              </a:rPr>
              <a:t>Name some additional pro-social emotions</a:t>
            </a:r>
            <a:endParaRPr lang="en-US" dirty="0">
              <a:solidFill>
                <a:srgbClr val="FF0000"/>
              </a:solidFill>
            </a:endParaRPr>
          </a:p>
        </p:txBody>
      </p:sp>
      <p:sp>
        <p:nvSpPr>
          <p:cNvPr id="14340"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BA6DE47-AA01-4198-882B-FA8EF5002926}" type="slidenum">
              <a:rPr lang="en-US" altLang="en-US"/>
              <a:pPr eaLnBrk="1" hangingPunct="1"/>
              <a:t>10</a:t>
            </a:fld>
            <a:endParaRPr lang="en-US" alt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Special Populations Abuse</a:t>
            </a:r>
            <a:br>
              <a:rPr lang="en-US" dirty="0" smtClean="0"/>
            </a:br>
            <a:r>
              <a:rPr lang="en-US" sz="2200" dirty="0" smtClean="0"/>
              <a:t>Supporting and Educating Traumatized Students</a:t>
            </a:r>
            <a:endParaRPr lang="en-US" sz="2200" dirty="0"/>
          </a:p>
        </p:txBody>
      </p:sp>
      <p:sp>
        <p:nvSpPr>
          <p:cNvPr id="154627" name="Content Placeholder 2"/>
          <p:cNvSpPr>
            <a:spLocks noGrp="1"/>
          </p:cNvSpPr>
          <p:nvPr>
            <p:ph idx="1"/>
          </p:nvPr>
        </p:nvSpPr>
        <p:spPr/>
        <p:txBody>
          <a:bodyPr/>
          <a:lstStyle/>
          <a:p>
            <a:pPr eaLnBrk="1" hangingPunct="1"/>
            <a:r>
              <a:rPr lang="en-US" altLang="en-US" smtClean="0"/>
              <a:t>Change the conversation from “what is wrong with you” to “what happened to you”</a:t>
            </a:r>
          </a:p>
          <a:p>
            <a:pPr eaLnBrk="1" hangingPunct="1"/>
            <a:r>
              <a:rPr lang="en-US" altLang="en-US" smtClean="0"/>
              <a:t>Move from symptom relief to competency building</a:t>
            </a:r>
          </a:p>
          <a:p>
            <a:pPr eaLnBrk="1" hangingPunct="1"/>
            <a:r>
              <a:rPr lang="en-US" altLang="en-US" smtClean="0"/>
              <a:t>Give choices which improves child’s perception of control</a:t>
            </a:r>
          </a:p>
          <a:p>
            <a:pPr eaLnBrk="1" hangingPunct="1"/>
            <a:r>
              <a:rPr lang="en-US" altLang="en-US" smtClean="0"/>
              <a:t>Provide opportunities for success</a:t>
            </a:r>
          </a:p>
          <a:p>
            <a:pPr eaLnBrk="1" hangingPunct="1"/>
            <a:r>
              <a:rPr lang="en-US" altLang="en-US" smtClean="0"/>
              <a:t>Attack feelings of poor self worth</a:t>
            </a:r>
          </a:p>
        </p:txBody>
      </p:sp>
      <p:sp>
        <p:nvSpPr>
          <p:cNvPr id="154628"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D3E78F0-07AD-4B68-B772-409DF3140062}" type="slidenum">
              <a:rPr lang="en-US" altLang="en-US"/>
              <a:pPr eaLnBrk="1" hangingPunct="1"/>
              <a:t>100</a:t>
            </a:fld>
            <a:endParaRPr lang="en-US" alt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pPr eaLnBrk="1" hangingPunct="1"/>
            <a:r>
              <a:rPr lang="en-US" altLang="en-US" smtClean="0"/>
              <a:t>Special Populations Neglect</a:t>
            </a:r>
            <a:br>
              <a:rPr lang="en-US" altLang="en-US" smtClean="0"/>
            </a:br>
            <a:r>
              <a:rPr lang="en-US" altLang="en-US" sz="2200" smtClean="0"/>
              <a:t>Supporting and Educating Traumatized Students</a:t>
            </a:r>
          </a:p>
        </p:txBody>
      </p:sp>
      <p:sp>
        <p:nvSpPr>
          <p:cNvPr id="155651" name="Content Placeholder 2"/>
          <p:cNvSpPr>
            <a:spLocks noGrp="1"/>
          </p:cNvSpPr>
          <p:nvPr>
            <p:ph idx="1"/>
          </p:nvPr>
        </p:nvSpPr>
        <p:spPr/>
        <p:txBody>
          <a:bodyPr/>
          <a:lstStyle/>
          <a:p>
            <a:pPr eaLnBrk="1" hangingPunct="1"/>
            <a:r>
              <a:rPr lang="en-US" altLang="en-US" smtClean="0"/>
              <a:t>Neglect has a more devastating impact than abuse</a:t>
            </a:r>
          </a:p>
          <a:p>
            <a:pPr eaLnBrk="1" hangingPunct="1"/>
            <a:r>
              <a:rPr lang="en-US" altLang="en-US" smtClean="0"/>
              <a:t>Neglect has a higher mortality rate than abuse</a:t>
            </a:r>
          </a:p>
          <a:p>
            <a:pPr eaLnBrk="1" hangingPunct="1"/>
            <a:r>
              <a:rPr lang="en-US" altLang="en-US" smtClean="0"/>
              <a:t>Use psychobiology  principals to guide interventions</a:t>
            </a:r>
          </a:p>
          <a:p>
            <a:pPr lvl="1" eaLnBrk="1" hangingPunct="1"/>
            <a:r>
              <a:rPr lang="en-US" altLang="en-US" smtClean="0"/>
              <a:t>Primary idea is that the brain is use dependent</a:t>
            </a:r>
          </a:p>
          <a:p>
            <a:pPr lvl="1" eaLnBrk="1" hangingPunct="1"/>
            <a:r>
              <a:rPr lang="en-US" altLang="en-US" smtClean="0"/>
              <a:t>Differentiate based on potential cognitive and language  based delays</a:t>
            </a:r>
          </a:p>
        </p:txBody>
      </p:sp>
      <p:sp>
        <p:nvSpPr>
          <p:cNvPr id="155652"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61C203-1B8A-4DFA-B8B5-6344742ADCEA}" type="slidenum">
              <a:rPr lang="en-US" altLang="en-US"/>
              <a:pPr eaLnBrk="1" hangingPunct="1"/>
              <a:t>101</a:t>
            </a:fld>
            <a:endParaRPr lang="en-US" alt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pPr eaLnBrk="1" hangingPunct="1"/>
            <a:r>
              <a:rPr lang="en-US" altLang="en-US" smtClean="0"/>
              <a:t>Parent Misbehavior</a:t>
            </a:r>
            <a:br>
              <a:rPr lang="en-US" altLang="en-US" smtClean="0"/>
            </a:br>
            <a:r>
              <a:rPr lang="en-US" altLang="en-US" sz="2200" smtClean="0"/>
              <a:t>Supporting and Educating Traumatized Students</a:t>
            </a:r>
          </a:p>
        </p:txBody>
      </p:sp>
      <p:sp>
        <p:nvSpPr>
          <p:cNvPr id="3" name="Content Placeholder 2"/>
          <p:cNvSpPr>
            <a:spLocks noGrp="1"/>
          </p:cNvSpPr>
          <p:nvPr>
            <p:ph idx="1"/>
          </p:nvPr>
        </p:nvSpPr>
        <p:spPr/>
        <p:txBody>
          <a:bodyPr>
            <a:normAutofit/>
          </a:bodyPr>
          <a:lstStyle/>
          <a:p>
            <a:pPr eaLnBrk="1" hangingPunct="1">
              <a:defRPr/>
            </a:pPr>
            <a:r>
              <a:rPr lang="en-US" dirty="0" smtClean="0"/>
              <a:t>8.3 million American children have immediate family members under correctional jurisdiction</a:t>
            </a:r>
          </a:p>
          <a:p>
            <a:pPr eaLnBrk="1" hangingPunct="1">
              <a:defRPr/>
            </a:pPr>
            <a:r>
              <a:rPr lang="en-US" dirty="0" smtClean="0"/>
              <a:t>Over 8 million children are living with a parent who is substance dependent</a:t>
            </a:r>
          </a:p>
          <a:p>
            <a:pPr marL="0" indent="0" eaLnBrk="1" hangingPunct="1">
              <a:buNone/>
              <a:defRPr/>
            </a:pPr>
            <a:endParaRPr lang="en-US" dirty="0" smtClean="0"/>
          </a:p>
          <a:p>
            <a:pPr eaLnBrk="1" hangingPunct="1">
              <a:defRPr/>
            </a:pPr>
            <a:r>
              <a:rPr lang="en-US" dirty="0" smtClean="0"/>
              <a:t>Therapy suggestions-</a:t>
            </a:r>
          </a:p>
          <a:p>
            <a:pPr marL="0" indent="0" eaLnBrk="1" hangingPunct="1">
              <a:buNone/>
              <a:defRPr/>
            </a:pPr>
            <a:endParaRPr lang="en-US" dirty="0" smtClean="0"/>
          </a:p>
          <a:p>
            <a:pPr lvl="1" eaLnBrk="1" hangingPunct="1">
              <a:defRPr/>
            </a:pPr>
            <a:r>
              <a:rPr lang="en-US" dirty="0" smtClean="0"/>
              <a:t>Directly address the secrecy and shame it can sometimes have a bigger impact than the event</a:t>
            </a:r>
            <a:endParaRPr lang="en-US" dirty="0"/>
          </a:p>
        </p:txBody>
      </p:sp>
      <p:sp>
        <p:nvSpPr>
          <p:cNvPr id="156676"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DD2D4D8-F202-49E7-A1A8-60338C700A9A}" type="slidenum">
              <a:rPr lang="en-US" altLang="en-US"/>
              <a:pPr eaLnBrk="1" hangingPunct="1"/>
              <a:t>102</a:t>
            </a:fld>
            <a:endParaRPr lang="en-US" alt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pPr eaLnBrk="1" hangingPunct="1"/>
            <a:r>
              <a:rPr lang="en-US" altLang="en-US" smtClean="0"/>
              <a:t>Parent Misbehavior</a:t>
            </a:r>
          </a:p>
        </p:txBody>
      </p:sp>
      <p:sp>
        <p:nvSpPr>
          <p:cNvPr id="157699" name="Content Placeholder 2"/>
          <p:cNvSpPr>
            <a:spLocks noGrp="1"/>
          </p:cNvSpPr>
          <p:nvPr>
            <p:ph idx="1"/>
          </p:nvPr>
        </p:nvSpPr>
        <p:spPr/>
        <p:txBody>
          <a:bodyPr/>
          <a:lstStyle/>
          <a:p>
            <a:pPr eaLnBrk="1" hangingPunct="1"/>
            <a:r>
              <a:rPr lang="en-US" altLang="en-US" dirty="0" smtClean="0"/>
              <a:t>Be familiar with the law and agencies working with the child and your reporting requirements</a:t>
            </a:r>
          </a:p>
          <a:p>
            <a:pPr eaLnBrk="1" hangingPunct="1"/>
            <a:r>
              <a:rPr lang="en-US" altLang="en-US" dirty="0" smtClean="0"/>
              <a:t>Three important affirmations to teach</a:t>
            </a:r>
          </a:p>
          <a:p>
            <a:pPr lvl="1" eaLnBrk="1" hangingPunct="1"/>
            <a:r>
              <a:rPr lang="en-US" altLang="en-US" dirty="0" smtClean="0"/>
              <a:t>You did not cause this</a:t>
            </a:r>
          </a:p>
          <a:p>
            <a:pPr lvl="1" eaLnBrk="1" hangingPunct="1"/>
            <a:r>
              <a:rPr lang="en-US" altLang="en-US" dirty="0" smtClean="0"/>
              <a:t>You are not responsible for fixing it</a:t>
            </a:r>
          </a:p>
          <a:p>
            <a:pPr lvl="1" eaLnBrk="1" hangingPunct="1"/>
            <a:r>
              <a:rPr lang="en-US" altLang="en-US" dirty="0" smtClean="0"/>
              <a:t>You are not alone</a:t>
            </a:r>
          </a:p>
          <a:p>
            <a:pPr eaLnBrk="1" hangingPunct="1"/>
            <a:r>
              <a:rPr lang="en-US" altLang="en-US" dirty="0" smtClean="0"/>
              <a:t>Be a valuable resource </a:t>
            </a:r>
            <a:r>
              <a:rPr lang="en-US" altLang="en-US" smtClean="0"/>
              <a:t>for pertinent information</a:t>
            </a:r>
          </a:p>
        </p:txBody>
      </p:sp>
      <p:sp>
        <p:nvSpPr>
          <p:cNvPr id="157700"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DA37093-E568-42FF-9709-EEF162B217BE}" type="slidenum">
              <a:rPr lang="en-US" altLang="en-US"/>
              <a:pPr eaLnBrk="1" hangingPunct="1"/>
              <a:t>103</a:t>
            </a:fld>
            <a:endParaRPr lang="en-US" alt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6934200" cy="1600200"/>
          </a:xfrm>
        </p:spPr>
        <p:txBody>
          <a:bodyPr>
            <a:normAutofit/>
          </a:bodyPr>
          <a:lstStyle/>
          <a:p>
            <a:r>
              <a:rPr lang="en-US" dirty="0" smtClean="0"/>
              <a:t>         </a:t>
            </a:r>
            <a:r>
              <a:rPr lang="en-US" sz="5400" dirty="0" smtClean="0"/>
              <a:t>Rise to the Occasion</a:t>
            </a:r>
            <a:endParaRPr lang="en-US" sz="5400" dirty="0"/>
          </a:p>
        </p:txBody>
      </p:sp>
      <p:sp>
        <p:nvSpPr>
          <p:cNvPr id="3" name="Content Placeholder 2"/>
          <p:cNvSpPr>
            <a:spLocks noGrp="1"/>
          </p:cNvSpPr>
          <p:nvPr>
            <p:ph idx="1"/>
          </p:nvPr>
        </p:nvSpPr>
        <p:spPr>
          <a:xfrm>
            <a:off x="1143000" y="2819400"/>
            <a:ext cx="7315199" cy="3962400"/>
          </a:xfrm>
        </p:spPr>
        <p:txBody>
          <a:bodyPr>
            <a:normAutofit/>
          </a:bodyPr>
          <a:lstStyle/>
          <a:p>
            <a:pPr marL="0" indent="0" algn="ctr">
              <a:buNone/>
            </a:pPr>
            <a:r>
              <a:rPr lang="en-US" sz="2800" dirty="0" smtClean="0"/>
              <a:t>     </a:t>
            </a:r>
            <a:r>
              <a:rPr lang="en-US" sz="8000" dirty="0" smtClean="0"/>
              <a:t>BE THE    ONE!</a:t>
            </a:r>
          </a:p>
        </p:txBody>
      </p:sp>
      <p:sp>
        <p:nvSpPr>
          <p:cNvPr id="4" name="Slide Number Placeholder 3"/>
          <p:cNvSpPr>
            <a:spLocks noGrp="1"/>
          </p:cNvSpPr>
          <p:nvPr>
            <p:ph type="sldNum" sz="quarter" idx="12"/>
          </p:nvPr>
        </p:nvSpPr>
        <p:spPr/>
        <p:txBody>
          <a:bodyPr/>
          <a:lstStyle/>
          <a:p>
            <a:fld id="{DA60BA0E-20D0-4E7C-B286-26C960A6788F}" type="slidenum">
              <a:rPr lang="en-US" smtClean="0"/>
              <a:pPr/>
              <a:t>104</a:t>
            </a:fld>
            <a:endParaRPr lang="en-US" dirty="0"/>
          </a:p>
        </p:txBody>
      </p:sp>
    </p:spTree>
    <p:extLst>
      <p:ext uri="{BB962C8B-B14F-4D97-AF65-F5344CB8AC3E}">
        <p14:creationId xmlns="" xmlns:p14="http://schemas.microsoft.com/office/powerpoint/2010/main" val="32709428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sz="4400" dirty="0" smtClean="0"/>
          </a:p>
          <a:p>
            <a:endParaRPr lang="en-US" sz="4400" dirty="0"/>
          </a:p>
          <a:p>
            <a:r>
              <a:rPr lang="en-US" sz="4400" dirty="0" smtClean="0"/>
              <a:t>Final Questions and Comments</a:t>
            </a:r>
            <a:endParaRPr lang="en-US" sz="4400" dirty="0"/>
          </a:p>
        </p:txBody>
      </p:sp>
    </p:spTree>
    <p:extLst>
      <p:ext uri="{BB962C8B-B14F-4D97-AF65-F5344CB8AC3E}">
        <p14:creationId xmlns="" xmlns:p14="http://schemas.microsoft.com/office/powerpoint/2010/main" val="1529969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Promoting Pro-Social Emotions</a:t>
            </a:r>
          </a:p>
        </p:txBody>
      </p:sp>
      <p:sp>
        <p:nvSpPr>
          <p:cNvPr id="3" name="Content Placeholder 2"/>
          <p:cNvSpPr>
            <a:spLocks noGrp="1"/>
          </p:cNvSpPr>
          <p:nvPr>
            <p:ph idx="1"/>
          </p:nvPr>
        </p:nvSpPr>
        <p:spPr/>
        <p:txBody>
          <a:bodyPr>
            <a:normAutofit/>
          </a:bodyPr>
          <a:lstStyle/>
          <a:p>
            <a:pPr eaLnBrk="1" hangingPunct="1">
              <a:defRPr/>
            </a:pPr>
            <a:r>
              <a:rPr lang="en-US" sz="3200" dirty="0" smtClean="0"/>
              <a:t>Punishment can cause shame but with conduct disorders it causes spite. How do we change spite to shame? Fairness. Does change due to punishment mean success?</a:t>
            </a:r>
          </a:p>
          <a:p>
            <a:pPr eaLnBrk="1" hangingPunct="1">
              <a:defRPr/>
            </a:pPr>
            <a:endParaRPr lang="en-US" sz="3200" dirty="0" smtClean="0"/>
          </a:p>
          <a:p>
            <a:pPr eaLnBrk="1" hangingPunct="1">
              <a:defRPr/>
            </a:pPr>
            <a:r>
              <a:rPr lang="en-US" sz="3200" dirty="0" smtClean="0"/>
              <a:t>Interventions should focus on creating Pro-Social behaviors with a bigger pay off.</a:t>
            </a:r>
            <a:endParaRPr lang="en-US" sz="3200" dirty="0"/>
          </a:p>
        </p:txBody>
      </p:sp>
      <p:sp>
        <p:nvSpPr>
          <p:cNvPr id="15364"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F017045-7236-4DE0-920B-DCC080B59769}" type="slidenum">
              <a:rPr lang="en-US" altLang="en-US"/>
              <a:pPr eaLnBrk="1" hangingPunct="1"/>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What can CBT do for IED</a:t>
            </a:r>
            <a:br>
              <a:rPr lang="en-US" dirty="0" smtClean="0"/>
            </a:br>
            <a:r>
              <a:rPr lang="en-US" dirty="0" smtClean="0"/>
              <a:t>McCloskey Et. al. 2008</a:t>
            </a:r>
            <a:endParaRPr lang="en-US" dirty="0"/>
          </a:p>
        </p:txBody>
      </p:sp>
      <p:sp>
        <p:nvSpPr>
          <p:cNvPr id="3" name="Content Placeholder 2"/>
          <p:cNvSpPr>
            <a:spLocks noGrp="1"/>
          </p:cNvSpPr>
          <p:nvPr>
            <p:ph idx="1"/>
          </p:nvPr>
        </p:nvSpPr>
        <p:spPr/>
        <p:txBody>
          <a:bodyPr>
            <a:normAutofit/>
          </a:bodyPr>
          <a:lstStyle/>
          <a:p>
            <a:pPr marL="0" indent="0" algn="ctr" eaLnBrk="1" hangingPunct="1">
              <a:buFontTx/>
              <a:buNone/>
              <a:defRPr/>
            </a:pPr>
            <a:r>
              <a:rPr lang="en-US" dirty="0" smtClean="0"/>
              <a:t>Cognitive Restructuring, Relaxation and Coping Skills Training (CRCST)</a:t>
            </a:r>
            <a:endParaRPr lang="en-US" dirty="0"/>
          </a:p>
          <a:p>
            <a:pPr eaLnBrk="1" hangingPunct="1">
              <a:defRPr/>
            </a:pPr>
            <a:r>
              <a:rPr lang="en-US" dirty="0" smtClean="0"/>
              <a:t>Anger </a:t>
            </a:r>
          </a:p>
          <a:p>
            <a:pPr eaLnBrk="1" hangingPunct="1">
              <a:defRPr/>
            </a:pPr>
            <a:r>
              <a:rPr lang="en-US" dirty="0" smtClean="0"/>
              <a:t>Hostile thoughts</a:t>
            </a:r>
          </a:p>
          <a:p>
            <a:pPr eaLnBrk="1" hangingPunct="1">
              <a:defRPr/>
            </a:pPr>
            <a:r>
              <a:rPr lang="en-US" dirty="0" smtClean="0"/>
              <a:t>Anger Expression</a:t>
            </a:r>
          </a:p>
          <a:p>
            <a:pPr eaLnBrk="1" hangingPunct="1">
              <a:defRPr/>
            </a:pPr>
            <a:r>
              <a:rPr lang="en-US" dirty="0" smtClean="0"/>
              <a:t>Anger Control</a:t>
            </a:r>
          </a:p>
          <a:p>
            <a:pPr eaLnBrk="1" hangingPunct="1">
              <a:defRPr/>
            </a:pPr>
            <a:r>
              <a:rPr lang="en-US" dirty="0" smtClean="0"/>
              <a:t>Reduced Depression</a:t>
            </a:r>
          </a:p>
          <a:p>
            <a:pPr eaLnBrk="1" hangingPunct="1">
              <a:defRPr/>
            </a:pPr>
            <a:r>
              <a:rPr lang="en-US" dirty="0" smtClean="0"/>
              <a:t>Improved Quality of Life</a:t>
            </a:r>
            <a:endParaRPr lang="en-US" dirty="0"/>
          </a:p>
        </p:txBody>
      </p:sp>
      <p:sp>
        <p:nvSpPr>
          <p:cNvPr id="17412"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DB96691-278A-4298-8C21-303630C6E725}" type="slidenum">
              <a:rPr lang="en-US" altLang="en-US"/>
              <a:pPr eaLnBrk="1" hangingPunct="1"/>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Evidence-Based Treatments for Disruptive Behavior</a:t>
            </a:r>
            <a:endParaRPr lang="en-US" dirty="0"/>
          </a:p>
        </p:txBody>
      </p:sp>
      <p:sp>
        <p:nvSpPr>
          <p:cNvPr id="18435" name="Content Placeholder 2"/>
          <p:cNvSpPr>
            <a:spLocks noGrp="1"/>
          </p:cNvSpPr>
          <p:nvPr>
            <p:ph idx="1"/>
          </p:nvPr>
        </p:nvSpPr>
        <p:spPr/>
        <p:txBody>
          <a:bodyPr/>
          <a:lstStyle/>
          <a:p>
            <a:pPr eaLnBrk="1" hangingPunct="1"/>
            <a:r>
              <a:rPr lang="en-US" altLang="en-US" smtClean="0"/>
              <a:t>Parent Training</a:t>
            </a:r>
          </a:p>
          <a:p>
            <a:pPr eaLnBrk="1" hangingPunct="1"/>
            <a:r>
              <a:rPr lang="en-US" altLang="en-US" smtClean="0"/>
              <a:t>Social Skills Training</a:t>
            </a:r>
          </a:p>
          <a:p>
            <a:pPr eaLnBrk="1" hangingPunct="1"/>
            <a:r>
              <a:rPr lang="en-US" altLang="en-US" smtClean="0"/>
              <a:t>Cognitive Behavior Therapy</a:t>
            </a:r>
          </a:p>
          <a:p>
            <a:pPr eaLnBrk="1" hangingPunct="1"/>
            <a:r>
              <a:rPr lang="en-US" altLang="en-US" smtClean="0"/>
              <a:t>Assertiveness Training</a:t>
            </a:r>
          </a:p>
          <a:p>
            <a:pPr eaLnBrk="1" hangingPunct="1"/>
            <a:r>
              <a:rPr lang="en-US" altLang="en-US" smtClean="0"/>
              <a:t>Communication Skills</a:t>
            </a:r>
          </a:p>
          <a:p>
            <a:pPr eaLnBrk="1" hangingPunct="1"/>
            <a:r>
              <a:rPr lang="en-US" altLang="en-US" smtClean="0"/>
              <a:t>Anger Management</a:t>
            </a:r>
          </a:p>
          <a:p>
            <a:pPr eaLnBrk="1" hangingPunct="1"/>
            <a:r>
              <a:rPr lang="en-US" altLang="en-US" smtClean="0"/>
              <a:t>Relaxation Training</a:t>
            </a:r>
          </a:p>
        </p:txBody>
      </p:sp>
      <p:sp>
        <p:nvSpPr>
          <p:cNvPr id="18436"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816A35D-6484-4E1F-BB2E-1CC3F080580C}" type="slidenum">
              <a:rPr lang="en-US" altLang="en-US"/>
              <a:pPr eaLnBrk="1" hangingPunct="1"/>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Attention Deficit Hyperactivity Disorder</a:t>
            </a:r>
            <a:endParaRPr lang="en-US" dirty="0"/>
          </a:p>
        </p:txBody>
      </p:sp>
      <p:sp>
        <p:nvSpPr>
          <p:cNvPr id="3" name="Content Placeholder 2"/>
          <p:cNvSpPr>
            <a:spLocks noGrp="1"/>
          </p:cNvSpPr>
          <p:nvPr>
            <p:ph idx="1"/>
          </p:nvPr>
        </p:nvSpPr>
        <p:spPr/>
        <p:txBody>
          <a:bodyPr>
            <a:normAutofit/>
          </a:bodyPr>
          <a:lstStyle/>
          <a:p>
            <a:pPr eaLnBrk="1" hangingPunct="1">
              <a:defRPr/>
            </a:pPr>
            <a:r>
              <a:rPr lang="en-US" dirty="0" smtClean="0"/>
              <a:t>Placed in the neurodevelopmental </a:t>
            </a:r>
            <a:r>
              <a:rPr lang="en-US" dirty="0"/>
              <a:t>disorders </a:t>
            </a:r>
            <a:r>
              <a:rPr lang="en-US" dirty="0" smtClean="0"/>
              <a:t>chapter</a:t>
            </a:r>
          </a:p>
          <a:p>
            <a:pPr lvl="1" eaLnBrk="1" hangingPunct="1">
              <a:defRPr/>
            </a:pPr>
            <a:r>
              <a:rPr lang="en-US" dirty="0" smtClean="0"/>
              <a:t>Focuses efforts on brain based interventions</a:t>
            </a:r>
          </a:p>
          <a:p>
            <a:pPr eaLnBrk="1" hangingPunct="1">
              <a:defRPr/>
            </a:pPr>
            <a:r>
              <a:rPr lang="en-US" dirty="0" smtClean="0"/>
              <a:t>What are brain based interventions</a:t>
            </a:r>
          </a:p>
          <a:p>
            <a:pPr lvl="1" eaLnBrk="1" hangingPunct="1">
              <a:defRPr/>
            </a:pPr>
            <a:r>
              <a:rPr lang="en-US" dirty="0" smtClean="0"/>
              <a:t>The brain is use dependent</a:t>
            </a:r>
          </a:p>
          <a:p>
            <a:pPr lvl="1" eaLnBrk="1" hangingPunct="1">
              <a:defRPr/>
            </a:pPr>
            <a:r>
              <a:rPr lang="en-US" dirty="0" smtClean="0"/>
              <a:t>Computer assisted interventions</a:t>
            </a:r>
          </a:p>
          <a:p>
            <a:pPr lvl="1" eaLnBrk="1" hangingPunct="1">
              <a:defRPr/>
            </a:pPr>
            <a:r>
              <a:rPr lang="en-US" dirty="0" smtClean="0"/>
              <a:t>Executive Functioning improvement</a:t>
            </a:r>
          </a:p>
          <a:p>
            <a:pPr lvl="1" eaLnBrk="1" hangingPunct="1">
              <a:defRPr/>
            </a:pPr>
            <a:r>
              <a:rPr lang="en-US" dirty="0" smtClean="0"/>
              <a:t>Turning the brain on</a:t>
            </a:r>
          </a:p>
          <a:p>
            <a:pPr lvl="1" eaLnBrk="1" hangingPunct="1">
              <a:defRPr/>
            </a:pPr>
            <a:r>
              <a:rPr lang="en-US" dirty="0" smtClean="0"/>
              <a:t>Modeling, training, examples</a:t>
            </a:r>
          </a:p>
          <a:p>
            <a:pPr lvl="1" eaLnBrk="1" hangingPunct="1">
              <a:defRPr/>
            </a:pPr>
            <a:r>
              <a:rPr lang="en-US" dirty="0" smtClean="0"/>
              <a:t>Involving physical and language processing</a:t>
            </a:r>
            <a:endParaRPr lang="en-US" dirty="0"/>
          </a:p>
        </p:txBody>
      </p:sp>
      <p:sp>
        <p:nvSpPr>
          <p:cNvPr id="19460"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83C0313-2646-412C-AA59-8AAAB0288EAE}" type="slidenum">
              <a:rPr lang="en-US" altLang="en-US"/>
              <a:pPr eaLnBrk="1" hangingPunct="1"/>
              <a:t>14</a:t>
            </a:fld>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fontScale="90000"/>
          </a:bodyPr>
          <a:lstStyle/>
          <a:p>
            <a:pPr eaLnBrk="1" hangingPunct="1">
              <a:defRPr/>
            </a:pPr>
            <a:r>
              <a:rPr lang="en-US" dirty="0" smtClean="0"/>
              <a:t>Intervention-</a:t>
            </a:r>
            <a:r>
              <a:rPr lang="en-US" sz="4000" dirty="0" smtClean="0"/>
              <a:t>Teach Emotional Regulation</a:t>
            </a:r>
            <a:endParaRPr lang="en-US" sz="4000" dirty="0"/>
          </a:p>
        </p:txBody>
      </p:sp>
      <p:sp>
        <p:nvSpPr>
          <p:cNvPr id="3" name="Content Placeholder 2"/>
          <p:cNvSpPr>
            <a:spLocks noGrp="1"/>
          </p:cNvSpPr>
          <p:nvPr>
            <p:ph idx="1"/>
          </p:nvPr>
        </p:nvSpPr>
        <p:spPr>
          <a:xfrm>
            <a:off x="457200" y="1828800"/>
            <a:ext cx="8229600" cy="4495800"/>
          </a:xfrm>
        </p:spPr>
        <p:txBody>
          <a:bodyPr>
            <a:normAutofit/>
          </a:bodyPr>
          <a:lstStyle/>
          <a:p>
            <a:pPr eaLnBrk="1" hangingPunct="1">
              <a:defRPr/>
            </a:pPr>
            <a:endParaRPr lang="en-US" dirty="0" smtClean="0"/>
          </a:p>
          <a:p>
            <a:pPr eaLnBrk="1" hangingPunct="1">
              <a:defRPr/>
            </a:pPr>
            <a:endParaRPr lang="en-US" dirty="0"/>
          </a:p>
          <a:p>
            <a:pPr eaLnBrk="1" hangingPunct="1">
              <a:defRPr/>
            </a:pPr>
            <a:r>
              <a:rPr lang="en-US" sz="2400" dirty="0" err="1" smtClean="0"/>
              <a:t>Brautigan’s</a:t>
            </a:r>
            <a:r>
              <a:rPr lang="en-US" sz="2400" dirty="0" smtClean="0"/>
              <a:t> Karma Repair Kit</a:t>
            </a:r>
          </a:p>
          <a:p>
            <a:pPr eaLnBrk="1" hangingPunct="1">
              <a:defRPr/>
            </a:pPr>
            <a:r>
              <a:rPr lang="en-US" sz="2400" dirty="0" smtClean="0"/>
              <a:t>Emotional Vocabulary</a:t>
            </a:r>
          </a:p>
          <a:p>
            <a:pPr eaLnBrk="1" hangingPunct="1">
              <a:defRPr/>
            </a:pPr>
            <a:r>
              <a:rPr lang="en-US" sz="2400" dirty="0" smtClean="0"/>
              <a:t>Emotional Intelligence</a:t>
            </a:r>
          </a:p>
          <a:p>
            <a:pPr eaLnBrk="1" hangingPunct="1">
              <a:defRPr/>
            </a:pPr>
            <a:r>
              <a:rPr lang="en-US" sz="2400" dirty="0" smtClean="0"/>
              <a:t>Practice, Practice, Practice</a:t>
            </a:r>
          </a:p>
          <a:p>
            <a:pPr eaLnBrk="1" hangingPunct="1">
              <a:defRPr/>
            </a:pPr>
            <a:r>
              <a:rPr lang="en-US" sz="2400" dirty="0" smtClean="0"/>
              <a:t>Emotional Regulation Games </a:t>
            </a:r>
            <a:r>
              <a:rPr lang="en-US" sz="1900" dirty="0" smtClean="0">
                <a:hlinkClick r:id="rId2"/>
              </a:rPr>
              <a:t>http://harvardmagazine.com/2011/01/gaming-the-emotions</a:t>
            </a:r>
            <a:r>
              <a:rPr lang="en-US" sz="1900" dirty="0" smtClean="0"/>
              <a:t>, Playmancer, </a:t>
            </a:r>
            <a:r>
              <a:rPr lang="en-US" sz="1900" dirty="0" smtClean="0">
                <a:hlinkClick r:id="rId3"/>
              </a:rPr>
              <a:t>http://www.youtube.com/watch?v=osmo9EAClv8</a:t>
            </a:r>
            <a:r>
              <a:rPr lang="en-US" sz="1900" dirty="0" smtClean="0"/>
              <a:t> </a:t>
            </a:r>
            <a:endParaRPr lang="en-US" sz="1900" dirty="0"/>
          </a:p>
        </p:txBody>
      </p:sp>
      <p:sp>
        <p:nvSpPr>
          <p:cNvPr id="21509"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5B97783-C991-4752-88A1-AB806E5A0452}" type="slidenum">
              <a:rPr lang="en-US" altLang="en-US"/>
              <a:pPr eaLnBrk="1" hangingPunct="1"/>
              <a:t>15</a:t>
            </a:fld>
            <a:endParaRPr lang="en-US" altLang="en-US"/>
          </a:p>
        </p:txBody>
      </p:sp>
      <p:pic>
        <p:nvPicPr>
          <p:cNvPr id="1026" name="Picture 2" descr="C:\Users\robert.marino\Pictures\Human Needs.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724400" y="1143000"/>
            <a:ext cx="4267200" cy="38100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smtClean="0"/>
              <a:t>Treatment Strategies</a:t>
            </a:r>
          </a:p>
        </p:txBody>
      </p:sp>
      <p:sp>
        <p:nvSpPr>
          <p:cNvPr id="3" name="Content Placeholder 2"/>
          <p:cNvSpPr>
            <a:spLocks noGrp="1"/>
          </p:cNvSpPr>
          <p:nvPr>
            <p:ph idx="1"/>
          </p:nvPr>
        </p:nvSpPr>
        <p:spPr/>
        <p:txBody>
          <a:bodyPr>
            <a:normAutofit/>
          </a:bodyPr>
          <a:lstStyle/>
          <a:p>
            <a:pPr eaLnBrk="1" hangingPunct="1">
              <a:defRPr/>
            </a:pPr>
            <a:r>
              <a:rPr lang="en-US" dirty="0" smtClean="0"/>
              <a:t>TF-CBT  http://tfcbt.musc.edu/</a:t>
            </a:r>
          </a:p>
          <a:p>
            <a:pPr lvl="1" eaLnBrk="1" hangingPunct="1">
              <a:defRPr/>
            </a:pPr>
            <a:r>
              <a:rPr lang="en-US" dirty="0" smtClean="0"/>
              <a:t>Free online Professional Development</a:t>
            </a:r>
          </a:p>
          <a:p>
            <a:pPr lvl="2" eaLnBrk="1" hangingPunct="1">
              <a:defRPr/>
            </a:pPr>
            <a:r>
              <a:rPr lang="en-US" dirty="0" smtClean="0"/>
              <a:t>Psycho-education</a:t>
            </a:r>
          </a:p>
          <a:p>
            <a:pPr lvl="2" eaLnBrk="1" hangingPunct="1">
              <a:defRPr/>
            </a:pPr>
            <a:r>
              <a:rPr lang="en-US" dirty="0" smtClean="0"/>
              <a:t>Stress Management</a:t>
            </a:r>
          </a:p>
          <a:p>
            <a:pPr lvl="2" eaLnBrk="1" hangingPunct="1">
              <a:defRPr/>
            </a:pPr>
            <a:r>
              <a:rPr lang="en-US" dirty="0" smtClean="0"/>
              <a:t>Affect Expression and Modulation</a:t>
            </a:r>
          </a:p>
          <a:p>
            <a:pPr lvl="2" eaLnBrk="1" hangingPunct="1">
              <a:defRPr/>
            </a:pPr>
            <a:r>
              <a:rPr lang="en-US" dirty="0" smtClean="0"/>
              <a:t>Cognitive Coping</a:t>
            </a:r>
          </a:p>
          <a:p>
            <a:pPr lvl="2" eaLnBrk="1" hangingPunct="1">
              <a:defRPr/>
            </a:pPr>
            <a:r>
              <a:rPr lang="en-US" dirty="0" smtClean="0"/>
              <a:t>Creating the Trauma Narrative</a:t>
            </a:r>
          </a:p>
          <a:p>
            <a:pPr lvl="2" eaLnBrk="1" hangingPunct="1">
              <a:defRPr/>
            </a:pPr>
            <a:r>
              <a:rPr lang="en-US" dirty="0" smtClean="0"/>
              <a:t>Cognitive Processing</a:t>
            </a:r>
          </a:p>
          <a:p>
            <a:pPr lvl="2" eaLnBrk="1" hangingPunct="1">
              <a:defRPr/>
            </a:pPr>
            <a:r>
              <a:rPr lang="en-US" dirty="0" smtClean="0"/>
              <a:t>Behavior Management Training</a:t>
            </a:r>
          </a:p>
          <a:p>
            <a:pPr lvl="2" eaLnBrk="1" hangingPunct="1">
              <a:defRPr/>
            </a:pPr>
            <a:r>
              <a:rPr lang="en-US" dirty="0" smtClean="0"/>
              <a:t>Parent Child Sessions</a:t>
            </a:r>
            <a:endParaRPr lang="en-US" dirty="0"/>
          </a:p>
        </p:txBody>
      </p:sp>
      <p:sp>
        <p:nvSpPr>
          <p:cNvPr id="23556"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31FEB04-D9CC-4E46-9EAE-A7FBC0B14E87}" type="slidenum">
              <a:rPr lang="en-US" altLang="en-US"/>
              <a:pPr eaLnBrk="1" hangingPunct="1"/>
              <a:t>16</a:t>
            </a:fld>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t>Stress Management</a:t>
            </a:r>
          </a:p>
        </p:txBody>
      </p:sp>
      <p:sp>
        <p:nvSpPr>
          <p:cNvPr id="3" name="Content Placeholder 2"/>
          <p:cNvSpPr>
            <a:spLocks noGrp="1"/>
          </p:cNvSpPr>
          <p:nvPr>
            <p:ph idx="1"/>
          </p:nvPr>
        </p:nvSpPr>
        <p:spPr/>
        <p:txBody>
          <a:bodyPr>
            <a:normAutofit fontScale="92500"/>
          </a:bodyPr>
          <a:lstStyle/>
          <a:p>
            <a:pPr eaLnBrk="1" hangingPunct="1">
              <a:defRPr/>
            </a:pPr>
            <a:r>
              <a:rPr lang="en-US" dirty="0" smtClean="0"/>
              <a:t>Controlled Breathing</a:t>
            </a:r>
          </a:p>
          <a:p>
            <a:pPr lvl="1" eaLnBrk="1" hangingPunct="1">
              <a:defRPr/>
            </a:pPr>
            <a:r>
              <a:rPr lang="en-US" dirty="0" smtClean="0"/>
              <a:t>Explain rationale, Demonstrate, Introduce relaxation word, Have child demonstrate</a:t>
            </a:r>
          </a:p>
          <a:p>
            <a:pPr eaLnBrk="1" hangingPunct="1">
              <a:defRPr/>
            </a:pPr>
            <a:r>
              <a:rPr lang="en-US" dirty="0" smtClean="0"/>
              <a:t>Relaxation Training</a:t>
            </a:r>
          </a:p>
          <a:p>
            <a:pPr lvl="1" eaLnBrk="1" hangingPunct="1">
              <a:defRPr/>
            </a:pPr>
            <a:r>
              <a:rPr lang="en-US" dirty="0" smtClean="0"/>
              <a:t>Explain rationale, get comfortable, demonstrate, practice</a:t>
            </a:r>
          </a:p>
          <a:p>
            <a:pPr eaLnBrk="1" hangingPunct="1">
              <a:defRPr/>
            </a:pPr>
            <a:r>
              <a:rPr lang="en-US" dirty="0" smtClean="0"/>
              <a:t>Thought Stopping</a:t>
            </a:r>
          </a:p>
          <a:p>
            <a:pPr lvl="1" eaLnBrk="1" hangingPunct="1">
              <a:defRPr/>
            </a:pPr>
            <a:r>
              <a:rPr lang="en-US" dirty="0" smtClean="0"/>
              <a:t>Explain rationale, demonstrate, choose method, introduce replacement thought, Have child demonstrate, practice</a:t>
            </a:r>
          </a:p>
          <a:p>
            <a:pPr lvl="1" eaLnBrk="1" hangingPunct="1">
              <a:defRPr/>
            </a:pPr>
            <a:r>
              <a:rPr lang="en-US" dirty="0" smtClean="0"/>
              <a:t>Scheduled practice because stressed people are often poor planners</a:t>
            </a:r>
          </a:p>
          <a:p>
            <a:pPr lvl="1" eaLnBrk="1" hangingPunct="1">
              <a:defRPr/>
            </a:pPr>
            <a:endParaRPr lang="en-US" dirty="0" smtClean="0"/>
          </a:p>
          <a:p>
            <a:pPr lvl="1" eaLnBrk="1" hangingPunct="1">
              <a:defRPr/>
            </a:pPr>
            <a:endParaRPr lang="en-US" dirty="0" smtClean="0"/>
          </a:p>
          <a:p>
            <a:pPr lvl="1" eaLnBrk="1" hangingPunct="1">
              <a:defRPr/>
            </a:pPr>
            <a:endParaRPr lang="en-US" dirty="0"/>
          </a:p>
        </p:txBody>
      </p:sp>
      <p:sp>
        <p:nvSpPr>
          <p:cNvPr id="26628"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5AAAF1-1C30-404D-96D7-5D2547B44B11}" type="slidenum">
              <a:rPr lang="en-US" altLang="en-US"/>
              <a:pPr eaLnBrk="1" hangingPunct="1"/>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pPr eaLnBrk="1" hangingPunct="1"/>
            <a:r>
              <a:rPr lang="en-US" altLang="en-US" smtClean="0"/>
              <a:t>Affect Expression and Modulation</a:t>
            </a:r>
          </a:p>
        </p:txBody>
      </p:sp>
      <p:sp>
        <p:nvSpPr>
          <p:cNvPr id="27651" name="Content Placeholder 2"/>
          <p:cNvSpPr>
            <a:spLocks noGrp="1"/>
          </p:cNvSpPr>
          <p:nvPr>
            <p:ph idx="1"/>
          </p:nvPr>
        </p:nvSpPr>
        <p:spPr/>
        <p:txBody>
          <a:bodyPr/>
          <a:lstStyle/>
          <a:p>
            <a:pPr eaLnBrk="1" hangingPunct="1"/>
            <a:r>
              <a:rPr lang="en-US" altLang="en-US" dirty="0" smtClean="0"/>
              <a:t>Explain rationale for feelings identification</a:t>
            </a:r>
          </a:p>
          <a:p>
            <a:pPr eaLnBrk="1" hangingPunct="1"/>
            <a:r>
              <a:rPr lang="en-US" altLang="en-US" dirty="0" smtClean="0"/>
              <a:t>Have the child identify as many feelings as possible (Emotional Vocabulary)</a:t>
            </a:r>
          </a:p>
          <a:p>
            <a:pPr eaLnBrk="1" hangingPunct="1"/>
            <a:r>
              <a:rPr lang="en-US" altLang="en-US" dirty="0" smtClean="0"/>
              <a:t>Teach the child how to rate the intensity level of an emotion </a:t>
            </a:r>
          </a:p>
          <a:p>
            <a:pPr eaLnBrk="1" hangingPunct="1"/>
            <a:r>
              <a:rPr lang="en-US" altLang="en-US" dirty="0" smtClean="0"/>
              <a:t>Teach the child how to express feelings appropriately in various situations</a:t>
            </a:r>
          </a:p>
          <a:p>
            <a:pPr eaLnBrk="1" hangingPunct="1"/>
            <a:r>
              <a:rPr lang="en-US" altLang="en-US" dirty="0" smtClean="0"/>
              <a:t>Differentiate based on </a:t>
            </a:r>
            <a:r>
              <a:rPr lang="en-US" altLang="en-US" dirty="0"/>
              <a:t>c</a:t>
            </a:r>
            <a:r>
              <a:rPr lang="en-US" altLang="en-US" dirty="0" smtClean="0"/>
              <a:t>ognitive and language skills </a:t>
            </a:r>
          </a:p>
        </p:txBody>
      </p:sp>
      <p:sp>
        <p:nvSpPr>
          <p:cNvPr id="27652"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CBB969D-CDDF-43C6-9D9C-43AFC0538629}" type="slidenum">
              <a:rPr lang="en-US" altLang="en-US"/>
              <a:pPr eaLnBrk="1" hangingPunct="1"/>
              <a:t>18</a:t>
            </a:fld>
            <a:endParaRPr lang="en-US"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2"/>
          <p:cNvSpPr>
            <a:spLocks noGrp="1"/>
          </p:cNvSpPr>
          <p:nvPr>
            <p:ph type="sldNum" sz="quarter" idx="12"/>
          </p:nvPr>
        </p:nvSpPr>
        <p:spPr>
          <a:xfrm>
            <a:off x="6553200" y="6356350"/>
            <a:ext cx="2133600" cy="365125"/>
          </a:xfrm>
          <a:prstGeom prst="rect">
            <a:avLst/>
          </a:prstGeom>
        </p:spPr>
        <p:txBody>
          <a:bodyPr/>
          <a:lstStyle/>
          <a:p>
            <a:pPr>
              <a:defRPr/>
            </a:pPr>
            <a:fld id="{57172805-6D3B-42E7-9EAE-EBD5B35091ED}" type="slidenum">
              <a:rPr lang="en-US"/>
              <a:pPr>
                <a:defRPr/>
              </a:pPr>
              <a:t>19</a:t>
            </a:fld>
            <a:endParaRPr lang="en-US"/>
          </a:p>
        </p:txBody>
      </p:sp>
      <p:sp>
        <p:nvSpPr>
          <p:cNvPr id="12291" name="Rectangle 2"/>
          <p:cNvSpPr>
            <a:spLocks noGrp="1" noChangeArrowheads="1"/>
          </p:cNvSpPr>
          <p:nvPr>
            <p:ph type="title" idx="4294967295"/>
          </p:nvPr>
        </p:nvSpPr>
        <p:spPr>
          <a:xfrm>
            <a:off x="0" y="457200"/>
            <a:ext cx="8229600" cy="1143000"/>
          </a:xfrm>
        </p:spPr>
        <p:txBody>
          <a:bodyPr/>
          <a:lstStyle/>
          <a:p>
            <a:pPr eaLnBrk="1" hangingPunct="1"/>
            <a:r>
              <a:rPr lang="en-US" smtClean="0"/>
              <a:t>Tiered Chocolate Activities</a:t>
            </a:r>
          </a:p>
        </p:txBody>
      </p:sp>
      <p:sp>
        <p:nvSpPr>
          <p:cNvPr id="12292" name="Rectangle 3"/>
          <p:cNvSpPr>
            <a:spLocks noGrp="1" noChangeArrowheads="1"/>
          </p:cNvSpPr>
          <p:nvPr>
            <p:ph type="body" sz="half" idx="4294967295"/>
          </p:nvPr>
        </p:nvSpPr>
        <p:spPr>
          <a:xfrm>
            <a:off x="0" y="1676400"/>
            <a:ext cx="4033838" cy="4525963"/>
          </a:xfrm>
        </p:spPr>
        <p:txBody>
          <a:bodyPr>
            <a:normAutofit/>
          </a:bodyPr>
          <a:lstStyle/>
          <a:p>
            <a:pPr eaLnBrk="1" hangingPunct="1"/>
            <a:r>
              <a:rPr lang="en-US" sz="1800" dirty="0" smtClean="0"/>
              <a:t>Make a list of descriptive, sensory and/or comparative feeling words to describe your chocolate.</a:t>
            </a:r>
          </a:p>
          <a:p>
            <a:pPr eaLnBrk="1" hangingPunct="1"/>
            <a:r>
              <a:rPr lang="en-US" sz="1800" dirty="0" smtClean="0"/>
              <a:t>Create </a:t>
            </a:r>
            <a:r>
              <a:rPr lang="en-US" sz="1800" dirty="0"/>
              <a:t>a</a:t>
            </a:r>
            <a:r>
              <a:rPr lang="en-US" sz="1800" dirty="0" smtClean="0"/>
              <a:t> </a:t>
            </a:r>
            <a:r>
              <a:rPr lang="en-US" sz="1800" b="1" i="1" dirty="0" smtClean="0"/>
              <a:t>SIMILE</a:t>
            </a:r>
            <a:r>
              <a:rPr lang="en-US" sz="1800" dirty="0" smtClean="0"/>
              <a:t> to help someone understand how you feel about your chocolate. </a:t>
            </a:r>
          </a:p>
          <a:p>
            <a:pPr eaLnBrk="1" hangingPunct="1"/>
            <a:r>
              <a:rPr lang="en-US" sz="1800" i="1" dirty="0" smtClean="0"/>
              <a:t>Chocolate is like a smooth silky river.</a:t>
            </a:r>
          </a:p>
          <a:p>
            <a:pPr eaLnBrk="1" hangingPunct="1"/>
            <a:r>
              <a:rPr lang="en-US" sz="1800" dirty="0" smtClean="0"/>
              <a:t>Create a warning label to attach to your chocolate. </a:t>
            </a:r>
          </a:p>
          <a:p>
            <a:pPr eaLnBrk="1" hangingPunct="1"/>
            <a:r>
              <a:rPr lang="en-US" sz="1800" i="1" dirty="0" smtClean="0"/>
              <a:t>Alert! Chocolate can cause…</a:t>
            </a:r>
          </a:p>
          <a:p>
            <a:pPr eaLnBrk="1" hangingPunct="1"/>
            <a:r>
              <a:rPr lang="en-US" sz="1800" dirty="0" smtClean="0"/>
              <a:t>Finish this analogy:</a:t>
            </a:r>
          </a:p>
          <a:p>
            <a:pPr eaLnBrk="1" hangingPunct="1">
              <a:buFontTx/>
              <a:buNone/>
            </a:pPr>
            <a:r>
              <a:rPr lang="en-US" sz="1800" i="1" dirty="0" smtClean="0"/>
              <a:t>Chocolate is to happiness as _________ is to confidence.</a:t>
            </a:r>
          </a:p>
          <a:p>
            <a:pPr eaLnBrk="1" hangingPunct="1"/>
            <a:endParaRPr lang="en-US" sz="1800" dirty="0" smtClean="0"/>
          </a:p>
        </p:txBody>
      </p:sp>
      <p:pic>
        <p:nvPicPr>
          <p:cNvPr id="12293" name="Picture 5"/>
          <p:cNvPicPr>
            <a:picLocks noGrp="1" noChangeAspect="1" noChangeArrowheads="1"/>
          </p:cNvPicPr>
          <p:nvPr>
            <p:ph type="body" sz="half" idx="4294967295"/>
          </p:nvPr>
        </p:nvPicPr>
        <p:blipFill>
          <a:blip r:embed="rId3">
            <a:extLst>
              <a:ext uri="{28A0092B-C50C-407E-A947-70E740481C1C}">
                <a14:useLocalDpi xmlns="" xmlns:a14="http://schemas.microsoft.com/office/drawing/2010/main" val="0"/>
              </a:ext>
            </a:extLst>
          </a:blip>
          <a:srcRect/>
          <a:stretch>
            <a:fillRect/>
          </a:stretch>
        </p:blipFill>
        <p:spPr>
          <a:xfrm>
            <a:off x="5110163" y="2181225"/>
            <a:ext cx="4033837" cy="3363913"/>
          </a:xfrm>
          <a:noFill/>
        </p:spPr>
      </p:pic>
    </p:spTree>
    <p:extLst>
      <p:ext uri="{BB962C8B-B14F-4D97-AF65-F5344CB8AC3E}">
        <p14:creationId xmlns="" xmlns:p14="http://schemas.microsoft.com/office/powerpoint/2010/main" val="533715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altLang="en-US" dirty="0" smtClean="0"/>
              <a:t>Agenda</a:t>
            </a:r>
            <a:br>
              <a:rPr lang="en-US" altLang="en-US" dirty="0" smtClean="0"/>
            </a:br>
            <a:endParaRPr lang="en-US" altLang="en-US" dirty="0" smtClean="0"/>
          </a:p>
        </p:txBody>
      </p:sp>
      <p:sp>
        <p:nvSpPr>
          <p:cNvPr id="6147" name="Content Placeholder 2"/>
          <p:cNvSpPr>
            <a:spLocks noGrp="1"/>
          </p:cNvSpPr>
          <p:nvPr>
            <p:ph idx="1"/>
          </p:nvPr>
        </p:nvSpPr>
        <p:spPr>
          <a:xfrm>
            <a:off x="1066800" y="1371600"/>
            <a:ext cx="7848600" cy="4754563"/>
          </a:xfrm>
        </p:spPr>
        <p:txBody>
          <a:bodyPr/>
          <a:lstStyle/>
          <a:p>
            <a:pPr marL="0" indent="0">
              <a:buFontTx/>
              <a:buNone/>
            </a:pPr>
            <a:r>
              <a:rPr lang="en-US" altLang="en-US" sz="2400" dirty="0" smtClean="0"/>
              <a:t>Session #</a:t>
            </a:r>
            <a:r>
              <a:rPr lang="en-US" altLang="en-US" sz="3600" dirty="0" smtClean="0"/>
              <a:t>1</a:t>
            </a:r>
            <a:r>
              <a:rPr lang="en-US" altLang="en-US" sz="2400" dirty="0" smtClean="0"/>
              <a:t>                   </a:t>
            </a:r>
          </a:p>
          <a:p>
            <a:pPr marL="0" indent="0">
              <a:buFontTx/>
              <a:buNone/>
            </a:pPr>
            <a:endParaRPr lang="en-US" altLang="en-US" sz="2400" dirty="0"/>
          </a:p>
          <a:p>
            <a:r>
              <a:rPr lang="en-US" altLang="en-US" sz="2400" dirty="0" smtClean="0"/>
              <a:t> Disorders, assessment and treatment strategies </a:t>
            </a:r>
          </a:p>
          <a:p>
            <a:r>
              <a:rPr lang="en-US" altLang="en-US" sz="2400" dirty="0" smtClean="0"/>
              <a:t> The power of accurate praise and correction</a:t>
            </a:r>
          </a:p>
          <a:p>
            <a:r>
              <a:rPr lang="en-US" altLang="en-US" sz="2400" dirty="0" smtClean="0"/>
              <a:t> Techniques for the cognitive processing and enhancing</a:t>
            </a:r>
          </a:p>
          <a:p>
            <a:pPr marL="0" indent="0">
              <a:buNone/>
            </a:pPr>
            <a:r>
              <a:rPr lang="en-US" altLang="en-US" sz="2400" dirty="0"/>
              <a:t> </a:t>
            </a:r>
            <a:r>
              <a:rPr lang="en-US" altLang="en-US" sz="2400" dirty="0" smtClean="0"/>
              <a:t>    perspective taking </a:t>
            </a:r>
          </a:p>
          <a:p>
            <a:endParaRPr lang="en-US" altLang="en-US" sz="2400" dirty="0" smtClean="0"/>
          </a:p>
          <a:p>
            <a:pPr marL="0" indent="0" eaLnBrk="1" hangingPunct="1">
              <a:buFontTx/>
              <a:buNone/>
            </a:pPr>
            <a:r>
              <a:rPr lang="en-US" altLang="en-US" sz="2400" dirty="0"/>
              <a:t> </a:t>
            </a:r>
            <a:r>
              <a:rPr lang="en-US" altLang="en-US" sz="2400" dirty="0" smtClean="0"/>
              <a:t>               Targeted strategies for specific behaviors                           </a:t>
            </a:r>
          </a:p>
          <a:p>
            <a:pPr marL="0" indent="0" eaLnBrk="1" fontAlgn="t" hangingPunct="1">
              <a:buFontTx/>
              <a:buNone/>
            </a:pPr>
            <a:r>
              <a:rPr lang="en-US" altLang="en-US" sz="2400" dirty="0" smtClean="0"/>
              <a:t>                Special Circumstances</a:t>
            </a:r>
          </a:p>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p:txBody>
      </p:sp>
    </p:spTree>
    <p:extLst>
      <p:ext uri="{BB962C8B-B14F-4D97-AF65-F5344CB8AC3E}">
        <p14:creationId xmlns="" xmlns:p14="http://schemas.microsoft.com/office/powerpoint/2010/main" val="2532674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2"/>
          <p:cNvSpPr>
            <a:spLocks noGrp="1"/>
          </p:cNvSpPr>
          <p:nvPr>
            <p:ph type="sldNum" sz="quarter" idx="12"/>
          </p:nvPr>
        </p:nvSpPr>
        <p:spPr>
          <a:xfrm>
            <a:off x="6553200" y="6356350"/>
            <a:ext cx="2133600" cy="365125"/>
          </a:xfrm>
          <a:prstGeom prst="rect">
            <a:avLst/>
          </a:prstGeom>
        </p:spPr>
        <p:txBody>
          <a:bodyPr/>
          <a:lstStyle/>
          <a:p>
            <a:pPr>
              <a:defRPr/>
            </a:pPr>
            <a:fld id="{57172805-6D3B-42E7-9EAE-EBD5B35091ED}" type="slidenum">
              <a:rPr lang="en-US"/>
              <a:pPr>
                <a:defRPr/>
              </a:pPr>
              <a:t>20</a:t>
            </a:fld>
            <a:endParaRPr lang="en-US"/>
          </a:p>
        </p:txBody>
      </p:sp>
      <p:sp>
        <p:nvSpPr>
          <p:cNvPr id="12291" name="Rectangle 2"/>
          <p:cNvSpPr>
            <a:spLocks noGrp="1" noChangeArrowheads="1"/>
          </p:cNvSpPr>
          <p:nvPr>
            <p:ph type="title" idx="4294967295"/>
          </p:nvPr>
        </p:nvSpPr>
        <p:spPr>
          <a:xfrm>
            <a:off x="0" y="457200"/>
            <a:ext cx="8229600" cy="1143000"/>
          </a:xfrm>
        </p:spPr>
        <p:txBody>
          <a:bodyPr/>
          <a:lstStyle/>
          <a:p>
            <a:pPr eaLnBrk="1" hangingPunct="1"/>
            <a:r>
              <a:rPr lang="en-US" dirty="0" smtClean="0"/>
              <a:t>Tiered Feeling Activities</a:t>
            </a:r>
          </a:p>
        </p:txBody>
      </p:sp>
      <p:sp>
        <p:nvSpPr>
          <p:cNvPr id="12292" name="Rectangle 3"/>
          <p:cNvSpPr>
            <a:spLocks noGrp="1" noChangeArrowheads="1"/>
          </p:cNvSpPr>
          <p:nvPr>
            <p:ph type="body" sz="half" idx="4294967295"/>
          </p:nvPr>
        </p:nvSpPr>
        <p:spPr>
          <a:xfrm>
            <a:off x="0" y="1676400"/>
            <a:ext cx="4033838" cy="4525963"/>
          </a:xfrm>
        </p:spPr>
        <p:txBody>
          <a:bodyPr>
            <a:normAutofit/>
          </a:bodyPr>
          <a:lstStyle/>
          <a:p>
            <a:pPr eaLnBrk="1" hangingPunct="1"/>
            <a:r>
              <a:rPr lang="en-US" sz="1800" dirty="0" smtClean="0"/>
              <a:t>Make a list of descriptive, sensory and/or comparative feeling words to describe your Anger.</a:t>
            </a:r>
          </a:p>
          <a:p>
            <a:pPr eaLnBrk="1" hangingPunct="1"/>
            <a:r>
              <a:rPr lang="en-US" sz="1800" dirty="0" smtClean="0"/>
              <a:t>Create a </a:t>
            </a:r>
            <a:r>
              <a:rPr lang="en-US" sz="1800" b="1" i="1" dirty="0" smtClean="0"/>
              <a:t>SIMILE</a:t>
            </a:r>
            <a:r>
              <a:rPr lang="en-US" sz="1800" dirty="0" smtClean="0"/>
              <a:t> to help someone understand how you feel about your Anger.</a:t>
            </a:r>
          </a:p>
          <a:p>
            <a:pPr eaLnBrk="1" hangingPunct="1"/>
            <a:r>
              <a:rPr lang="en-US" sz="1800" i="1" dirty="0" smtClean="0"/>
              <a:t>My anger is like an erupting volcano.</a:t>
            </a:r>
          </a:p>
          <a:p>
            <a:pPr eaLnBrk="1" hangingPunct="1"/>
            <a:r>
              <a:rPr lang="en-US" sz="1800" dirty="0" smtClean="0"/>
              <a:t>Create a warning label to attach to your anger.</a:t>
            </a:r>
          </a:p>
          <a:p>
            <a:pPr eaLnBrk="1" hangingPunct="1"/>
            <a:r>
              <a:rPr lang="en-US" sz="1800" i="1" dirty="0" smtClean="0"/>
              <a:t>Alert! My uncontrolled anger can scare my friends away.</a:t>
            </a:r>
          </a:p>
          <a:p>
            <a:pPr eaLnBrk="1" hangingPunct="1"/>
            <a:r>
              <a:rPr lang="en-US" sz="1800" dirty="0" smtClean="0"/>
              <a:t>Finish this analogy:</a:t>
            </a:r>
          </a:p>
          <a:p>
            <a:pPr eaLnBrk="1" hangingPunct="1">
              <a:buFontTx/>
              <a:buNone/>
            </a:pPr>
            <a:r>
              <a:rPr lang="en-US" sz="1800" i="1" dirty="0" smtClean="0"/>
              <a:t>Anger is to stress as __________ is to control.</a:t>
            </a:r>
          </a:p>
          <a:p>
            <a:pPr eaLnBrk="1" hangingPunct="1"/>
            <a:endParaRPr lang="en-US" sz="1800" dirty="0" smtClean="0"/>
          </a:p>
        </p:txBody>
      </p:sp>
      <p:sp>
        <p:nvSpPr>
          <p:cNvPr id="2" name="AutoShape 2" descr="data:image/jpeg;base64,/9j/4AAQSkZJRgABAQAAAQABAAD/2wCEAAkGBxQQEBUUEBQUFhQVFhcVFRQUFBQUFBcUFRQWFhcUFBYYHCggGB0lHBQUITEiJSkrLi4uFx8zODMsNygtLisBCgoKDg0OGhAQGy8kHyQsLCwsLywsLCwsLCwsLCwsLCwsLCwsLCwsLCwsLCwsLCwsLCwsLCwsLCwsLCwsLCwrLP/AABEIAN8A4gMBIgACEQEDEQH/xAAcAAACAgMBAQAAAAAAAAAAAAAABgQFAQMHAgj/xABGEAACAQMCAgcFBAcFBwUBAAABAgMABBEFIRIxBhMiQVFhgQcyQnGRFDNSoSNDYnKCscEkU5Ki0RU0c4Oz4fAlVGOT0wj/xAAbAQACAwEBAQAAAAAAAAAAAAAABAIDBQEGB//EACcRAAICAQQCAgICAwAAAAAAAAABAhEDBBIhMUFREyIyYQVxFIHw/9oADAMBAAIRAxEAPwDuFFYooAzRRRQAUUUUAFFYrNABRRRQAUUUUAFFUOt9LILN1SYSLxHAYoVjJ8BI2FJ8s1P0/VopyVRu0ACUYYbhPJgPiXzGRRZ2ifRWuedY1LOwVRuWYgAfMmqW06WW80vVW/Wyke80cLmNf3pCAo+u/dmg4X1FYrNABRRRQAUUVigDNFYrNABRRRQAUUUUAFFFFABRRRQAUUUUAFFFFABRRRQAUUUUAFJd/wC0KyaaS0W6MEuTGtx1YMQlHvKjuChZcjIIxuKz7S9dkhhjtbQ/2u8bqovFE/WTH91c+p8qr/8AY0FtaR2iqrRIvCQ4B42+J2HLJOT61XkyKBbixPI+CPr0t1ax/wBuaO8spSFMhUY7fLrFAymdgHViM9w2peh1I2NykcRklCKJbXHak4Hbh6hz38nUk7YIbuFT5ejI6iSG0meBJVKtCf0lueLvEbboc75Uj5VVwWc9snDIAZY0eONkOQyylRxL37APseRqt5E+UXxwtcM09K+kd1e3C20R4nJzIsZ4URcjiAY8gBkcR3J+geLHX57GFUXTGMKDb7LMkzeJJVgpYnvPMk0g6Aj6eskk0EpeV8lgYsBB7i5LjHNjjzpki6dJCAZopo0wDxnqmGCcA8KOWI+QNG+SfQPHBqrHLo709sr5uCKXhlBwYJgYpQRzHC3M/LNM9IOq6BZ6tEDOisWUFJk7MgB3BV+foapkm1TRPdLajYjmD/vUSDwPxY9fSrI5FIonicTq9FUnRbpTbalF1lrIGx7yHsyIfB1O4+fI1d1YVBRRRQAUUUUAFFFFABRRRQAUUUUAFFFFABRRRQAUUUUAFFFQtV1WG1jMlzKkSD4nYKPkPE/KgCbVdrutwWMLTXUixoveTuT+FBzY+QpUl6ZXV4MaVbEIeV3dgxRY/FHF77j5gVosOhatKLjUZWvLgbq0oAhjPP8ARQjsjcDnUXNInHG5ETo+j3M8mqXSMjyr1drC/vQ2w5EjuZ9yfn51o6Q3yrGxklaPi2DJjrCfCMYPET4AU33cBk27qptS6H2c8iy3EZdkXhXMkgQDJJ7CsAc53zzpST3Stj8EoQpdnLPtdvDn7RcSO3wIskhuR/xZFk4VPkAcVY6Z0gcK7iO8k2ULJIkkixIufjEYznPMnPnT3Nc6dp6jsW8K5wDwIu/PAOOdar/pLDPGVhlQnwDDPoM1KUk0RUHfIjdHLNL+VpLtmlUS8KrxlUAAU54VxnPF+VOUnRyKK4hmtVAUPwyRD3Qkg4WeMd2/CSBscZ5jdQ0WJ4JbhYuqIE5bq5HeNgHjRuweErjcgA45Uz2WrktwOrxyYJ4HxuBzZGUlXG45HbIzioycl10Tjtlx5HSC34T2eXhU5TS7Zal41aw3gNQi0dlFi90h6EiSX7Vp8n2S8XcSRjEcnisyDY58frmp/RLpwZJfsepRi2vRsAdorj9uBjzz+H/vi7WWq3pH0fg1CLq513G8cinEkb9zxt3EH0NMQy1wxWeG+UNtZrnnRnpPPZXC6fqrcRfItbzYLMM7RyfhkGQPPHjueh0wKtUFFFFABRRRQAUUUUAFFFFABRRRQAUUUUAFFFJuoamdQdorditqjFJpkJDTOPehhYckB2Zx5qO8jjaStnYxcnSJOo9IZJmaHTgrFSVkunGYImBwVQAjrpBvsOyCNz3GDZdFYUk66cvc3H9/ckOw/cXASMeSgVZ28axIqRqqooCqqgBVUcgAOQoe5ApWeVschhSJeaC1V323PKtM9/iq95d8bJ1zchRk0o9I9fWNSzsEQbZOdyeQUDck+AqZPdcR3NKXT64gNuI5B+kkb9ARniSRd+sGN9s8hzyB31GL3SonJbItnm4uyy5dFRG5G5IBYeIhzxH+LFUF9bZJ6t2ZDzjlQtCR4ICOx6Gt1x9otoBNHAAcAPNKC904PNygBMa9+Adu+oS6g8sfGLqN89yh8jyPFyNWtbV9SqL3P7dmmzCwy8MjZ6xlCqzcXADsBk/DuAPKrS21YunBJBMiEgxyIsnZk7mjDDHEP2feGRWvohwHrxIoMhIDMRljG6YGCeQyG9adP9oBoFikPEFCb8u0hDBh4bgVzdT5JbLXBq0G8aaMF1ZZF2cGORBkHHEvEBscZA571aRzlTzrW2q8ffXjrgapbV8FyTrkvrS94h51Ohuc0pCYqdjUu1vcGuqRxwLXpRoUWpWrQTDY7o/xJIB2XX6n5gkVB9m3SyV3fTtS7N7BsrE7TxAbSKfiOOfiN/HFtbT5FLHtB6OPcKl3Z9m9tcPEy7M6qcmInv5kgeZHfTGLJ4YnmxXyjqdFLPs/6WJqlmso7MqdiePvSQc9u4HmP+1MtNCZmiiigAooooAKKKKAMUVmigArFZqt6R6wllaTXEnuxIWx4n4VHmTgetAC50y1Z551061Yq7rx3Uq84bblwqe6R84HgMmpsEKQxrHGoVEUKqjYBRyAqg6CWDpbtc3P+83jdfMTzAb7uPyCrjbuzVveTYFJ5p26H8GOlZi6vAtVM99moOoSEnal641hUJDFgRzHVyEjw5L30vzLob4j2Mjahiok2pGlqbVnb7qGQ/tPiJfz7X0FRJIJpfvZeFfwQ5X0Lnc+mKnsrsrc76LXVOkaRHDNljyRRxOfkoqql6RyIQ8tu2ByIKM6g+PgT4A52qfpGkon3aBc8yB2j8zzNTNI0c3MjPKuERiiRkbZU4Z2B55YHHdgA1JOKItTfZVt0yhkAx1rPnAjEbcZPgPh/Oqeax4JeuaMLLNtHBH3A97nkzkb7bAbmmPR9KDyXMh2MZER2xwe71h8icnfwArd0bt/tVzPOw9xzCg/CoAJx4Z4hUrjFOiKi5SVizf6fJEVeViC/ZPVkqF71BbOWHPf/Wtrac5ZUW4kVmQMuXOMNkD6MMGmzp3bqts7EcgMfvZHD+dVOrWvFaB+TQQxENy/SHJaPPydR8yPCuRdqyclToqrJbiM9qdxxKSgdVdeIHDI3Igg55HuqRa9IJhI8ckJZk59UwzjubhfGx+dM0ekm5hjc9nMpl5blDnYfvZz61JuNKXdsAEjc43wM4H5muOa8oIwl4ZQx9JovjYxnwlVk/MjB9DVtbaijjKup+TA1WTQ4JFeXnge3+yR2kEl0zkiWSEERwvuZCRjLcRYBc92eVEYxl+gnOcP2OGmX++KZrZ8jNcc6OwRWc4WPjKycUfWuwPFLGcsFA5L74/g766jpV1kCuNbWdT3qxS19G0PUV1GBf7JcMEvY15KWP3oHzJPzyPirsFvMsiK6EMrAMrDkVIyCKXr6zS4heKVQ0cilWHkRjbwPnSz7Mb97KeXSLpiWhzLaO36y3Y54Qe8qSdvn+Gm8c7Rn5obXZ0usVmirSkKKKKACiiigAooooAK5x7SJ/tl7aaYnulvtV1juhiPYQj9ph/Lxrok0oRSzHCqCxJ5AAZJrl/s/LXcl1qUgObqQrCDzW2iPCgx3ZP8qhOVRsnjjulQ3SnAqpvHqxuW2qkvJKz5s1YIrbuVUVnc4VFZmPgFBJP0FK6WfHCHmUl5WMzLkgdv3FYZweFAg38DVr0lcmJY8EiWSNHx/dcYMhPlwg/WrHULTfw7q6rjH+wlUpV6FG2Qxy8HDwpIrEKGyFZMZIHw5DDYbZFTzgVGtJOMu7AhwxjKkEcCqdlGeeeZI558qlwQlzRPs5BcG6PUlt0aR1ZlUZ4UHEx8gKWk9rsiucWsfBnkXbix5nGM+lPVtYqvP8qotc6PW1xnjsbkP3SxdSp+f3mG9RVmLb5RVmU/DLLoz02sb0soAgmlI40l4QJGwF2fk5xgb4O1e9B0mTT5p1choXIdGz2w3ulWHecAb9/DXHdc6PtBJwxh2H4XCCQfMI7A009FptQniVJJSIBspbDS7H3EJ3A2wc+lWTxpK0yvFlldNHRbvShfsvG+IYzxlV953Huhj3KOfmSOWK3vpcM/BGd4424uq+FmHu8f4gCScd53PKvVhobiPdyCRyBpD6TvfwSFLNsK4wz9kMmCcnibkCMb+VUwTdIZm1FNjx0k6Y2dh2Zn4pAPuowGfyB3wvqaQNR9rZYkQWqgHkZHLMfRQAPzpa0jo/FIS1xOG3ye0UVjzP6RgS3zC4866T0W0a2A/swtCe4RydZL/EznJ9AKvcYR8WKqWSb7opdG1WS5UtLAYjnbOeFge8Bt6t7aNYI55sDi4CxPfhFJG/d31Z6nY47sGoEUYdWjf3XUofkwIP8AOlnLngbjF1zyLmoyf2RZEU8MBjkRzjthfeIHPBBbc880/wCkXGwxy/pStbWjGGe2lKuYo1QSIMZDxkhWXuYDh5eIqb0Lu+stImPPgAPzXY/yqeTojj/KvZ0ezlyKXvaDpTvEl3a/71ZN10ZHN4x95EfIjJ9POrLS5quUNdxyorzQvgmaFqqXltFcRe5KgceIyN1PmDkelT65/wBBm+wX9xpx2ifN3aeARziWIfutuB5mugU6nZnNU6CiiiunAooooAKKKKAEP2v6k62aWkB/T30iwL5Id5G+WNv4qs9PsVt4Y4Y/ciRUX5KMZPmefrSrBKdR1+afnBp6fZ4vAzv9448x2h6LTi5pbNLwN6ePFkG8aqK6bere+aqKdt6Tl2aEOiT0Z01bq7lWTJSO2KNg43umK7eYWBsHuzUbpfpd9b2zuZrXgTYTFH618kKidXnh4ySoznGe4Uw+zZMrdSbHiuOrB/ZhjRCP8fWfWqn2vXhL2VuD78rzMPFYoyAD5cUmfmBT8YJQ5M2U5PK6fkUYskDiOT3nuz5Vc6dCBVXGN6ttPbNIyNOCLm2UDfGT4US6RJcD+0ueE/qkykePBsHL+px5VKsEAqZc3HCvn3VKPBGa5FK+0qOAYRVUDwCqK8dHrYu4cjCfCDzb9s+Ge4etTekGmyPA0h3KlWKHkyBssnqP/MVHttYQyL8I5UMI10OYxikHpwrQnrhuiN+lXGQYm2Zvmux+QNM02qIoyrAgedVU2oRTBllwVIII8QRgipOSsNvDJXR21Rhvgju8MVZ3+hwyDDIhHgyg/Twpa6Gwt9mDI/F1bPFnOeIRMVDZ8wB6g01213xDfn30dOiFXyVt3bYXHgMDv5eZpdlThNONyMiljVkwara5Lo9C8msyJMkLxRlppOCOXrBEhY+4Jcg8JwAM75xWOhUTQrLBIAHguJYiBuNiG28u0cVq6RWPXQMBswHEhGxDrupBHI5r3oWpfaLq4lH67qZ8ct5IVDf5lNX8PG2K/aOZJ9D1p0m9McZ2pVsW7QpngO1VQLcqFv2hWzJFFfQjM1hJ1wxzaE9mdPkUyfSn3Tb5LiGOaI5SRFdSO9WGRVYyBlKsMhgQQeRBGCPpS17Mbg2stzpchObZuttyfitZWLDhzz4ScH507ilaozc0adnQaKKKtKQooooAKpOmutiwsJ7g4ykZ4Ae+Ruyg/wARFXdcv9q8hvL2w01Pdkk+0XGO6KPkD5EcfPvC0AiV7ONJNrp0Qk+9mzPKTzLynIz8l4R9aYnrY23LYdw8PKtUlIyduzSgqSRT6g25qknbBq3vjuao7g71SuxnqIz+yA50tX/vJrhz/FMxpf8Aakf/AFO0zy+zTcPz6yPP5Vc+xJ86Qg/DLMv0lP8ArUv2naA91bLNAvFPbMZEUc5EKkSRfMjceaitKSuNGPCVTTYgnYVO02XFVFndrMgZDkHkf6HwI8K3cZHKs5o2Iy8obob4KNzVRfa+xlAiBdvhUd58+4AeJpfmu28ak6Ashgd0jDtcBgDxcMiRqeHbOxyMkbjdhzxtZix7mU582xcEudr+aJZHkRVlISONQzBuI4XtZGxAzy5VU6h0euUmCRdpipYlSF2UgdpXyp5+IOxp6u9ftzLZBuJIY3lVuKN1VJVQxpxHHDwj9KuQeZFNFm9tLIXikidiACVdWPCCTjY+Zpr44+hD5p+zi8Wj6ixI6sbeIj//AFx+Vbx0Uu5R+kfC96hgg+WUBP512tbNASRjJ50fZEAxjb5UfHE780/ZyaDS7yPEEEkceIyyKFZlwpAI2K4xxL9a8j7bAsc3EJVcgFeEo4O+RuxDHiHDjbfvro2qmNJoWEcjuOPhEYUZBQhlcsQMY3+ailmX7RIl5B1aIFcSIGJZ1EiAq/Zxj9IjnYnBzR8cX4OLNNPs8wdJI5IwwPMfL8u6qe8vesbalWC6aS7uFKFO1xcJxs+F6wDG2OIg7fiq7touEb0nkjtdGliyb42bZ3AXJ5Df6d9L3Qy3eKft7ddBHOg8I2kkCf5cVe6dpL6rcfZo8iFcG6lHJU/uVP42/IZNWfTKJYtcVEAVRYRAKOQCzSgAegFXRhWNti88qeWKXgtbM7ime1balay5ima0OwpeA1lJy0rdNENrLb6lGDm1bguAObWkhxJ8ypww9aaFrF1brLG8cgyjqyMPFWGD/Or4OmJ5I2qLuNwwBU5BAII5EHcEV6pL9lt+xtXtJjmaxkNuxPNoxvFJ6qQP4adKcEQooooAK5N0Pl+3azqN6d0iYWkB8kJDEfPhB/jro3SfUPs1lcTH9XDI/qFOPzxSN7JrHqtKhY+9MXmY95LscE+gFQyOolmJXIa3NaZTtW16jXLbGkmaCKS9bc1RzN2qtb5+dUhPa9aqXZfLoZPYe/8A6dIv4Lqdf8wP9a6JXz70fhhigeS5W8CGeZhNHJMIUHWEcWIWyh2zxEU76F0wubdMTRvfW53gu7fgaUr3JOmQCw5cQ5/OtZK1wYTmlKnweumHs9frWudM4FdzxTWzHhilbvdD+rc/Q0lC6IkMU8bwzDnFKOFj5oeTjzWnufXtTvD+gjSxh/HOBNct+7GDwoOfvZNU+tdFmuo+C71C5lHMArAAD4qAmR6Goy0+/wAEo66OLhsX5Yg2x5HY/KmDoZrEVvERcsitHxKqsygkAnDYJ+LmPnS3JotxaAgTpcID2VkBjlx+/wAifI8/EV70zpJFxcDcIdTvHKAGB8u4+hqj454e0MrUYdTxGXI86T0jso7ZI3kV399hH+lPGzF2wEz3k1Zp0wgO8dvct8rdk/6nDSc3SEgYjVV+QqDcXEsh3c/XFQef9Fq0y9j63TMDlZ3h+SW/9ZqyvTUf+zvR/wAuA/ymNc/Sxc79Yfqa3KZI+Up+tHzsP8aPsdZemseQTa3mRyzEv9HNUeo9KlaXrYopuJo3jZGiZeIbMmWPZ2YePJzVYuuyLsxzVLrfSpI9pGyx5IoyxPyH9a6s0nwkclghFW2bYIuAZfBkPEzuBgcTkMwHlsoHkoqXomkT6m/DbnggBxLdEbDxSAfG/nyHmdqqtF0xr48V6xjgPK3jOHceMrjkPIU8xabNaRqdMmkUxgAW88jS28ij4DxdqPbkVI571fDSy/KQpk/kcd/HBj1oOiw2MCw268KL6szHcu7HdmJ7zXLenj51/b4LKNT8zLIf5EUyw+0KYLiXTLtZRsQpiMWfKUsBiueG/lu9Tu550WNwUh4FbjC8C8uLvPLNGXiDJYGnkVDjYHlTJbtsKWNNPKmCN6zomtMtUNbRUWJqkqauQtJCZeSnT9egm5QX8f2eXwE8eTG58yMD/FXTa517UdNa402Ux7SwFbiMjmGiOTj+Hi+lNvRDWRfWNvcDGZI1ZgOQfGHX0YGm8buIlkjUi4oooqZWLvtDtGm0q8RPeMD48yo4seuKqOg8gbS7Mry+zRD1VArfmDTtKgZSp5EEH5EYNc29m7GO2ltm960uZ7fB/CshK48sNtVWX8S7A/sNDGoV6+FNSJXxVXqM3ZpKTNGC5KW+kqh1O9EEUkp+BSR5tyUD5kgVY3kuTSvqEv2i+t7Rd1DCabw4U7SqfoPqKMcbZ3NKkdQ6I2fUWcMbc1jUN5uRlvzJqHdaUtlN1sA4YJ2CTQjZEkfZJ4x8OWwrAc+IHuObu2PZFROlHasbnxELsD4MqlgfQgVfiyNSsU1GFTxtM1i57XVvzxlT+JRz9Rtn5g99VGrqfhNbb2cSRo2cMCsisOYPf6EEgjwNUmq6hnPDW5BHjs0l0UmoXbbq+486UNThy/aGcjO++42P9KcJSJV7XOqHUrXGCe5t/kdj/T6VLJG0Q0s9s/7KeF5YhmKSRRyxniX5YbOKvbG5uJVzHODjYhoRlT4HDV6/2cGVgORAI/eFVdjfNbTB1IzyZCcB1/Cf6Hu+tI59OquPZuaTWPdUnwXDPef3qf8A1H/WvJN33zRj/lH+pp/0QQXkPXR4x8YOOJGxkq47iK550r1VJpDHb/dA4Zx8ePhX9nxPfjwpDHGU5VRr5ckMcd1lPPqU8hI69inIFFEfF4kY3x51qt7HEiHG/GCSd2PM7k1YaTY9Y2/ur+flU504pcDkm5/eb/QfzrVhhjFHn82rnJtt8DZoEmMYG9M8uorBGXkPLuG5JOwVR3knAA86UdKuAm3fTHaQq5WR9zHkqO4MRji+YGcfM1dJMzsUlfIXl7KoVmGbiQ8MMOcpDkbs2PeYLks3dyHPfn/Qws0LSOSzSzSSMx5kk4yfUGugaCOuuLiY79WRBH5dlZJCPmSg/gpN0CHq0kjxjqbiaP04+NT6hxWVqZ3aXg9R/H4dqU35GywblV3DJvS7ZPVvbPWd5NqrQwQttUqNqrbeSpiNVqF5IlOgcFW5MCCPI7GlD2IOY7e7tTytbyWJf3c8vqG+tMt3fLBE8shwsas7HyUZP8qpPYvZsLCS5kGHvJ5Lg5/Cxwv8ifWmcPkS1HFHQKKKKvFwpA6n7NrVyvJbyGOdR/8AJDmKTH8LR0/0j+1GFoo4L6MdqzlDSAc2tpcJMv04W7/d5VGStUTg6kmetQlxVFqF1kYrdquoKd1OQQCD4g7g0v3N1ms19mxGkiHrWpCCJpCM45KO9jsB9ai+z7SHTjubgHrpjnB5hOe47snu8AKsI+eanxX3COVT3VGkQcblufgZYLggVA6V6iI7GcsccaGNfNpOyAPqfpVcdYPcKSekertd3Cxg5SI93IykYJ/hBI9TVmnxuc0hXW5ljxOQxW90XhU9xH5VADEmt6TKgRPDA9ak6Zah2fPc1ekqkfPtzlKyuC4NF9ZcaEeIq9udNxuBXgxbYo7Dc4uxOF4UiyeYGD+8Nj/Kq63s+NSXGePc58O4eXjVvqGks9xwj7tv0jHuyNivqcH61KuIOEYFV1u7HpZlBLa+XyLsenyqWWN24JBwP2iMr3K4Hvj/AM762nTOrHa3/l9KuLMdqvWsrgZrixRVs5LWZZtRbKjT7vqonAGW4yqjxJOwq2sbTgXfdjuT4sdyaqejNqZMO4wMkqD4sd2/pTlFbYFdxxtWw1mVKWxf7INrAc5pkWbq4cDnwk/lVc5CoTjlXq3uONcHw/nVjiJLJTLH2ctxWkjHm9xMfoQv9KXdYU22qOp+7u1Dqe7rowQw+ZUCrLoDe9XFPCecc77eUmHB/M1v10JNjjAPCwZT3hh3g153LKskkz6Dpo7sMGvSNFpLg1bwSUtLJg1Nt77FLND0ZDZaz1ZQy5pTt74VZR34UEkgADJJ5ADck0JnJxXZD6Z8V7LBpkRIa5IknI5paxniY+XEVAFdNs7ZIY0jjAVEVURRyCqMKB6CkX2VWhmE+pSg8d0/DCDnK2sXZQDPLiILfSn+tGEdqox8kt0rM0UUVMgFR7+zWeJ4pRxJIjI4PerAgj6GpFFAHz9EHtpZLGcnrbY8Kk/HCd45B49kgGpCrXQ/aP0DGpqksL9Tdxfdy9xXn1b43xvse7J8aVNL6BaqRwzvZpg/eDrJCR+4OEZ9aWyYW3aHMWpSVSK+Naj3uoQw/eyIp/DnLf4RvT7Y+zOLnd3E8/8A8asIIvpHhj6tS77RPZyUKzaZAvBwhJYIgobYnEqA44ic4I57A+NENNb+zOZdY0vohE1HpWsisloH4zt1jLwqo/EMnJPgMVB0srAM8yOXfuebHzpu6L+yy6uhxXJNpF3Lwhp28+HlGPnk01j2I2JHanvSfxdbGPoOrwKcxbcX4mXqIZNSvu6Xo5db3paVSfEV0HovEHUt4sTSj7Q+iA0WS3MM0kqTFhwyhSy8ONwygZ94d1S+imu9V2G5U5DJuRkZ9L8Ul6OgXFuMVU3MQqUusIw5j614e4jYc6sVoVmovoXboYNVlzN41a6rKoOxFUNxODVli6hTI/2gR9o8h/5gVsu+OUqrhVDA4Gcnbubbng/lUK8gLDs4yCGAPIlTnB+eKudJheeUSSLwKoIVSQSS3NjjbyFVNu6GlGKhu8/9RO0fTAvnTFDbjHLevdrbACrC2jWpt10UwhbtlRe2gKEYxtSpaXXA2D3HhNO+qTKikmuU6nfqJW7QAJ23865vpWySwb3SLfUbj7JddePupVCy47vwv6HPoxq5aTiGc5B5Gk6fXkaMI5G3InI/nXnTdVa3GE/SQ/gB7Sf8M+H7J9KzNXgU3vgek/i9VPFD4syr0xsavHFVXcdK7ZY+LjJPLgCkOD5g8vnUO06Sm4fgt7aeRsZ4UHEeEHGcDO2SN/OkFjl6Nt5oexjScivN0JLx4rKEkPctwu34IBvK59NvWo8dlqDDK6bc+uB/On72UdEZ7Zpby/UJcTAIkWQxihU5xkZ3Y4PPuHfmrMeFp2yrLqFtqJ0CxtEhiSKMcKRqEUeCqMCt1ZopoRCiiigAooooAKKKKACiiigDFZoooA4r7cLoNfW8YP3duzkf8WQAf9I1zxGxV3081T7Vqt26nKoy26/KIEN/mLVUwWxY7U3i/EyNZK8jNkd8y8jXt9TkPxH61YQaGds86sYujQ5mr0mZ8pQXItdc58akQwO3caYTpyodhmvL2xPPl4CrFjFZaleEUDqVP+lTrCSZjwxA/wBKtINNXvFWttAcYUYHlXdtHPlT8ESOZovvXLt+BOXqaxfa+0S8sMfh8B5nvq7j01VGSN6qrjSeMkkVykS3NdinqOsSTe8Tjwr30CVV1ezOB2piCT35ikx+eK26vpXBuKqdLuupvbOTkEuoSf3S4DfkTS+ZfU0tDNOao+oJbVHGHRWB5hlBH0NJvSP2X2N0CYkFtL3SQAKM/txjssPp86eKKRN6rOASeyO/MvA6WzqDtOXK5XxKcJbPl+ddU6A9CIdJiITDzSYMsvDw5xyRBvwqPDPmaa6K622RjFLoxRWaK4SCsVmigAooooAKKKKACiiigAooooAKpemOtiwsZ7hj92h4c97nZB6sRV1XD/8A+gtbMstvp0ZO5E0ncCWykY8wO0fpQAidHLEtErNklyWJPMljzroWhaEAvG4+VRejelDKjuUAD0FOjKFGB3VoQW1I87mnvm2VsVgAcmvN0VUVtvbvgFL9zdljV0U2I5ZqPCPbniO1S7axzzqLaDG9XVtOBUpOirHFS7MxWFSYrYCvL3wFaDqQqvljK2RLMxg1qe02qGmo1MW+BFRplqcWLWuW2xrmPSFSqkrsVYEHwIPOura1KGBrmmvxcQceIP8ArRlVwDSS250fSnRXVBd2VvOv6yJGPk2O0D5ggj0q1rmnsAvjJpPAf1MroP3WPHj6sa6XWaenCiiigAorFZoAKKxWaACiiigD/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xQQEBUUEBQUFhQVFhcVFRQUFBQUFBcUFRQWFhcUFBYYHCggGB0lHBQUITEiJSkrLi4uFx8zODMsNygtLisBCgoKDg0OGhAQGy8kHyQsLCwsLywsLCwsLCwsLCwsLCwsLCwsLCwsLCwsLCwsLCwsLCwsLCwsLCwsLCwsLCwrLP/AABEIAN8A4gMBIgACEQEDEQH/xAAcAAACAgMBAQAAAAAAAAAAAAAABgQFAQMHAgj/xABGEAACAQMCAgcFBAcFBwUBAAABAgMABBEFIRIxBhMiQVFhgQcyQnGRFDNSoSNDYnKCscEkU5Ki0RU0c4Oz4fAlVGOT0wj/xAAbAQACAwEBAQAAAAAAAAAAAAAABAIDBQEGB//EACcRAAICAQQCAgICAwAAAAAAAAABAhEDBBIhMUFREyIyYQVxFIHw/9oADAMBAAIRAxEAPwDuFFYooAzRRRQAUUUUAFFYrNABRRRQAUUUUAFFUOt9LILN1SYSLxHAYoVjJ8BI2FJ8s1P0/VopyVRu0ACUYYbhPJgPiXzGRRZ2ifRWuedY1LOwVRuWYgAfMmqW06WW80vVW/Wyke80cLmNf3pCAo+u/dmg4X1FYrNABRRRQAUUVigDNFYrNABRRRQAUUUUAFFFFABRRRQAUUUUAFFFFABRRRQAUUUUAFJd/wC0KyaaS0W6MEuTGtx1YMQlHvKjuChZcjIIxuKz7S9dkhhjtbQ/2u8bqovFE/WTH91c+p8qr/8AY0FtaR2iqrRIvCQ4B42+J2HLJOT61XkyKBbixPI+CPr0t1ax/wBuaO8spSFMhUY7fLrFAymdgHViM9w2peh1I2NykcRklCKJbXHak4Hbh6hz38nUk7YIbuFT5ejI6iSG0meBJVKtCf0lueLvEbboc75Uj5VVwWc9snDIAZY0eONkOQyylRxL37APseRqt5E+UXxwtcM09K+kd1e3C20R4nJzIsZ4URcjiAY8gBkcR3J+geLHX57GFUXTGMKDb7LMkzeJJVgpYnvPMk0g6Aj6eskk0EpeV8lgYsBB7i5LjHNjjzpki6dJCAZopo0wDxnqmGCcA8KOWI+QNG+SfQPHBqrHLo709sr5uCKXhlBwYJgYpQRzHC3M/LNM9IOq6BZ6tEDOisWUFJk7MgB3BV+foapkm1TRPdLajYjmD/vUSDwPxY9fSrI5FIonicTq9FUnRbpTbalF1lrIGx7yHsyIfB1O4+fI1d1YVBRRRQAUUUUAFFFFABRRRQAUUUUAFFFFABRRRQAUUUUAFFFQtV1WG1jMlzKkSD4nYKPkPE/KgCbVdrutwWMLTXUixoveTuT+FBzY+QpUl6ZXV4MaVbEIeV3dgxRY/FHF77j5gVosOhatKLjUZWvLgbq0oAhjPP8ARQjsjcDnUXNInHG5ETo+j3M8mqXSMjyr1drC/vQ2w5EjuZ9yfn51o6Q3yrGxklaPi2DJjrCfCMYPET4AU33cBk27qptS6H2c8iy3EZdkXhXMkgQDJJ7CsAc53zzpST3Stj8EoQpdnLPtdvDn7RcSO3wIskhuR/xZFk4VPkAcVY6Z0gcK7iO8k2ULJIkkixIufjEYznPMnPnT3Nc6dp6jsW8K5wDwIu/PAOOdar/pLDPGVhlQnwDDPoM1KUk0RUHfIjdHLNL+VpLtmlUS8KrxlUAAU54VxnPF+VOUnRyKK4hmtVAUPwyRD3Qkg4WeMd2/CSBscZ5jdQ0WJ4JbhYuqIE5bq5HeNgHjRuweErjcgA45Uz2WrktwOrxyYJ4HxuBzZGUlXG45HbIzioycl10Tjtlx5HSC34T2eXhU5TS7Zal41aw3gNQi0dlFi90h6EiSX7Vp8n2S8XcSRjEcnisyDY58frmp/RLpwZJfsepRi2vRsAdorj9uBjzz+H/vi7WWq3pH0fg1CLq513G8cinEkb9zxt3EH0NMQy1wxWeG+UNtZrnnRnpPPZXC6fqrcRfItbzYLMM7RyfhkGQPPHjueh0wKtUFFFFABRRRQAUUUUAFFFFABRRRQAUUUUAFFFJuoamdQdorditqjFJpkJDTOPehhYckB2Zx5qO8jjaStnYxcnSJOo9IZJmaHTgrFSVkunGYImBwVQAjrpBvsOyCNz3GDZdFYUk66cvc3H9/ckOw/cXASMeSgVZ28axIqRqqooCqqgBVUcgAOQoe5ApWeVschhSJeaC1V323PKtM9/iq95d8bJ1zchRk0o9I9fWNSzsEQbZOdyeQUDck+AqZPdcR3NKXT64gNuI5B+kkb9ARniSRd+sGN9s8hzyB31GL3SonJbItnm4uyy5dFRG5G5IBYeIhzxH+LFUF9bZJ6t2ZDzjlQtCR4ICOx6Gt1x9otoBNHAAcAPNKC904PNygBMa9+Adu+oS6g8sfGLqN89yh8jyPFyNWtbV9SqL3P7dmmzCwy8MjZ6xlCqzcXADsBk/DuAPKrS21YunBJBMiEgxyIsnZk7mjDDHEP2feGRWvohwHrxIoMhIDMRljG6YGCeQyG9adP9oBoFikPEFCb8u0hDBh4bgVzdT5JbLXBq0G8aaMF1ZZF2cGORBkHHEvEBscZA571aRzlTzrW2q8ffXjrgapbV8FyTrkvrS94h51Ohuc0pCYqdjUu1vcGuqRxwLXpRoUWpWrQTDY7o/xJIB2XX6n5gkVB9m3SyV3fTtS7N7BsrE7TxAbSKfiOOfiN/HFtbT5FLHtB6OPcKl3Z9m9tcPEy7M6qcmInv5kgeZHfTGLJ4YnmxXyjqdFLPs/6WJqlmso7MqdiePvSQc9u4HmP+1MtNCZmiiigAooooAKKKKAMUVmigArFZqt6R6wllaTXEnuxIWx4n4VHmTgetAC50y1Z551061Yq7rx3Uq84bblwqe6R84HgMmpsEKQxrHGoVEUKqjYBRyAqg6CWDpbtc3P+83jdfMTzAb7uPyCrjbuzVveTYFJ5p26H8GOlZi6vAtVM99moOoSEnal641hUJDFgRzHVyEjw5L30vzLob4j2Mjahiok2pGlqbVnb7qGQ/tPiJfz7X0FRJIJpfvZeFfwQ5X0Lnc+mKnsrsrc76LXVOkaRHDNljyRRxOfkoqql6RyIQ8tu2ByIKM6g+PgT4A52qfpGkon3aBc8yB2j8zzNTNI0c3MjPKuERiiRkbZU4Z2B55YHHdgA1JOKItTfZVt0yhkAx1rPnAjEbcZPgPh/Oqeax4JeuaMLLNtHBH3A97nkzkb7bAbmmPR9KDyXMh2MZER2xwe71h8icnfwArd0bt/tVzPOw9xzCg/CoAJx4Z4hUrjFOiKi5SVizf6fJEVeViC/ZPVkqF71BbOWHPf/Wtrac5ZUW4kVmQMuXOMNkD6MMGmzp3bqts7EcgMfvZHD+dVOrWvFaB+TQQxENy/SHJaPPydR8yPCuRdqyclToqrJbiM9qdxxKSgdVdeIHDI3Igg55HuqRa9IJhI8ckJZk59UwzjubhfGx+dM0ekm5hjc9nMpl5blDnYfvZz61JuNKXdsAEjc43wM4H5muOa8oIwl4ZQx9JovjYxnwlVk/MjB9DVtbaijjKup+TA1WTQ4JFeXnge3+yR2kEl0zkiWSEERwvuZCRjLcRYBc92eVEYxl+gnOcP2OGmX++KZrZ8jNcc6OwRWc4WPjKycUfWuwPFLGcsFA5L74/g766jpV1kCuNbWdT3qxS19G0PUV1GBf7JcMEvY15KWP3oHzJPzyPirsFvMsiK6EMrAMrDkVIyCKXr6zS4heKVQ0cilWHkRjbwPnSz7Mb97KeXSLpiWhzLaO36y3Y54Qe8qSdvn+Gm8c7Rn5obXZ0usVmirSkKKKKACiiigAooooAK5x7SJ/tl7aaYnulvtV1juhiPYQj9ph/Lxrok0oRSzHCqCxJ5AAZJrl/s/LXcl1qUgObqQrCDzW2iPCgx3ZP8qhOVRsnjjulQ3SnAqpvHqxuW2qkvJKz5s1YIrbuVUVnc4VFZmPgFBJP0FK6WfHCHmUl5WMzLkgdv3FYZweFAg38DVr0lcmJY8EiWSNHx/dcYMhPlwg/WrHULTfw7q6rjH+wlUpV6FG2Qxy8HDwpIrEKGyFZMZIHw5DDYbZFTzgVGtJOMu7AhwxjKkEcCqdlGeeeZI558qlwQlzRPs5BcG6PUlt0aR1ZlUZ4UHEx8gKWk9rsiucWsfBnkXbix5nGM+lPVtYqvP8qotc6PW1xnjsbkP3SxdSp+f3mG9RVmLb5RVmU/DLLoz02sb0soAgmlI40l4QJGwF2fk5xgb4O1e9B0mTT5p1choXIdGz2w3ulWHecAb9/DXHdc6PtBJwxh2H4XCCQfMI7A009FptQniVJJSIBspbDS7H3EJ3A2wc+lWTxpK0yvFlldNHRbvShfsvG+IYzxlV953Huhj3KOfmSOWK3vpcM/BGd4424uq+FmHu8f4gCScd53PKvVhobiPdyCRyBpD6TvfwSFLNsK4wz9kMmCcnibkCMb+VUwTdIZm1FNjx0k6Y2dh2Zn4pAPuowGfyB3wvqaQNR9rZYkQWqgHkZHLMfRQAPzpa0jo/FIS1xOG3ye0UVjzP6RgS3zC4866T0W0a2A/swtCe4RydZL/EznJ9AKvcYR8WKqWSb7opdG1WS5UtLAYjnbOeFge8Bt6t7aNYI55sDi4CxPfhFJG/d31Z6nY47sGoEUYdWjf3XUofkwIP8AOlnLngbjF1zyLmoyf2RZEU8MBjkRzjthfeIHPBBbc880/wCkXGwxy/pStbWjGGe2lKuYo1QSIMZDxkhWXuYDh5eIqb0Lu+stImPPgAPzXY/yqeTojj/KvZ0ezlyKXvaDpTvEl3a/71ZN10ZHN4x95EfIjJ9POrLS5quUNdxyorzQvgmaFqqXltFcRe5KgceIyN1PmDkelT65/wBBm+wX9xpx2ifN3aeARziWIfutuB5mugU6nZnNU6CiiiunAooooAKKKKAEP2v6k62aWkB/T30iwL5Id5G+WNv4qs9PsVt4Y4Y/ciRUX5KMZPmefrSrBKdR1+afnBp6fZ4vAzv9448x2h6LTi5pbNLwN6ePFkG8aqK6bere+aqKdt6Tl2aEOiT0Z01bq7lWTJSO2KNg43umK7eYWBsHuzUbpfpd9b2zuZrXgTYTFH618kKidXnh4ySoznGe4Uw+zZMrdSbHiuOrB/ZhjRCP8fWfWqn2vXhL2VuD78rzMPFYoyAD5cUmfmBT8YJQ5M2U5PK6fkUYskDiOT3nuz5Vc6dCBVXGN6ttPbNIyNOCLm2UDfGT4US6RJcD+0ueE/qkykePBsHL+px5VKsEAqZc3HCvn3VKPBGa5FK+0qOAYRVUDwCqK8dHrYu4cjCfCDzb9s+Ge4etTekGmyPA0h3KlWKHkyBssnqP/MVHttYQyL8I5UMI10OYxikHpwrQnrhuiN+lXGQYm2Zvmux+QNM02qIoyrAgedVU2oRTBllwVIII8QRgipOSsNvDJXR21Rhvgju8MVZ3+hwyDDIhHgyg/Twpa6Gwt9mDI/F1bPFnOeIRMVDZ8wB6g01213xDfn30dOiFXyVt3bYXHgMDv5eZpdlThNONyMiljVkwara5Lo9C8msyJMkLxRlppOCOXrBEhY+4Jcg8JwAM75xWOhUTQrLBIAHguJYiBuNiG28u0cVq6RWPXQMBswHEhGxDrupBHI5r3oWpfaLq4lH67qZ8ct5IVDf5lNX8PG2K/aOZJ9D1p0m9McZ2pVsW7QpngO1VQLcqFv2hWzJFFfQjM1hJ1wxzaE9mdPkUyfSn3Tb5LiGOaI5SRFdSO9WGRVYyBlKsMhgQQeRBGCPpS17Mbg2stzpchObZuttyfitZWLDhzz4ScH507ilaozc0adnQaKKKtKQooooAKpOmutiwsJ7g4ykZ4Ae+Ruyg/wARFXdcv9q8hvL2w01Pdkk+0XGO6KPkD5EcfPvC0AiV7ONJNrp0Qk+9mzPKTzLynIz8l4R9aYnrY23LYdw8PKtUlIyduzSgqSRT6g25qknbBq3vjuao7g71SuxnqIz+yA50tX/vJrhz/FMxpf8Aakf/AFO0zy+zTcPz6yPP5Vc+xJ86Qg/DLMv0lP8ArUv2naA91bLNAvFPbMZEUc5EKkSRfMjceaitKSuNGPCVTTYgnYVO02XFVFndrMgZDkHkf6HwI8K3cZHKs5o2Iy8obob4KNzVRfa+xlAiBdvhUd58+4AeJpfmu28ak6Ashgd0jDtcBgDxcMiRqeHbOxyMkbjdhzxtZix7mU582xcEudr+aJZHkRVlISONQzBuI4XtZGxAzy5VU6h0euUmCRdpipYlSF2UgdpXyp5+IOxp6u9ftzLZBuJIY3lVuKN1VJVQxpxHHDwj9KuQeZFNFm9tLIXikidiACVdWPCCTjY+Zpr44+hD5p+zi8Wj6ixI6sbeIj//AFx+Vbx0Uu5R+kfC96hgg+WUBP512tbNASRjJ50fZEAxjb5UfHE780/ZyaDS7yPEEEkceIyyKFZlwpAI2K4xxL9a8j7bAsc3EJVcgFeEo4O+RuxDHiHDjbfvro2qmNJoWEcjuOPhEYUZBQhlcsQMY3+ailmX7RIl5B1aIFcSIGJZ1EiAq/Zxj9IjnYnBzR8cX4OLNNPs8wdJI5IwwPMfL8u6qe8vesbalWC6aS7uFKFO1xcJxs+F6wDG2OIg7fiq7touEb0nkjtdGliyb42bZ3AXJ5Df6d9L3Qy3eKft7ddBHOg8I2kkCf5cVe6dpL6rcfZo8iFcG6lHJU/uVP42/IZNWfTKJYtcVEAVRYRAKOQCzSgAegFXRhWNti88qeWKXgtbM7ime1balay5ima0OwpeA1lJy0rdNENrLb6lGDm1bguAObWkhxJ8ypww9aaFrF1brLG8cgyjqyMPFWGD/Or4OmJ5I2qLuNwwBU5BAII5EHcEV6pL9lt+xtXtJjmaxkNuxPNoxvFJ6qQP4adKcEQooooAK5N0Pl+3azqN6d0iYWkB8kJDEfPhB/jro3SfUPs1lcTH9XDI/qFOPzxSN7JrHqtKhY+9MXmY95LscE+gFQyOolmJXIa3NaZTtW16jXLbGkmaCKS9bc1RzN2qtb5+dUhPa9aqXZfLoZPYe/8A6dIv4Lqdf8wP9a6JXz70fhhigeS5W8CGeZhNHJMIUHWEcWIWyh2zxEU76F0wubdMTRvfW53gu7fgaUr3JOmQCw5cQ5/OtZK1wYTmlKnweumHs9frWudM4FdzxTWzHhilbvdD+rc/Q0lC6IkMU8bwzDnFKOFj5oeTjzWnufXtTvD+gjSxh/HOBNct+7GDwoOfvZNU+tdFmuo+C71C5lHMArAAD4qAmR6Goy0+/wAEo66OLhsX5Yg2x5HY/KmDoZrEVvERcsitHxKqsygkAnDYJ+LmPnS3JotxaAgTpcID2VkBjlx+/wAifI8/EV70zpJFxcDcIdTvHKAGB8u4+hqj454e0MrUYdTxGXI86T0jso7ZI3kV399hH+lPGzF2wEz3k1Zp0wgO8dvct8rdk/6nDSc3SEgYjVV+QqDcXEsh3c/XFQef9Fq0y9j63TMDlZ3h+SW/9ZqyvTUf+zvR/wAuA/ymNc/Sxc79Yfqa3KZI+Up+tHzsP8aPsdZemseQTa3mRyzEv9HNUeo9KlaXrYopuJo3jZGiZeIbMmWPZ2YePJzVYuuyLsxzVLrfSpI9pGyx5IoyxPyH9a6s0nwkclghFW2bYIuAZfBkPEzuBgcTkMwHlsoHkoqXomkT6m/DbnggBxLdEbDxSAfG/nyHmdqqtF0xr48V6xjgPK3jOHceMrjkPIU8xabNaRqdMmkUxgAW88jS28ij4DxdqPbkVI571fDSy/KQpk/kcd/HBj1oOiw2MCw268KL6szHcu7HdmJ7zXLenj51/b4LKNT8zLIf5EUyw+0KYLiXTLtZRsQpiMWfKUsBiueG/lu9Tu550WNwUh4FbjC8C8uLvPLNGXiDJYGnkVDjYHlTJbtsKWNNPKmCN6zomtMtUNbRUWJqkqauQtJCZeSnT9egm5QX8f2eXwE8eTG58yMD/FXTa517UdNa402Ux7SwFbiMjmGiOTj+Hi+lNvRDWRfWNvcDGZI1ZgOQfGHX0YGm8buIlkjUi4oooqZWLvtDtGm0q8RPeMD48yo4seuKqOg8gbS7Mry+zRD1VArfmDTtKgZSp5EEH5EYNc29m7GO2ltm960uZ7fB/CshK48sNtVWX8S7A/sNDGoV6+FNSJXxVXqM3ZpKTNGC5KW+kqh1O9EEUkp+BSR5tyUD5kgVY3kuTSvqEv2i+t7Rd1DCabw4U7SqfoPqKMcbZ3NKkdQ6I2fUWcMbc1jUN5uRlvzJqHdaUtlN1sA4YJ2CTQjZEkfZJ4x8OWwrAc+IHuObu2PZFROlHasbnxELsD4MqlgfQgVfiyNSsU1GFTxtM1i57XVvzxlT+JRz9Rtn5g99VGrqfhNbb2cSRo2cMCsisOYPf6EEgjwNUmq6hnPDW5BHjs0l0UmoXbbq+486UNThy/aGcjO++42P9KcJSJV7XOqHUrXGCe5t/kdj/T6VLJG0Q0s9s/7KeF5YhmKSRRyxniX5YbOKvbG5uJVzHODjYhoRlT4HDV6/2cGVgORAI/eFVdjfNbTB1IzyZCcB1/Cf6Hu+tI59OquPZuaTWPdUnwXDPef3qf8A1H/WvJN33zRj/lH+pp/0QQXkPXR4x8YOOJGxkq47iK550r1VJpDHb/dA4Zx8ePhX9nxPfjwpDHGU5VRr5ckMcd1lPPqU8hI69inIFFEfF4kY3x51qt7HEiHG/GCSd2PM7k1YaTY9Y2/ur+flU504pcDkm5/eb/QfzrVhhjFHn82rnJtt8DZoEmMYG9M8uorBGXkPLuG5JOwVR3knAA86UdKuAm3fTHaQq5WR9zHkqO4MRji+YGcfM1dJMzsUlfIXl7KoVmGbiQ8MMOcpDkbs2PeYLks3dyHPfn/Qws0LSOSzSzSSMx5kk4yfUGugaCOuuLiY79WRBH5dlZJCPmSg/gpN0CHq0kjxjqbiaP04+NT6hxWVqZ3aXg9R/H4dqU35GywblV3DJvS7ZPVvbPWd5NqrQwQttUqNqrbeSpiNVqF5IlOgcFW5MCCPI7GlD2IOY7e7tTytbyWJf3c8vqG+tMt3fLBE8shwsas7HyUZP8qpPYvZsLCS5kGHvJ5Lg5/Cxwv8ifWmcPkS1HFHQKKKKvFwpA6n7NrVyvJbyGOdR/8AJDmKTH8LR0/0j+1GFoo4L6MdqzlDSAc2tpcJMv04W7/d5VGStUTg6kmetQlxVFqF1kYrdquoKd1OQQCD4g7g0v3N1ms19mxGkiHrWpCCJpCM45KO9jsB9ai+z7SHTjubgHrpjnB5hOe47snu8AKsI+eanxX3COVT3VGkQcblufgZYLggVA6V6iI7GcsccaGNfNpOyAPqfpVcdYPcKSekertd3Cxg5SI93IykYJ/hBI9TVmnxuc0hXW5ljxOQxW90XhU9xH5VADEmt6TKgRPDA9ak6Zah2fPc1ekqkfPtzlKyuC4NF9ZcaEeIq9udNxuBXgxbYo7Dc4uxOF4UiyeYGD+8Nj/Kq63s+NSXGePc58O4eXjVvqGks9xwj7tv0jHuyNivqcH61KuIOEYFV1u7HpZlBLa+XyLsenyqWWN24JBwP2iMr3K4Hvj/AM762nTOrHa3/l9KuLMdqvWsrgZrixRVs5LWZZtRbKjT7vqonAGW4yqjxJOwq2sbTgXfdjuT4sdyaqejNqZMO4wMkqD4sd2/pTlFbYFdxxtWw1mVKWxf7INrAc5pkWbq4cDnwk/lVc5CoTjlXq3uONcHw/nVjiJLJTLH2ctxWkjHm9xMfoQv9KXdYU22qOp+7u1Dqe7rowQw+ZUCrLoDe9XFPCecc77eUmHB/M1v10JNjjAPCwZT3hh3g153LKskkz6Dpo7sMGvSNFpLg1bwSUtLJg1Nt77FLND0ZDZaz1ZQy5pTt74VZR34UEkgADJJ5ADck0JnJxXZD6Z8V7LBpkRIa5IknI5paxniY+XEVAFdNs7ZIY0jjAVEVURRyCqMKB6CkX2VWhmE+pSg8d0/DCDnK2sXZQDPLiILfSn+tGEdqox8kt0rM0UUVMgFR7+zWeJ4pRxJIjI4PerAgj6GpFFAHz9EHtpZLGcnrbY8Kk/HCd45B49kgGpCrXQ/aP0DGpqksL9Tdxfdy9xXn1b43xvse7J8aVNL6BaqRwzvZpg/eDrJCR+4OEZ9aWyYW3aHMWpSVSK+Naj3uoQw/eyIp/DnLf4RvT7Y+zOLnd3E8/8A8asIIvpHhj6tS77RPZyUKzaZAvBwhJYIgobYnEqA44ic4I57A+NENNb+zOZdY0vohE1HpWsisloH4zt1jLwqo/EMnJPgMVB0srAM8yOXfuebHzpu6L+yy6uhxXJNpF3Lwhp28+HlGPnk01j2I2JHanvSfxdbGPoOrwKcxbcX4mXqIZNSvu6Xo5db3paVSfEV0HovEHUt4sTSj7Q+iA0WS3MM0kqTFhwyhSy8ONwygZ94d1S+imu9V2G5U5DJuRkZ9L8Ul6OgXFuMVU3MQqUusIw5j614e4jYc6sVoVmovoXboYNVlzN41a6rKoOxFUNxODVli6hTI/2gR9o8h/5gVsu+OUqrhVDA4Gcnbubbng/lUK8gLDs4yCGAPIlTnB+eKudJheeUSSLwKoIVSQSS3NjjbyFVNu6GlGKhu8/9RO0fTAvnTFDbjHLevdrbACrC2jWpt10UwhbtlRe2gKEYxtSpaXXA2D3HhNO+qTKikmuU6nfqJW7QAJ23865vpWySwb3SLfUbj7JddePupVCy47vwv6HPoxq5aTiGc5B5Gk6fXkaMI5G3InI/nXnTdVa3GE/SQ/gB7Sf8M+H7J9KzNXgU3vgek/i9VPFD4syr0xsavHFVXcdK7ZY+LjJPLgCkOD5g8vnUO06Sm4fgt7aeRsZ4UHEeEHGcDO2SN/OkFjl6Nt5oexjScivN0JLx4rKEkPctwu34IBvK59NvWo8dlqDDK6bc+uB/On72UdEZ7Zpby/UJcTAIkWQxihU5xkZ3Y4PPuHfmrMeFp2yrLqFtqJ0CxtEhiSKMcKRqEUeCqMCt1ZopoRCiiigAooooAKKKKACiiigDFZoooA4r7cLoNfW8YP3duzkf8WQAf9I1zxGxV3081T7Vqt26nKoy26/KIEN/mLVUwWxY7U3i/EyNZK8jNkd8y8jXt9TkPxH61YQaGds86sYujQ5mr0mZ8pQXItdc58akQwO3caYTpyodhmvL2xPPl4CrFjFZaleEUDqVP+lTrCSZjwxA/wBKtINNXvFWttAcYUYHlXdtHPlT8ESOZovvXLt+BOXqaxfa+0S8sMfh8B5nvq7j01VGSN6qrjSeMkkVykS3NdinqOsSTe8Tjwr30CVV1ezOB2piCT35ikx+eK26vpXBuKqdLuupvbOTkEuoSf3S4DfkTS+ZfU0tDNOao+oJbVHGHRWB5hlBH0NJvSP2X2N0CYkFtL3SQAKM/txjssPp86eKKRN6rOASeyO/MvA6WzqDtOXK5XxKcJbPl+ddU6A9CIdJiITDzSYMsvDw5xyRBvwqPDPmaa6K622RjFLoxRWaK4SCsVmigAooooAKKKKACiiigAooooAKpemOtiwsZ7hj92h4c97nZB6sRV1XD/8A+gtbMstvp0ZO5E0ncCWykY8wO0fpQAidHLEtErNklyWJPMljzroWhaEAvG4+VRejelDKjuUAD0FOjKFGB3VoQW1I87mnvm2VsVgAcmvN0VUVtvbvgFL9zdljV0U2I5ZqPCPbniO1S7axzzqLaDG9XVtOBUpOirHFS7MxWFSYrYCvL3wFaDqQqvljK2RLMxg1qe02qGmo1MW+BFRplqcWLWuW2xrmPSFSqkrsVYEHwIPOura1KGBrmmvxcQceIP8ArRlVwDSS250fSnRXVBd2VvOv6yJGPk2O0D5ggj0q1rmnsAvjJpPAf1MroP3WPHj6sa6XWaenCiiigAorFZoAKKxWaACiiigD/9k="/>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QEBUUEBQUFhQVFhcVFRQUFBQUFBcUFRQWFhcUFBYYHCggGB0lHBQUITEiJSkrLi4uFx8zODMsNygtLisBCgoKDg0OGhAQGy8kHyQsLCwsLywsLCwsLCwsLCwsLCwsLCwsLCwsLCwsLCwsLCwsLCwsLCwsLCwsLCwsLCwrLP/AABEIAN8A4gMBIgACEQEDEQH/xAAcAAACAgMBAQAAAAAAAAAAAAAABgQFAQMHAgj/xABGEAACAQMCAgcFBAcFBwUBAAABAgMABBEFIRIxBhMiQVFhgQcyQnGRFDNSoSNDYnKCscEkU5Ki0RU0c4Oz4fAlVGOT0wj/xAAbAQACAwEBAQAAAAAAAAAAAAAABAIDBQEGB//EACcRAAICAQQCAgICAwAAAAAAAAABAhEDBBIhMUFREyIyYQVxFIHw/9oADAMBAAIRAxEAPwDuFFYooAzRRRQAUUUUAFFYrNABRRRQAUUUUAFFUOt9LILN1SYSLxHAYoVjJ8BI2FJ8s1P0/VopyVRu0ACUYYbhPJgPiXzGRRZ2ifRWuedY1LOwVRuWYgAfMmqW06WW80vVW/Wyke80cLmNf3pCAo+u/dmg4X1FYrNABRRRQAUUVigDNFYrNABRRRQAUUUUAFFFFABRRRQAUUUUAFFFFABRRRQAUUUUAFJd/wC0KyaaS0W6MEuTGtx1YMQlHvKjuChZcjIIxuKz7S9dkhhjtbQ/2u8bqovFE/WTH91c+p8qr/8AY0FtaR2iqrRIvCQ4B42+J2HLJOT61XkyKBbixPI+CPr0t1ax/wBuaO8spSFMhUY7fLrFAymdgHViM9w2peh1I2NykcRklCKJbXHak4Hbh6hz38nUk7YIbuFT5ejI6iSG0meBJVKtCf0lueLvEbboc75Uj5VVwWc9snDIAZY0eONkOQyylRxL37APseRqt5E+UXxwtcM09K+kd1e3C20R4nJzIsZ4URcjiAY8gBkcR3J+geLHX57GFUXTGMKDb7LMkzeJJVgpYnvPMk0g6Aj6eskk0EpeV8lgYsBB7i5LjHNjjzpki6dJCAZopo0wDxnqmGCcA8KOWI+QNG+SfQPHBqrHLo709sr5uCKXhlBwYJgYpQRzHC3M/LNM9IOq6BZ6tEDOisWUFJk7MgB3BV+foapkm1TRPdLajYjmD/vUSDwPxY9fSrI5FIonicTq9FUnRbpTbalF1lrIGx7yHsyIfB1O4+fI1d1YVBRRRQAUUUUAFFFFABRRRQAUUUUAFFFFABRRRQAUUUUAFFFQtV1WG1jMlzKkSD4nYKPkPE/KgCbVdrutwWMLTXUixoveTuT+FBzY+QpUl6ZXV4MaVbEIeV3dgxRY/FHF77j5gVosOhatKLjUZWvLgbq0oAhjPP8ARQjsjcDnUXNInHG5ETo+j3M8mqXSMjyr1drC/vQ2w5EjuZ9yfn51o6Q3yrGxklaPi2DJjrCfCMYPET4AU33cBk27qptS6H2c8iy3EZdkXhXMkgQDJJ7CsAc53zzpST3Stj8EoQpdnLPtdvDn7RcSO3wIskhuR/xZFk4VPkAcVY6Z0gcK7iO8k2ULJIkkixIufjEYznPMnPnT3Nc6dp6jsW8K5wDwIu/PAOOdar/pLDPGVhlQnwDDPoM1KUk0RUHfIjdHLNL+VpLtmlUS8KrxlUAAU54VxnPF+VOUnRyKK4hmtVAUPwyRD3Qkg4WeMd2/CSBscZ5jdQ0WJ4JbhYuqIE5bq5HeNgHjRuweErjcgA45Uz2WrktwOrxyYJ4HxuBzZGUlXG45HbIzioycl10Tjtlx5HSC34T2eXhU5TS7Zal41aw3gNQi0dlFi90h6EiSX7Vp8n2S8XcSRjEcnisyDY58frmp/RLpwZJfsepRi2vRsAdorj9uBjzz+H/vi7WWq3pH0fg1CLq513G8cinEkb9zxt3EH0NMQy1wxWeG+UNtZrnnRnpPPZXC6fqrcRfItbzYLMM7RyfhkGQPPHjueh0wKtUFFFFABRRRQAUUUUAFFFFABRRRQAUUUUAFFFJuoamdQdorditqjFJpkJDTOPehhYckB2Zx5qO8jjaStnYxcnSJOo9IZJmaHTgrFSVkunGYImBwVQAjrpBvsOyCNz3GDZdFYUk66cvc3H9/ckOw/cXASMeSgVZ28axIqRqqooCqqgBVUcgAOQoe5ApWeVschhSJeaC1V323PKtM9/iq95d8bJ1zchRk0o9I9fWNSzsEQbZOdyeQUDck+AqZPdcR3NKXT64gNuI5B+kkb9ARniSRd+sGN9s8hzyB31GL3SonJbItnm4uyy5dFRG5G5IBYeIhzxH+LFUF9bZJ6t2ZDzjlQtCR4ICOx6Gt1x9otoBNHAAcAPNKC904PNygBMa9+Adu+oS6g8sfGLqN89yh8jyPFyNWtbV9SqL3P7dmmzCwy8MjZ6xlCqzcXADsBk/DuAPKrS21YunBJBMiEgxyIsnZk7mjDDHEP2feGRWvohwHrxIoMhIDMRljG6YGCeQyG9adP9oBoFikPEFCb8u0hDBh4bgVzdT5JbLXBq0G8aaMF1ZZF2cGORBkHHEvEBscZA571aRzlTzrW2q8ffXjrgapbV8FyTrkvrS94h51Ohuc0pCYqdjUu1vcGuqRxwLXpRoUWpWrQTDY7o/xJIB2XX6n5gkVB9m3SyV3fTtS7N7BsrE7TxAbSKfiOOfiN/HFtbT5FLHtB6OPcKl3Z9m9tcPEy7M6qcmInv5kgeZHfTGLJ4YnmxXyjqdFLPs/6WJqlmso7MqdiePvSQc9u4HmP+1MtNCZmiiigAooooAKKKKAMUVmigArFZqt6R6wllaTXEnuxIWx4n4VHmTgetAC50y1Z551061Yq7rx3Uq84bblwqe6R84HgMmpsEKQxrHGoVEUKqjYBRyAqg6CWDpbtc3P+83jdfMTzAb7uPyCrjbuzVveTYFJ5p26H8GOlZi6vAtVM99moOoSEnal641hUJDFgRzHVyEjw5L30vzLob4j2Mjahiok2pGlqbVnb7qGQ/tPiJfz7X0FRJIJpfvZeFfwQ5X0Lnc+mKnsrsrc76LXVOkaRHDNljyRRxOfkoqql6RyIQ8tu2ByIKM6g+PgT4A52qfpGkon3aBc8yB2j8zzNTNI0c3MjPKuERiiRkbZU4Z2B55YHHdgA1JOKItTfZVt0yhkAx1rPnAjEbcZPgPh/Oqeax4JeuaMLLNtHBH3A97nkzkb7bAbmmPR9KDyXMh2MZER2xwe71h8icnfwArd0bt/tVzPOw9xzCg/CoAJx4Z4hUrjFOiKi5SVizf6fJEVeViC/ZPVkqF71BbOWHPf/Wtrac5ZUW4kVmQMuXOMNkD6MMGmzp3bqts7EcgMfvZHD+dVOrWvFaB+TQQxENy/SHJaPPydR8yPCuRdqyclToqrJbiM9qdxxKSgdVdeIHDI3Igg55HuqRa9IJhI8ckJZk59UwzjubhfGx+dM0ekm5hjc9nMpl5blDnYfvZz61JuNKXdsAEjc43wM4H5muOa8oIwl4ZQx9JovjYxnwlVk/MjB9DVtbaijjKup+TA1WTQ4JFeXnge3+yR2kEl0zkiWSEERwvuZCRjLcRYBc92eVEYxl+gnOcP2OGmX++KZrZ8jNcc6OwRWc4WPjKycUfWuwPFLGcsFA5L74/g766jpV1kCuNbWdT3qxS19G0PUV1GBf7JcMEvY15KWP3oHzJPzyPirsFvMsiK6EMrAMrDkVIyCKXr6zS4heKVQ0cilWHkRjbwPnSz7Mb97KeXSLpiWhzLaO36y3Y54Qe8qSdvn+Gm8c7Rn5obXZ0usVmirSkKKKKACiiigAooooAK5x7SJ/tl7aaYnulvtV1juhiPYQj9ph/Lxrok0oRSzHCqCxJ5AAZJrl/s/LXcl1qUgObqQrCDzW2iPCgx3ZP8qhOVRsnjjulQ3SnAqpvHqxuW2qkvJKz5s1YIrbuVUVnc4VFZmPgFBJP0FK6WfHCHmUl5WMzLkgdv3FYZweFAg38DVr0lcmJY8EiWSNHx/dcYMhPlwg/WrHULTfw7q6rjH+wlUpV6FG2Qxy8HDwpIrEKGyFZMZIHw5DDYbZFTzgVGtJOMu7AhwxjKkEcCqdlGeeeZI558qlwQlzRPs5BcG6PUlt0aR1ZlUZ4UHEx8gKWk9rsiucWsfBnkXbix5nGM+lPVtYqvP8qotc6PW1xnjsbkP3SxdSp+f3mG9RVmLb5RVmU/DLLoz02sb0soAgmlI40l4QJGwF2fk5xgb4O1e9B0mTT5p1choXIdGz2w3ulWHecAb9/DXHdc6PtBJwxh2H4XCCQfMI7A009FptQniVJJSIBspbDS7H3EJ3A2wc+lWTxpK0yvFlldNHRbvShfsvG+IYzxlV953Huhj3KOfmSOWK3vpcM/BGd4424uq+FmHu8f4gCScd53PKvVhobiPdyCRyBpD6TvfwSFLNsK4wz9kMmCcnibkCMb+VUwTdIZm1FNjx0k6Y2dh2Zn4pAPuowGfyB3wvqaQNR9rZYkQWqgHkZHLMfRQAPzpa0jo/FIS1xOG3ye0UVjzP6RgS3zC4866T0W0a2A/swtCe4RydZL/EznJ9AKvcYR8WKqWSb7opdG1WS5UtLAYjnbOeFge8Bt6t7aNYI55sDi4CxPfhFJG/d31Z6nY47sGoEUYdWjf3XUofkwIP8AOlnLngbjF1zyLmoyf2RZEU8MBjkRzjthfeIHPBBbc880/wCkXGwxy/pStbWjGGe2lKuYo1QSIMZDxkhWXuYDh5eIqb0Lu+stImPPgAPzXY/yqeTojj/KvZ0ezlyKXvaDpTvEl3a/71ZN10ZHN4x95EfIjJ9POrLS5quUNdxyorzQvgmaFqqXltFcRe5KgceIyN1PmDkelT65/wBBm+wX9xpx2ifN3aeARziWIfutuB5mugU6nZnNU6CiiiunAooooAKKKKAEP2v6k62aWkB/T30iwL5Id5G+WNv4qs9PsVt4Y4Y/ciRUX5KMZPmefrSrBKdR1+afnBp6fZ4vAzv9448x2h6LTi5pbNLwN6ePFkG8aqK6bere+aqKdt6Tl2aEOiT0Z01bq7lWTJSO2KNg43umK7eYWBsHuzUbpfpd9b2zuZrXgTYTFH618kKidXnh4ySoznGe4Uw+zZMrdSbHiuOrB/ZhjRCP8fWfWqn2vXhL2VuD78rzMPFYoyAD5cUmfmBT8YJQ5M2U5PK6fkUYskDiOT3nuz5Vc6dCBVXGN6ttPbNIyNOCLm2UDfGT4US6RJcD+0ueE/qkykePBsHL+px5VKsEAqZc3HCvn3VKPBGa5FK+0qOAYRVUDwCqK8dHrYu4cjCfCDzb9s+Ge4etTekGmyPA0h3KlWKHkyBssnqP/MVHttYQyL8I5UMI10OYxikHpwrQnrhuiN+lXGQYm2Zvmux+QNM02qIoyrAgedVU2oRTBllwVIII8QRgipOSsNvDJXR21Rhvgju8MVZ3+hwyDDIhHgyg/Twpa6Gwt9mDI/F1bPFnOeIRMVDZ8wB6g01213xDfn30dOiFXyVt3bYXHgMDv5eZpdlThNONyMiljVkwara5Lo9C8msyJMkLxRlppOCOXrBEhY+4Jcg8JwAM75xWOhUTQrLBIAHguJYiBuNiG28u0cVq6RWPXQMBswHEhGxDrupBHI5r3oWpfaLq4lH67qZ8ct5IVDf5lNX8PG2K/aOZJ9D1p0m9McZ2pVsW7QpngO1VQLcqFv2hWzJFFfQjM1hJ1wxzaE9mdPkUyfSn3Tb5LiGOaI5SRFdSO9WGRVYyBlKsMhgQQeRBGCPpS17Mbg2stzpchObZuttyfitZWLDhzz4ScH507ilaozc0adnQaKKKtKQooooAKpOmutiwsJ7g4ykZ4Ae+Ruyg/wARFXdcv9q8hvL2w01Pdkk+0XGO6KPkD5EcfPvC0AiV7ONJNrp0Qk+9mzPKTzLynIz8l4R9aYnrY23LYdw8PKtUlIyduzSgqSRT6g25qknbBq3vjuao7g71SuxnqIz+yA50tX/vJrhz/FMxpf8Aakf/AFO0zy+zTcPz6yPP5Vc+xJ86Qg/DLMv0lP8ArUv2naA91bLNAvFPbMZEUc5EKkSRfMjceaitKSuNGPCVTTYgnYVO02XFVFndrMgZDkHkf6HwI8K3cZHKs5o2Iy8obob4KNzVRfa+xlAiBdvhUd58+4AeJpfmu28ak6Ashgd0jDtcBgDxcMiRqeHbOxyMkbjdhzxtZix7mU582xcEudr+aJZHkRVlISONQzBuI4XtZGxAzy5VU6h0euUmCRdpipYlSF2UgdpXyp5+IOxp6u9ftzLZBuJIY3lVuKN1VJVQxpxHHDwj9KuQeZFNFm9tLIXikidiACVdWPCCTjY+Zpr44+hD5p+zi8Wj6ixI6sbeIj//AFx+Vbx0Uu5R+kfC96hgg+WUBP512tbNASRjJ50fZEAxjb5UfHE780/ZyaDS7yPEEEkceIyyKFZlwpAI2K4xxL9a8j7bAsc3EJVcgFeEo4O+RuxDHiHDjbfvro2qmNJoWEcjuOPhEYUZBQhlcsQMY3+ailmX7RIl5B1aIFcSIGJZ1EiAq/Zxj9IjnYnBzR8cX4OLNNPs8wdJI5IwwPMfL8u6qe8vesbalWC6aS7uFKFO1xcJxs+F6wDG2OIg7fiq7touEb0nkjtdGliyb42bZ3AXJ5Df6d9L3Qy3eKft7ddBHOg8I2kkCf5cVe6dpL6rcfZo8iFcG6lHJU/uVP42/IZNWfTKJYtcVEAVRYRAKOQCzSgAegFXRhWNti88qeWKXgtbM7ime1balay5ima0OwpeA1lJy0rdNENrLb6lGDm1bguAObWkhxJ8ypww9aaFrF1brLG8cgyjqyMPFWGD/Or4OmJ5I2qLuNwwBU5BAII5EHcEV6pL9lt+xtXtJjmaxkNuxPNoxvFJ6qQP4adKcEQooooAK5N0Pl+3azqN6d0iYWkB8kJDEfPhB/jro3SfUPs1lcTH9XDI/qFOPzxSN7JrHqtKhY+9MXmY95LscE+gFQyOolmJXIa3NaZTtW16jXLbGkmaCKS9bc1RzN2qtb5+dUhPa9aqXZfLoZPYe/8A6dIv4Lqdf8wP9a6JXz70fhhigeS5W8CGeZhNHJMIUHWEcWIWyh2zxEU76F0wubdMTRvfW53gu7fgaUr3JOmQCw5cQ5/OtZK1wYTmlKnweumHs9frWudM4FdzxTWzHhilbvdD+rc/Q0lC6IkMU8bwzDnFKOFj5oeTjzWnufXtTvD+gjSxh/HOBNct+7GDwoOfvZNU+tdFmuo+C71C5lHMArAAD4qAmR6Goy0+/wAEo66OLhsX5Yg2x5HY/KmDoZrEVvERcsitHxKqsygkAnDYJ+LmPnS3JotxaAgTpcID2VkBjlx+/wAifI8/EV70zpJFxcDcIdTvHKAGB8u4+hqj454e0MrUYdTxGXI86T0jso7ZI3kV399hH+lPGzF2wEz3k1Zp0wgO8dvct8rdk/6nDSc3SEgYjVV+QqDcXEsh3c/XFQef9Fq0y9j63TMDlZ3h+SW/9ZqyvTUf+zvR/wAuA/ymNc/Sxc79Yfqa3KZI+Up+tHzsP8aPsdZemseQTa3mRyzEv9HNUeo9KlaXrYopuJo3jZGiZeIbMmWPZ2YePJzVYuuyLsxzVLrfSpI9pGyx5IoyxPyH9a6s0nwkclghFW2bYIuAZfBkPEzuBgcTkMwHlsoHkoqXomkT6m/DbnggBxLdEbDxSAfG/nyHmdqqtF0xr48V6xjgPK3jOHceMrjkPIU8xabNaRqdMmkUxgAW88jS28ij4DxdqPbkVI571fDSy/KQpk/kcd/HBj1oOiw2MCw268KL6szHcu7HdmJ7zXLenj51/b4LKNT8zLIf5EUyw+0KYLiXTLtZRsQpiMWfKUsBiueG/lu9Tu550WNwUh4FbjC8C8uLvPLNGXiDJYGnkVDjYHlTJbtsKWNNPKmCN6zomtMtUNbRUWJqkqauQtJCZeSnT9egm5QX8f2eXwE8eTG58yMD/FXTa517UdNa402Ux7SwFbiMjmGiOTj+Hi+lNvRDWRfWNvcDGZI1ZgOQfGHX0YGm8buIlkjUi4oooqZWLvtDtGm0q8RPeMD48yo4seuKqOg8gbS7Mry+zRD1VArfmDTtKgZSp5EEH5EYNc29m7GO2ltm960uZ7fB/CshK48sNtVWX8S7A/sNDGoV6+FNSJXxVXqM3ZpKTNGC5KW+kqh1O9EEUkp+BSR5tyUD5kgVY3kuTSvqEv2i+t7Rd1DCabw4U7SqfoPqKMcbZ3NKkdQ6I2fUWcMbc1jUN5uRlvzJqHdaUtlN1sA4YJ2CTQjZEkfZJ4x8OWwrAc+IHuObu2PZFROlHasbnxELsD4MqlgfQgVfiyNSsU1GFTxtM1i57XVvzxlT+JRz9Rtn5g99VGrqfhNbb2cSRo2cMCsisOYPf6EEgjwNUmq6hnPDW5BHjs0l0UmoXbbq+486UNThy/aGcjO++42P9KcJSJV7XOqHUrXGCe5t/kdj/T6VLJG0Q0s9s/7KeF5YhmKSRRyxniX5YbOKvbG5uJVzHODjYhoRlT4HDV6/2cGVgORAI/eFVdjfNbTB1IzyZCcB1/Cf6Hu+tI59OquPZuaTWPdUnwXDPef3qf8A1H/WvJN33zRj/lH+pp/0QQXkPXR4x8YOOJGxkq47iK550r1VJpDHb/dA4Zx8ePhX9nxPfjwpDHGU5VRr5ckMcd1lPPqU8hI69inIFFEfF4kY3x51qt7HEiHG/GCSd2PM7k1YaTY9Y2/ur+flU504pcDkm5/eb/QfzrVhhjFHn82rnJtt8DZoEmMYG9M8uorBGXkPLuG5JOwVR3knAA86UdKuAm3fTHaQq5WR9zHkqO4MRji+YGcfM1dJMzsUlfIXl7KoVmGbiQ8MMOcpDkbs2PeYLks3dyHPfn/Qws0LSOSzSzSSMx5kk4yfUGugaCOuuLiY79WRBH5dlZJCPmSg/gpN0CHq0kjxjqbiaP04+NT6hxWVqZ3aXg9R/H4dqU35GywblV3DJvS7ZPVvbPWd5NqrQwQttUqNqrbeSpiNVqF5IlOgcFW5MCCPI7GlD2IOY7e7tTytbyWJf3c8vqG+tMt3fLBE8shwsas7HyUZP8qpPYvZsLCS5kGHvJ5Lg5/Cxwv8ifWmcPkS1HFHQKKKKvFwpA6n7NrVyvJbyGOdR/8AJDmKTH8LR0/0j+1GFoo4L6MdqzlDSAc2tpcJMv04W7/d5VGStUTg6kmetQlxVFqF1kYrdquoKd1OQQCD4g7g0v3N1ms19mxGkiHrWpCCJpCM45KO9jsB9ai+z7SHTjubgHrpjnB5hOe47snu8AKsI+eanxX3COVT3VGkQcblufgZYLggVA6V6iI7GcsccaGNfNpOyAPqfpVcdYPcKSekertd3Cxg5SI93IykYJ/hBI9TVmnxuc0hXW5ljxOQxW90XhU9xH5VADEmt6TKgRPDA9ak6Zah2fPc1ekqkfPtzlKyuC4NF9ZcaEeIq9udNxuBXgxbYo7Dc4uxOF4UiyeYGD+8Nj/Kq63s+NSXGePc58O4eXjVvqGks9xwj7tv0jHuyNivqcH61KuIOEYFV1u7HpZlBLa+XyLsenyqWWN24JBwP2iMr3K4Hvj/AM762nTOrHa3/l9KuLMdqvWsrgZrixRVs5LWZZtRbKjT7vqonAGW4yqjxJOwq2sbTgXfdjuT4sdyaqejNqZMO4wMkqD4sd2/pTlFbYFdxxtWw1mVKWxf7INrAc5pkWbq4cDnwk/lVc5CoTjlXq3uONcHw/nVjiJLJTLH2ctxWkjHm9xMfoQv9KXdYU22qOp+7u1Dqe7rowQw+ZUCrLoDe9XFPCecc77eUmHB/M1v10JNjjAPCwZT3hh3g153LKskkz6Dpo7sMGvSNFpLg1bwSUtLJg1Nt77FLND0ZDZaz1ZQy5pTt74VZR34UEkgADJJ5ADck0JnJxXZD6Z8V7LBpkRIa5IknI5paxniY+XEVAFdNs7ZIY0jjAVEVURRyCqMKB6CkX2VWhmE+pSg8d0/DCDnK2sXZQDPLiILfSn+tGEdqox8kt0rM0UUVMgFR7+zWeJ4pRxJIjI4PerAgj6GpFFAHz9EHtpZLGcnrbY8Kk/HCd45B49kgGpCrXQ/aP0DGpqksL9Tdxfdy9xXn1b43xvse7J8aVNL6BaqRwzvZpg/eDrJCR+4OEZ9aWyYW3aHMWpSVSK+Naj3uoQw/eyIp/DnLf4RvT7Y+zOLnd3E8/8A8asIIvpHhj6tS77RPZyUKzaZAvBwhJYIgobYnEqA44ic4I57A+NENNb+zOZdY0vohE1HpWsisloH4zt1jLwqo/EMnJPgMVB0srAM8yOXfuebHzpu6L+yy6uhxXJNpF3Lwhp28+HlGPnk01j2I2JHanvSfxdbGPoOrwKcxbcX4mXqIZNSvu6Xo5db3paVSfEV0HovEHUt4sTSj7Q+iA0WS3MM0kqTFhwyhSy8ONwygZ94d1S+imu9V2G5U5DJuRkZ9L8Ul6OgXFuMVU3MQqUusIw5j614e4jYc6sVoVmovoXboYNVlzN41a6rKoOxFUNxODVli6hTI/2gR9o8h/5gVsu+OUqrhVDA4Gcnbubbng/lUK8gLDs4yCGAPIlTnB+eKudJheeUSSLwKoIVSQSS3NjjbyFVNu6GlGKhu8/9RO0fTAvnTFDbjHLevdrbACrC2jWpt10UwhbtlRe2gKEYxtSpaXXA2D3HhNO+qTKikmuU6nfqJW7QAJ23865vpWySwb3SLfUbj7JddePupVCy47vwv6HPoxq5aTiGc5B5Gk6fXkaMI5G3InI/nXnTdVa3GE/SQ/gB7Sf8M+H7J9KzNXgU3vgek/i9VPFD4syr0xsavHFVXcdK7ZY+LjJPLgCkOD5g8vnUO06Sm4fgt7aeRsZ4UHEeEHGcDO2SN/OkFjl6Nt5oexjScivN0JLx4rKEkPctwu34IBvK59NvWo8dlqDDK6bc+uB/On72UdEZ7Zpby/UJcTAIkWQxihU5xkZ3Y4PPuHfmrMeFp2yrLqFtqJ0CxtEhiSKMcKRqEUeCqMCt1ZopoRCiiigAooooAKKKKACiiigDFZoooA4r7cLoNfW8YP3duzkf8WQAf9I1zxGxV3081T7Vqt26nKoy26/KIEN/mLVUwWxY7U3i/EyNZK8jNkd8y8jXt9TkPxH61YQaGds86sYujQ5mr0mZ8pQXItdc58akQwO3caYTpyodhmvL2xPPl4CrFjFZaleEUDqVP+lTrCSZjwxA/wBKtINNXvFWttAcYUYHlXdtHPlT8ESOZovvXLt+BOXqaxfa+0S8sMfh8B5nvq7j01VGSN6qrjSeMkkVykS3NdinqOsSTe8Tjwr30CVV1ezOB2piCT35ikx+eK26vpXBuKqdLuupvbOTkEuoSf3S4DfkTS+ZfU0tDNOao+oJbVHGHRWB5hlBH0NJvSP2X2N0CYkFtL3SQAKM/txjssPp86eKKRN6rOASeyO/MvA6WzqDtOXK5XxKcJbPl+ddU6A9CIdJiITDzSYMsvDw5xyRBvwqPDPmaa6K622RjFLoxRWaK4SCsVmigAooooAKKKKACiiigAooooAKpemOtiwsZ7hj92h4c97nZB6sRV1XD/8A+gtbMstvp0ZO5E0ncCWykY8wO0fpQAidHLEtErNklyWJPMljzroWhaEAvG4+VRejelDKjuUAD0FOjKFGB3VoQW1I87mnvm2VsVgAcmvN0VUVtvbvgFL9zdljV0U2I5ZqPCPbniO1S7axzzqLaDG9XVtOBUpOirHFS7MxWFSYrYCvL3wFaDqQqvljK2RLMxg1qe02qGmo1MW+BFRplqcWLWuW2xrmPSFSqkrsVYEHwIPOura1KGBrmmvxcQceIP8ArRlVwDSS250fSnRXVBd2VvOv6yJGPk2O0D5ggj0q1rmnsAvjJpPAf1MroP3WPHj6sa6XWaenCiiigAorFZoAKKxWaACiiigD/9k="/>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105401" y="1905000"/>
            <a:ext cx="3276599" cy="3267075"/>
          </a:xfrm>
          <a:prstGeom prst="rect">
            <a:avLst/>
          </a:prstGeom>
        </p:spPr>
      </p:pic>
    </p:spTree>
    <p:extLst>
      <p:ext uri="{BB962C8B-B14F-4D97-AF65-F5344CB8AC3E}">
        <p14:creationId xmlns="" xmlns:p14="http://schemas.microsoft.com/office/powerpoint/2010/main" val="788833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altLang="en-US" smtClean="0"/>
              <a:t>Six Steps to Emotional Literacy</a:t>
            </a:r>
          </a:p>
        </p:txBody>
      </p:sp>
      <p:sp>
        <p:nvSpPr>
          <p:cNvPr id="139267" name="Rectangle 3"/>
          <p:cNvSpPr>
            <a:spLocks noGrp="1" noChangeArrowheads="1"/>
          </p:cNvSpPr>
          <p:nvPr>
            <p:ph idx="1"/>
          </p:nvPr>
        </p:nvSpPr>
        <p:spPr/>
        <p:txBody>
          <a:bodyPr>
            <a:normAutofit/>
          </a:bodyPr>
          <a:lstStyle/>
          <a:p>
            <a:pPr marL="609600" indent="-609600" eaLnBrk="1" hangingPunct="1"/>
            <a:r>
              <a:rPr lang="en-US" altLang="en-US" dirty="0" smtClean="0"/>
              <a:t>Identify feeling words in daily activity</a:t>
            </a:r>
          </a:p>
          <a:p>
            <a:pPr marL="990600" lvl="1" indent="-533400" eaLnBrk="1" hangingPunct="1">
              <a:buFontTx/>
              <a:buAutoNum type="arabicPeriod"/>
            </a:pPr>
            <a:r>
              <a:rPr lang="en-US" altLang="en-US" dirty="0" smtClean="0"/>
              <a:t>Relate word to student personal experiences</a:t>
            </a:r>
          </a:p>
          <a:p>
            <a:pPr marL="990600" lvl="1" indent="-533400" eaLnBrk="1" hangingPunct="1">
              <a:buFontTx/>
              <a:buAutoNum type="arabicPeriod"/>
            </a:pPr>
            <a:r>
              <a:rPr lang="en-US" altLang="en-US" dirty="0" smtClean="0"/>
              <a:t>Associate the word with a color or design or picture or animal</a:t>
            </a:r>
          </a:p>
          <a:p>
            <a:pPr marL="990600" lvl="1" indent="-533400" eaLnBrk="1" hangingPunct="1">
              <a:buFontTx/>
              <a:buAutoNum type="arabicPeriod"/>
            </a:pPr>
            <a:r>
              <a:rPr lang="en-US" altLang="en-US" dirty="0" smtClean="0"/>
              <a:t>Relate the word to current topics</a:t>
            </a:r>
          </a:p>
          <a:p>
            <a:pPr marL="990600" lvl="1" indent="-533400" eaLnBrk="1" hangingPunct="1">
              <a:buFontTx/>
              <a:buAutoNum type="arabicPeriod"/>
            </a:pPr>
            <a:r>
              <a:rPr lang="en-US" altLang="en-US" dirty="0" smtClean="0"/>
              <a:t>Homework, have students involve parents in learning the word</a:t>
            </a:r>
          </a:p>
          <a:p>
            <a:pPr marL="990600" lvl="1" indent="-533400" eaLnBrk="1" hangingPunct="1">
              <a:buFontTx/>
              <a:buAutoNum type="arabicPeriod"/>
            </a:pPr>
            <a:r>
              <a:rPr lang="en-US" altLang="en-US" dirty="0" smtClean="0"/>
              <a:t>Group discussion of the word</a:t>
            </a:r>
          </a:p>
          <a:p>
            <a:pPr marL="990600" lvl="1" indent="-533400" eaLnBrk="1" hangingPunct="1">
              <a:buFontTx/>
              <a:buAutoNum type="arabicPeriod"/>
            </a:pPr>
            <a:r>
              <a:rPr lang="en-US" altLang="en-US" dirty="0" smtClean="0"/>
              <a:t>Make the word a spelling word and use the word in a writing assignment  </a:t>
            </a:r>
            <a:r>
              <a:rPr lang="en-US" altLang="en-US" sz="1600" dirty="0" smtClean="0"/>
              <a:t>1 word per week =32 new words in a school year</a:t>
            </a:r>
          </a:p>
          <a:p>
            <a:pPr marL="990600" lvl="1" indent="-533400" eaLnBrk="1" hangingPunct="1"/>
            <a:endParaRPr lang="en-US" altLang="en-US" dirty="0" smtClean="0"/>
          </a:p>
        </p:txBody>
      </p:sp>
      <p:sp>
        <p:nvSpPr>
          <p:cNvPr id="139268"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184F2B9-8983-4460-BB94-7A1FA66C80E7}" type="slidenum">
              <a:rPr lang="en-US" altLang="en-US"/>
              <a:pPr eaLnBrk="1" hangingPunct="1"/>
              <a:t>21</a:t>
            </a:fld>
            <a:endParaRPr lang="en-US" altLang="en-US"/>
          </a:p>
        </p:txBody>
      </p:sp>
    </p:spTree>
    <p:extLst>
      <p:ext uri="{BB962C8B-B14F-4D97-AF65-F5344CB8AC3E}">
        <p14:creationId xmlns="" xmlns:p14="http://schemas.microsoft.com/office/powerpoint/2010/main" val="2695101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939980" y="1828800"/>
            <a:ext cx="5715000" cy="4572000"/>
          </a:xfrm>
          <a:prstGeom prst="rect">
            <a:avLst/>
          </a:prstGeom>
        </p:spPr>
      </p:pic>
      <p:sp>
        <p:nvSpPr>
          <p:cNvPr id="7" name="TextBox 6"/>
          <p:cNvSpPr txBox="1"/>
          <p:nvPr/>
        </p:nvSpPr>
        <p:spPr>
          <a:xfrm>
            <a:off x="3124200" y="1038941"/>
            <a:ext cx="6192893" cy="523220"/>
          </a:xfrm>
          <a:prstGeom prst="rect">
            <a:avLst/>
          </a:prstGeom>
          <a:noFill/>
        </p:spPr>
        <p:txBody>
          <a:bodyPr wrap="square" rtlCol="0">
            <a:spAutoFit/>
          </a:bodyPr>
          <a:lstStyle/>
          <a:p>
            <a:r>
              <a:rPr lang="en-US" sz="2800" dirty="0" smtClean="0"/>
              <a:t>Expanding Emotional Vocabulary</a:t>
            </a:r>
            <a:endParaRPr lang="en-US" sz="2800" dirty="0"/>
          </a:p>
        </p:txBody>
      </p:sp>
      <p:sp>
        <p:nvSpPr>
          <p:cNvPr id="8" name="TextBox 7"/>
          <p:cNvSpPr txBox="1"/>
          <p:nvPr/>
        </p:nvSpPr>
        <p:spPr>
          <a:xfrm>
            <a:off x="457200" y="2590800"/>
            <a:ext cx="2362200" cy="1754326"/>
          </a:xfrm>
          <a:prstGeom prst="rect">
            <a:avLst/>
          </a:prstGeom>
          <a:noFill/>
        </p:spPr>
        <p:txBody>
          <a:bodyPr wrap="square" rtlCol="0">
            <a:spAutoFit/>
          </a:bodyPr>
          <a:lstStyle/>
          <a:p>
            <a:r>
              <a:rPr lang="en-US" dirty="0" smtClean="0"/>
              <a:t>Emotional literacy opens the door for the expression of feelings and appropriate social interaction.</a:t>
            </a:r>
            <a:endParaRPr lang="en-US" dirty="0"/>
          </a:p>
        </p:txBody>
      </p:sp>
    </p:spTree>
    <p:extLst>
      <p:ext uri="{BB962C8B-B14F-4D97-AF65-F5344CB8AC3E}">
        <p14:creationId xmlns="" xmlns:p14="http://schemas.microsoft.com/office/powerpoint/2010/main" val="1105905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#2</a:t>
            </a:r>
            <a:br>
              <a:rPr lang="en-US" dirty="0" smtClean="0"/>
            </a:br>
            <a:r>
              <a:rPr lang="en-US" dirty="0" smtClean="0"/>
              <a:t>Paint Sample Cards Activity</a:t>
            </a:r>
            <a:endParaRPr lang="en-US" dirty="0"/>
          </a:p>
        </p:txBody>
      </p:sp>
      <p:sp>
        <p:nvSpPr>
          <p:cNvPr id="4" name="Content Placeholder 3"/>
          <p:cNvSpPr>
            <a:spLocks noGrp="1"/>
          </p:cNvSpPr>
          <p:nvPr>
            <p:ph idx="1"/>
          </p:nvPr>
        </p:nvSpPr>
        <p:spPr/>
        <p:txBody>
          <a:bodyPr/>
          <a:lstStyle/>
          <a:p>
            <a:pPr marL="0" indent="0" algn="ctr">
              <a:buNone/>
            </a:pPr>
            <a:endParaRPr lang="en-US" dirty="0" smtClean="0"/>
          </a:p>
          <a:p>
            <a:pPr marL="514350" indent="-514350">
              <a:buFont typeface="+mj-lt"/>
              <a:buAutoNum type="arabicPeriod"/>
            </a:pPr>
            <a:r>
              <a:rPr lang="en-US" dirty="0" smtClean="0"/>
              <a:t>Examine Feeling Chart</a:t>
            </a:r>
          </a:p>
          <a:p>
            <a:pPr marL="514350" indent="-514350">
              <a:buFont typeface="+mj-lt"/>
              <a:buAutoNum type="arabicPeriod"/>
            </a:pPr>
            <a:r>
              <a:rPr lang="en-US" dirty="0" smtClean="0"/>
              <a:t>Examine paint chips and feeling words</a:t>
            </a:r>
          </a:p>
          <a:p>
            <a:pPr marL="514350" indent="-514350">
              <a:buFont typeface="+mj-lt"/>
              <a:buAutoNum type="arabicPeriod"/>
            </a:pPr>
            <a:r>
              <a:rPr lang="en-US" dirty="0" smtClean="0"/>
              <a:t>Create your own paint chip</a:t>
            </a:r>
          </a:p>
          <a:p>
            <a:pPr marL="514350" indent="-514350">
              <a:buFont typeface="+mj-lt"/>
              <a:buAutoNum type="arabicPeriod"/>
            </a:pPr>
            <a:r>
              <a:rPr lang="en-US" dirty="0" smtClean="0"/>
              <a:t>What else did you think of while doing this?</a:t>
            </a:r>
            <a:endParaRPr lang="en-US" dirty="0"/>
          </a:p>
        </p:txBody>
      </p:sp>
    </p:spTree>
    <p:extLst>
      <p:ext uri="{BB962C8B-B14F-4D97-AF65-F5344CB8AC3E}">
        <p14:creationId xmlns="" xmlns:p14="http://schemas.microsoft.com/office/powerpoint/2010/main" val="350993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24" y="225394"/>
            <a:ext cx="8229600" cy="841406"/>
          </a:xfrm>
        </p:spPr>
        <p:txBody>
          <a:bodyPr>
            <a:noAutofit/>
          </a:bodyPr>
          <a:lstStyle/>
          <a:p>
            <a:pPr algn="ctr"/>
            <a:r>
              <a:rPr lang="en-US" sz="4000" b="1" dirty="0" smtClean="0">
                <a:latin typeface="+mn-lt"/>
                <a:cs typeface="Times New Roman" panose="02020603050405020304" pitchFamily="18" charset="0"/>
              </a:rPr>
              <a:t>Paint Chip Vocabulary </a:t>
            </a:r>
            <a:endParaRPr lang="en-US" sz="4000" b="1" dirty="0">
              <a:latin typeface="+mn-lt"/>
              <a:cs typeface="Times New Roman" panose="02020603050405020304" pitchFamily="18" charset="0"/>
            </a:endParaRPr>
          </a:p>
        </p:txBody>
      </p:sp>
      <p:sp>
        <p:nvSpPr>
          <p:cNvPr id="8" name="TextBox 7"/>
          <p:cNvSpPr txBox="1"/>
          <p:nvPr/>
        </p:nvSpPr>
        <p:spPr>
          <a:xfrm>
            <a:off x="4554024" y="2819400"/>
            <a:ext cx="4344170" cy="923330"/>
          </a:xfrm>
          <a:prstGeom prst="rect">
            <a:avLst/>
          </a:prstGeom>
          <a:solidFill>
            <a:schemeClr val="accent1"/>
          </a:solidFill>
        </p:spPr>
        <p:txBody>
          <a:bodyPr wrap="square" rtlCol="0">
            <a:spAutoFit/>
          </a:bodyPr>
          <a:lstStyle/>
          <a:p>
            <a:endParaRPr lang="en-US" dirty="0"/>
          </a:p>
          <a:p>
            <a:pPr algn="ctr"/>
            <a:r>
              <a:rPr lang="en-US" dirty="0" smtClean="0"/>
              <a:t>Paint Chip Words</a:t>
            </a:r>
          </a:p>
          <a:p>
            <a:pPr algn="ctr"/>
            <a:endParaRPr lang="en-US" dirty="0" smtClean="0"/>
          </a:p>
        </p:txBody>
      </p:sp>
      <p:sp>
        <p:nvSpPr>
          <p:cNvPr id="9" name="TextBox 8"/>
          <p:cNvSpPr txBox="1"/>
          <p:nvPr/>
        </p:nvSpPr>
        <p:spPr>
          <a:xfrm>
            <a:off x="331620" y="1065859"/>
            <a:ext cx="4230024" cy="3539430"/>
          </a:xfrm>
          <a:prstGeom prst="rect">
            <a:avLst/>
          </a:prstGeom>
          <a:noFill/>
        </p:spPr>
        <p:txBody>
          <a:bodyPr wrap="square" rtlCol="0">
            <a:spAutoFit/>
          </a:bodyPr>
          <a:lstStyle/>
          <a:p>
            <a:pPr marL="285750" indent="-285750">
              <a:buFont typeface="Wingdings" panose="05000000000000000000" pitchFamily="2" charset="2"/>
              <a:buChar char="§"/>
            </a:pPr>
            <a:r>
              <a:rPr lang="en-US" sz="2800" dirty="0" smtClean="0">
                <a:cs typeface="Times New Roman" panose="02020603050405020304" pitchFamily="18" charset="0"/>
              </a:rPr>
              <a:t>Provide students with paint chips with feeling  words</a:t>
            </a:r>
            <a:endParaRPr lang="en-US" sz="2400" dirty="0">
              <a:cs typeface="Times New Roman" panose="02020603050405020304" pitchFamily="18" charset="0"/>
            </a:endParaRPr>
          </a:p>
          <a:p>
            <a:pPr marL="285750" indent="-285750">
              <a:buFont typeface="Wingdings" panose="05000000000000000000" pitchFamily="2" charset="2"/>
              <a:buChar char="§"/>
            </a:pPr>
            <a:r>
              <a:rPr lang="en-US" sz="2800" dirty="0" smtClean="0">
                <a:cs typeface="Times New Roman" panose="02020603050405020304" pitchFamily="18" charset="0"/>
              </a:rPr>
              <a:t>Students use one form of the word during a lesson,  class discussion or when writing</a:t>
            </a:r>
            <a:r>
              <a:rPr lang="en-US" sz="2400" dirty="0" smtClean="0">
                <a:cs typeface="Times New Roman" panose="02020603050405020304" pitchFamily="18" charset="0"/>
              </a:rPr>
              <a:t>. </a:t>
            </a:r>
          </a:p>
        </p:txBody>
      </p:sp>
      <p:sp>
        <p:nvSpPr>
          <p:cNvPr id="3" name="TextBox 2"/>
          <p:cNvSpPr txBox="1"/>
          <p:nvPr/>
        </p:nvSpPr>
        <p:spPr>
          <a:xfrm>
            <a:off x="7772400" y="5103"/>
            <a:ext cx="1371600" cy="369332"/>
          </a:xfrm>
          <a:prstGeom prst="rect">
            <a:avLst/>
          </a:prstGeom>
          <a:noFill/>
        </p:spPr>
        <p:txBody>
          <a:bodyPr wrap="square" rtlCol="0">
            <a:spAutoFit/>
          </a:bodyPr>
          <a:lstStyle/>
          <a:p>
            <a:r>
              <a:rPr lang="en-US" b="1" dirty="0" smtClean="0">
                <a:latin typeface="Calibri" panose="020F0502020204030204" pitchFamily="34" charset="0"/>
                <a:cs typeface="Arial" panose="020B0604020202020204" pitchFamily="34" charset="0"/>
              </a:rPr>
              <a:t>Handout 1</a:t>
            </a:r>
            <a:endParaRPr lang="en-US" b="1" dirty="0">
              <a:latin typeface="Calibri" panose="020F0502020204030204" pitchFamily="34" charset="0"/>
              <a:cs typeface="Arial" panose="020B0604020202020204" pitchFamily="34" charset="0"/>
            </a:endParaRPr>
          </a:p>
        </p:txBody>
      </p:sp>
      <p:pic>
        <p:nvPicPr>
          <p:cNvPr id="10" name="Picture 4" descr="20130902-202755.jpg">
            <a:hlinkClick r:id="rId2"/>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54024" y="1219200"/>
            <a:ext cx="4326193" cy="33528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486894" y="1219200"/>
            <a:ext cx="4396060" cy="923330"/>
          </a:xfrm>
          <a:prstGeom prst="rect">
            <a:avLst/>
          </a:prstGeom>
          <a:solidFill>
            <a:schemeClr val="bg1"/>
          </a:solidFill>
        </p:spPr>
        <p:txBody>
          <a:bodyPr wrap="square" rtlCol="0">
            <a:spAutoFit/>
          </a:bodyPr>
          <a:lstStyle/>
          <a:p>
            <a:endParaRPr lang="en-US" dirty="0" smtClean="0"/>
          </a:p>
          <a:p>
            <a:endParaRPr lang="en-US" dirty="0"/>
          </a:p>
          <a:p>
            <a:endParaRPr lang="en-US" dirty="0"/>
          </a:p>
        </p:txBody>
      </p:sp>
    </p:spTree>
    <p:extLst>
      <p:ext uri="{BB962C8B-B14F-4D97-AF65-F5344CB8AC3E}">
        <p14:creationId xmlns="" xmlns:p14="http://schemas.microsoft.com/office/powerpoint/2010/main" val="1913843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able Placeholder 2"/>
          <p:cNvSpPr>
            <a:spLocks noGrp="1"/>
          </p:cNvSpPr>
          <p:nvPr>
            <p:ph type="tbl" idx="1"/>
          </p:nvPr>
        </p:nvSpPr>
        <p:spPr/>
      </p:sp>
      <p:pic>
        <p:nvPicPr>
          <p:cNvPr id="2051" name="Picture 3" descr="C:\Users\robert.hull\Downloads\20140820_142425 (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152400"/>
            <a:ext cx="8382000" cy="6019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79921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t>Cognitive Coping</a:t>
            </a:r>
          </a:p>
        </p:txBody>
      </p:sp>
      <p:sp>
        <p:nvSpPr>
          <p:cNvPr id="3" name="Content Placeholder 2"/>
          <p:cNvSpPr>
            <a:spLocks noGrp="1"/>
          </p:cNvSpPr>
          <p:nvPr>
            <p:ph idx="1"/>
          </p:nvPr>
        </p:nvSpPr>
        <p:spPr/>
        <p:txBody>
          <a:bodyPr>
            <a:normAutofit fontScale="92500" lnSpcReduction="10000"/>
          </a:bodyPr>
          <a:lstStyle/>
          <a:p>
            <a:pPr eaLnBrk="1" hangingPunct="1">
              <a:defRPr/>
            </a:pPr>
            <a:r>
              <a:rPr lang="en-US" sz="2800" dirty="0" smtClean="0"/>
              <a:t>Review difference between thoughts and feelings</a:t>
            </a:r>
          </a:p>
          <a:p>
            <a:pPr eaLnBrk="1" hangingPunct="1">
              <a:defRPr/>
            </a:pPr>
            <a:r>
              <a:rPr lang="en-US" sz="2800" dirty="0" smtClean="0"/>
              <a:t>Outline the "Cognitive Triangle” connect thoughts to feelings and behavior</a:t>
            </a:r>
          </a:p>
          <a:p>
            <a:pPr eaLnBrk="1" hangingPunct="1">
              <a:defRPr/>
            </a:pPr>
            <a:r>
              <a:rPr lang="en-US" sz="2800" dirty="0" smtClean="0"/>
              <a:t>Use example to explain                                                        how thoughts affect behavior. </a:t>
            </a:r>
          </a:p>
          <a:p>
            <a:pPr eaLnBrk="1" hangingPunct="1">
              <a:defRPr/>
            </a:pPr>
            <a:r>
              <a:rPr lang="en-US" sz="2800" dirty="0" smtClean="0"/>
              <a:t>Generate scenarios and have                                                   child identify thoughts, feelings, and likely behaviors.</a:t>
            </a:r>
          </a:p>
          <a:p>
            <a:pPr eaLnBrk="1" hangingPunct="1">
              <a:defRPr/>
            </a:pPr>
            <a:r>
              <a:rPr lang="en-US" sz="2800" dirty="0" smtClean="0"/>
              <a:t>Help child generate more accurate or helpful thoughts</a:t>
            </a:r>
          </a:p>
          <a:p>
            <a:pPr eaLnBrk="1" hangingPunct="1">
              <a:defRPr/>
            </a:pPr>
            <a:r>
              <a:rPr lang="en-US" sz="2800" dirty="0" smtClean="0"/>
              <a:t>Differentiate instruction</a:t>
            </a:r>
          </a:p>
          <a:p>
            <a:pPr eaLnBrk="1" hangingPunct="1">
              <a:defRPr/>
            </a:pPr>
            <a:r>
              <a:rPr lang="en-US" sz="2800" dirty="0" smtClean="0"/>
              <a:t>Discuss how to apply this skill to real life</a:t>
            </a:r>
            <a:endParaRPr lang="en-US" sz="2800" dirty="0"/>
          </a:p>
        </p:txBody>
      </p:sp>
      <p:sp>
        <p:nvSpPr>
          <p:cNvPr id="28676"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AA6543F-C188-48E8-A0F4-7DC158C3CEAD}" type="slidenum">
              <a:rPr lang="en-US" altLang="en-US"/>
              <a:pPr eaLnBrk="1" hangingPunct="1"/>
              <a:t>26</a:t>
            </a:fld>
            <a:endParaRPr lang="en-US" altLang="en-US"/>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216047" y="2775020"/>
            <a:ext cx="2466975" cy="1524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Emotional Regulation</a:t>
            </a:r>
            <a:endParaRPr lang="en-US" dirty="0"/>
          </a:p>
        </p:txBody>
      </p:sp>
      <p:sp>
        <p:nvSpPr>
          <p:cNvPr id="3" name="Content Placeholder 2"/>
          <p:cNvSpPr>
            <a:spLocks noGrp="1"/>
          </p:cNvSpPr>
          <p:nvPr>
            <p:ph idx="1"/>
          </p:nvPr>
        </p:nvSpPr>
        <p:spPr/>
        <p:txBody>
          <a:bodyPr/>
          <a:lstStyle/>
          <a:p>
            <a:r>
              <a:rPr lang="en-US" dirty="0" smtClean="0"/>
              <a:t>The advent of the fMRI has allowed us the view the brain at work during a variety of demands, including emotional stress, reaction, and the cognitive processing of emotion.</a:t>
            </a:r>
            <a:endParaRPr lang="en-US" dirty="0"/>
          </a:p>
          <a:p>
            <a:r>
              <a:rPr lang="en-US" dirty="0" smtClean="0"/>
              <a:t>Follow-up activity-Read handout on Emotional Regulation</a:t>
            </a:r>
          </a:p>
          <a:p>
            <a:r>
              <a:rPr lang="en-US" dirty="0" smtClean="0"/>
              <a:t>How might understanding the physiological foundations of regulation assist in intervention? </a:t>
            </a:r>
            <a:endParaRPr lang="en-US" dirty="0"/>
          </a:p>
        </p:txBody>
      </p:sp>
    </p:spTree>
    <p:extLst>
      <p:ext uri="{BB962C8B-B14F-4D97-AF65-F5344CB8AC3E}">
        <p14:creationId xmlns="" xmlns:p14="http://schemas.microsoft.com/office/powerpoint/2010/main" val="3111229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defRPr/>
            </a:pPr>
            <a:r>
              <a:rPr lang="en-US" sz="4000" dirty="0" smtClean="0"/>
              <a:t>Gayle Macklem </a:t>
            </a:r>
            <a:br>
              <a:rPr lang="en-US" sz="4000" dirty="0" smtClean="0"/>
            </a:br>
            <a:r>
              <a:rPr lang="en-US" sz="4000" dirty="0" smtClean="0"/>
              <a:t>Emotional Regulation</a:t>
            </a:r>
          </a:p>
        </p:txBody>
      </p:sp>
      <p:sp>
        <p:nvSpPr>
          <p:cNvPr id="140291" name="Rectangle 3"/>
          <p:cNvSpPr>
            <a:spLocks noGrp="1" noChangeArrowheads="1"/>
          </p:cNvSpPr>
          <p:nvPr>
            <p:ph idx="1"/>
          </p:nvPr>
        </p:nvSpPr>
        <p:spPr/>
        <p:txBody>
          <a:bodyPr/>
          <a:lstStyle/>
          <a:p>
            <a:pPr eaLnBrk="1" hangingPunct="1"/>
            <a:r>
              <a:rPr lang="en-US" altLang="en-US" smtClean="0"/>
              <a:t>Domains of emotional regulation</a:t>
            </a:r>
          </a:p>
          <a:p>
            <a:pPr lvl="1" eaLnBrk="1" hangingPunct="1"/>
            <a:r>
              <a:rPr lang="en-US" altLang="en-US" smtClean="0"/>
              <a:t>Controlling input (sensation)</a:t>
            </a:r>
          </a:p>
          <a:p>
            <a:pPr lvl="1" eaLnBrk="1" hangingPunct="1"/>
            <a:r>
              <a:rPr lang="en-US" altLang="en-US" smtClean="0"/>
              <a:t>Information processing (what do I think, or feel about what happened?)</a:t>
            </a:r>
          </a:p>
          <a:p>
            <a:pPr lvl="1" eaLnBrk="1" hangingPunct="1"/>
            <a:r>
              <a:rPr lang="en-US" altLang="en-US" smtClean="0"/>
              <a:t>Response selection (what do I do now?)</a:t>
            </a:r>
          </a:p>
          <a:p>
            <a:pPr eaLnBrk="1" hangingPunct="1"/>
            <a:r>
              <a:rPr lang="en-US" altLang="en-US" smtClean="0"/>
              <a:t>This is a fast acting sequence</a:t>
            </a:r>
          </a:p>
        </p:txBody>
      </p:sp>
      <p:sp>
        <p:nvSpPr>
          <p:cNvPr id="140292"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415930-42D3-44F5-91BC-C352C6013651}" type="slidenum">
              <a:rPr lang="en-US" altLang="en-US"/>
              <a:pPr eaLnBrk="1" hangingPunct="1"/>
              <a:t>28</a:t>
            </a:fld>
            <a:endParaRPr lang="en-US" altLang="en-US"/>
          </a:p>
        </p:txBody>
      </p:sp>
    </p:spTree>
    <p:extLst>
      <p:ext uri="{BB962C8B-B14F-4D97-AF65-F5344CB8AC3E}">
        <p14:creationId xmlns="" xmlns:p14="http://schemas.microsoft.com/office/powerpoint/2010/main" val="27856650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eaLnBrk="1" hangingPunct="1">
              <a:defRPr/>
            </a:pPr>
            <a:r>
              <a:rPr lang="en-US" sz="4000" dirty="0" smtClean="0"/>
              <a:t>Emotional Intelligence in the Classroom: Skill-Based Training</a:t>
            </a:r>
            <a:br>
              <a:rPr lang="en-US" sz="4000" dirty="0" smtClean="0"/>
            </a:br>
            <a:r>
              <a:rPr lang="en-US" sz="1600" dirty="0" smtClean="0"/>
              <a:t>http://heblab.research.yale.edu/pub_pdf/pub101_BrackettKatulak2006TheEIclassroom.pdf</a:t>
            </a:r>
          </a:p>
        </p:txBody>
      </p:sp>
      <p:sp>
        <p:nvSpPr>
          <p:cNvPr id="137219" name="Rectangle 3"/>
          <p:cNvSpPr>
            <a:spLocks noGrp="1" noChangeArrowheads="1"/>
          </p:cNvSpPr>
          <p:nvPr>
            <p:ph idx="1"/>
          </p:nvPr>
        </p:nvSpPr>
        <p:spPr/>
        <p:txBody>
          <a:bodyPr/>
          <a:lstStyle/>
          <a:p>
            <a:pPr eaLnBrk="1" hangingPunct="1">
              <a:lnSpc>
                <a:spcPct val="90000"/>
              </a:lnSpc>
            </a:pPr>
            <a:r>
              <a:rPr lang="en-US" altLang="en-US" smtClean="0"/>
              <a:t>Skills</a:t>
            </a:r>
          </a:p>
          <a:p>
            <a:pPr lvl="1" eaLnBrk="1" hangingPunct="1">
              <a:lnSpc>
                <a:spcPct val="90000"/>
              </a:lnSpc>
            </a:pPr>
            <a:r>
              <a:rPr lang="en-US" altLang="en-US" smtClean="0"/>
              <a:t>Perception of emotion</a:t>
            </a:r>
          </a:p>
          <a:p>
            <a:pPr lvl="1" eaLnBrk="1" hangingPunct="1">
              <a:lnSpc>
                <a:spcPct val="90000"/>
              </a:lnSpc>
            </a:pPr>
            <a:r>
              <a:rPr lang="en-US" altLang="en-US" smtClean="0"/>
              <a:t>Use of emotion to facilitate thinking</a:t>
            </a:r>
          </a:p>
          <a:p>
            <a:pPr lvl="2" eaLnBrk="1" hangingPunct="1">
              <a:lnSpc>
                <a:spcPct val="90000"/>
              </a:lnSpc>
            </a:pPr>
            <a:r>
              <a:rPr lang="en-US" altLang="en-US" smtClean="0"/>
              <a:t>Focus attention, improve reasoning and decision making</a:t>
            </a:r>
          </a:p>
          <a:p>
            <a:pPr lvl="1" eaLnBrk="1" hangingPunct="1">
              <a:lnSpc>
                <a:spcPct val="90000"/>
              </a:lnSpc>
            </a:pPr>
            <a:r>
              <a:rPr lang="en-US" altLang="en-US" smtClean="0"/>
              <a:t>Understand emotional information</a:t>
            </a:r>
          </a:p>
          <a:p>
            <a:pPr lvl="2" eaLnBrk="1" hangingPunct="1">
              <a:lnSpc>
                <a:spcPct val="90000"/>
              </a:lnSpc>
            </a:pPr>
            <a:r>
              <a:rPr lang="en-US" altLang="en-US" smtClean="0"/>
              <a:t>What are the causes of emotion and how do they change</a:t>
            </a:r>
          </a:p>
          <a:p>
            <a:pPr lvl="1" eaLnBrk="1" hangingPunct="1">
              <a:lnSpc>
                <a:spcPct val="90000"/>
              </a:lnSpc>
            </a:pPr>
            <a:r>
              <a:rPr lang="en-US" altLang="en-US" smtClean="0"/>
              <a:t>Management of emotion</a:t>
            </a:r>
          </a:p>
          <a:p>
            <a:pPr lvl="2" eaLnBrk="1" hangingPunct="1">
              <a:lnSpc>
                <a:spcPct val="90000"/>
              </a:lnSpc>
            </a:pPr>
            <a:r>
              <a:rPr lang="en-US" altLang="en-US" smtClean="0"/>
              <a:t>Employ emotional strategies</a:t>
            </a:r>
          </a:p>
          <a:p>
            <a:pPr lvl="2" eaLnBrk="1" hangingPunct="1">
              <a:lnSpc>
                <a:spcPct val="90000"/>
              </a:lnSpc>
            </a:pPr>
            <a:endParaRPr lang="en-US" altLang="en-US" smtClean="0"/>
          </a:p>
        </p:txBody>
      </p:sp>
      <p:sp>
        <p:nvSpPr>
          <p:cNvPr id="137220"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BBCA7F5-6DB6-4A0B-AE89-9F0153B0E9E7}" type="slidenum">
              <a:rPr lang="en-US" altLang="en-US"/>
              <a:pPr eaLnBrk="1" hangingPunct="1"/>
              <a:t>29</a:t>
            </a:fld>
            <a:endParaRPr lang="en-US" altLang="en-US"/>
          </a:p>
        </p:txBody>
      </p:sp>
    </p:spTree>
    <p:extLst>
      <p:ext uri="{BB962C8B-B14F-4D97-AF65-F5344CB8AC3E}">
        <p14:creationId xmlns="" xmlns:p14="http://schemas.microsoft.com/office/powerpoint/2010/main" val="2117129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200" y="152400"/>
            <a:ext cx="8458200" cy="1143000"/>
          </a:xfrm>
        </p:spPr>
        <p:txBody>
          <a:bodyPr>
            <a:normAutofit fontScale="90000"/>
          </a:bodyPr>
          <a:lstStyle/>
          <a:p>
            <a:pPr eaLnBrk="1" hangingPunct="1"/>
            <a:r>
              <a:rPr lang="en-US" altLang="en-US" b="1" smtClean="0"/>
              <a:t>ODD and Co-occurring Disorders</a:t>
            </a:r>
          </a:p>
        </p:txBody>
      </p:sp>
      <p:sp>
        <p:nvSpPr>
          <p:cNvPr id="3" name="Content Placeholder 2"/>
          <p:cNvSpPr>
            <a:spLocks noGrp="1"/>
          </p:cNvSpPr>
          <p:nvPr>
            <p:ph idx="1"/>
          </p:nvPr>
        </p:nvSpPr>
        <p:spPr>
          <a:xfrm>
            <a:off x="1447800" y="1524000"/>
            <a:ext cx="6705600" cy="4800600"/>
          </a:xfrm>
        </p:spPr>
        <p:txBody>
          <a:bodyPr>
            <a:normAutofit/>
          </a:bodyPr>
          <a:lstStyle/>
          <a:p>
            <a:pPr eaLnBrk="1" hangingPunct="1">
              <a:defRPr/>
            </a:pPr>
            <a:r>
              <a:rPr lang="en-US" dirty="0" smtClean="0">
                <a:solidFill>
                  <a:schemeClr val="tx2"/>
                </a:solidFill>
              </a:rPr>
              <a:t>Oppositional Defiant Disorder</a:t>
            </a:r>
          </a:p>
          <a:p>
            <a:pPr lvl="1" eaLnBrk="1" hangingPunct="1">
              <a:defRPr/>
            </a:pPr>
            <a:r>
              <a:rPr lang="en-US" dirty="0" smtClean="0">
                <a:solidFill>
                  <a:schemeClr val="tx2"/>
                </a:solidFill>
              </a:rPr>
              <a:t>Conduct Disorder</a:t>
            </a:r>
          </a:p>
          <a:p>
            <a:pPr lvl="1" eaLnBrk="1" hangingPunct="1">
              <a:defRPr/>
            </a:pPr>
            <a:r>
              <a:rPr lang="en-US" dirty="0" smtClean="0">
                <a:solidFill>
                  <a:schemeClr val="tx2"/>
                </a:solidFill>
              </a:rPr>
              <a:t>Attention Deficit Hyperactivity Disorder</a:t>
            </a:r>
          </a:p>
          <a:p>
            <a:pPr lvl="1" eaLnBrk="1" hangingPunct="1">
              <a:defRPr/>
            </a:pPr>
            <a:r>
              <a:rPr lang="en-US" dirty="0" smtClean="0">
                <a:solidFill>
                  <a:schemeClr val="tx2"/>
                </a:solidFill>
              </a:rPr>
              <a:t>Disruptive  Mood Dysregulation Disorder</a:t>
            </a:r>
          </a:p>
          <a:p>
            <a:pPr lvl="1" eaLnBrk="1" hangingPunct="1">
              <a:defRPr/>
            </a:pPr>
            <a:r>
              <a:rPr lang="en-US" dirty="0" smtClean="0">
                <a:solidFill>
                  <a:schemeClr val="tx2"/>
                </a:solidFill>
              </a:rPr>
              <a:t>Trauma and Stressor Disorders</a:t>
            </a:r>
          </a:p>
          <a:p>
            <a:pPr marL="457200" lvl="1" indent="0" eaLnBrk="1" hangingPunct="1">
              <a:buFontTx/>
              <a:buNone/>
              <a:defRPr/>
            </a:pPr>
            <a:endParaRPr lang="en-US" dirty="0" smtClean="0">
              <a:solidFill>
                <a:schemeClr val="tx2"/>
              </a:solidFill>
            </a:endParaRPr>
          </a:p>
          <a:p>
            <a:pPr marL="0" indent="0" eaLnBrk="1" hangingPunct="1">
              <a:buFontTx/>
              <a:buNone/>
              <a:defRPr/>
            </a:pPr>
            <a:r>
              <a:rPr lang="en-US" dirty="0" smtClean="0">
                <a:solidFill>
                  <a:schemeClr val="tx2"/>
                </a:solidFill>
              </a:rPr>
              <a:t>The causes are often distinct but the presenting problems are often very similar. Treatment strategies can be very different.</a:t>
            </a:r>
            <a:endParaRPr lang="en-US" dirty="0">
              <a:solidFill>
                <a:schemeClr val="tx2"/>
              </a:solidFill>
            </a:endParaRPr>
          </a:p>
        </p:txBody>
      </p:sp>
      <p:sp>
        <p:nvSpPr>
          <p:cNvPr id="7172" name="Slide Number Placeholder 3"/>
          <p:cNvSpPr>
            <a:spLocks noGrp="1"/>
          </p:cNvSpPr>
          <p:nvPr>
            <p:ph type="sldNum" sz="quarter" idx="12"/>
          </p:nvPr>
        </p:nvSpPr>
        <p:spPr bwMode="auto">
          <a:xfrm>
            <a:off x="4724400" y="6553200"/>
            <a:ext cx="1447800" cy="3048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92B67CB-F40F-4C99-A61F-CE606ABE3391}" type="slidenum">
              <a:rPr lang="en-US" altLang="en-US"/>
              <a:pPr eaLnBrk="1" hangingPunct="1"/>
              <a:t>3</a:t>
            </a:fld>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4" name="Picture 4" descr="0130"/>
          <p:cNvPicPr>
            <a:picLocks noChangeAspect="1" noChangeArrowheads="1"/>
          </p:cNvPicPr>
          <p:nvPr/>
        </p:nvPicPr>
        <p:blipFill>
          <a:blip r:embed="rId2"/>
          <a:srcRect/>
          <a:stretch>
            <a:fillRect/>
          </a:stretch>
        </p:blipFill>
        <p:spPr bwMode="auto">
          <a:xfrm>
            <a:off x="-228600" y="-1600200"/>
            <a:ext cx="9494838" cy="10210800"/>
          </a:xfrm>
          <a:prstGeom prst="rect">
            <a:avLst/>
          </a:prstGeom>
          <a:noFill/>
          <a:ln w="9525">
            <a:noFill/>
            <a:miter lim="800000"/>
            <a:headEnd/>
            <a:tailEnd/>
          </a:ln>
        </p:spPr>
      </p:pic>
      <p:sp>
        <p:nvSpPr>
          <p:cNvPr id="51205" name="Oval 5"/>
          <p:cNvSpPr>
            <a:spLocks noChangeArrowheads="1"/>
          </p:cNvSpPr>
          <p:nvPr/>
        </p:nvSpPr>
        <p:spPr bwMode="auto">
          <a:xfrm>
            <a:off x="1447800" y="1905000"/>
            <a:ext cx="6705600" cy="2667000"/>
          </a:xfrm>
          <a:prstGeom prst="ellipse">
            <a:avLst/>
          </a:prstGeom>
          <a:solidFill>
            <a:schemeClr val="accent1">
              <a:alpha val="80000"/>
            </a:schemeClr>
          </a:solidFill>
          <a:ln w="9525">
            <a:noFill/>
            <a:round/>
            <a:headEnd/>
            <a:tailEnd/>
          </a:ln>
          <a:effectLst/>
        </p:spPr>
        <p:txBody>
          <a:bodyPr wrap="none" anchor="ctr"/>
          <a:lstStyle/>
          <a:p>
            <a:pPr algn="ctr">
              <a:lnSpc>
                <a:spcPct val="100000"/>
              </a:lnSpc>
              <a:spcBef>
                <a:spcPct val="0"/>
              </a:spcBef>
            </a:pPr>
            <a:r>
              <a:rPr lang="en-US" sz="4000" b="1" dirty="0" smtClean="0">
                <a:solidFill>
                  <a:schemeClr val="bg1"/>
                </a:solidFill>
                <a:latin typeface="Times New Roman" panose="02020603050405020304" pitchFamily="18" charset="0"/>
                <a:cs typeface="Times New Roman" panose="02020603050405020304" pitchFamily="18" charset="0"/>
              </a:rPr>
              <a:t>Artful Thinking Routines</a:t>
            </a:r>
          </a:p>
          <a:p>
            <a:pPr algn="ctr">
              <a:lnSpc>
                <a:spcPct val="100000"/>
              </a:lnSpc>
              <a:spcBef>
                <a:spcPct val="0"/>
              </a:spcBef>
            </a:pPr>
            <a:endParaRPr lang="en-US" sz="4000" dirty="0" smtClean="0">
              <a:latin typeface="Times New Roman" panose="02020603050405020304" pitchFamily="18" charset="0"/>
              <a:cs typeface="Times New Roman" panose="02020603050405020304" pitchFamily="18" charset="0"/>
            </a:endParaRPr>
          </a:p>
        </p:txBody>
      </p:sp>
      <p:sp>
        <p:nvSpPr>
          <p:cNvPr id="2" name="TextBox 1"/>
          <p:cNvSpPr txBox="1"/>
          <p:nvPr/>
        </p:nvSpPr>
        <p:spPr>
          <a:xfrm>
            <a:off x="8504675" y="-1314510"/>
            <a:ext cx="550151" cy="400110"/>
          </a:xfrm>
          <a:prstGeom prst="rect">
            <a:avLst/>
          </a:prstGeom>
          <a:noFill/>
        </p:spPr>
        <p:txBody>
          <a:bodyPr wrap="none" rtlCol="0">
            <a:spAutoFit/>
          </a:bodyPr>
          <a:lstStyle/>
          <a:p>
            <a:r>
              <a:rPr lang="en-US" sz="2000" b="1" dirty="0" smtClean="0"/>
              <a:t>29</a:t>
            </a:r>
            <a:endParaRPr lang="en-US" sz="2000" b="1" dirty="0"/>
          </a:p>
        </p:txBody>
      </p:sp>
    </p:spTree>
    <p:extLst>
      <p:ext uri="{BB962C8B-B14F-4D97-AF65-F5344CB8AC3E}">
        <p14:creationId xmlns="" xmlns:p14="http://schemas.microsoft.com/office/powerpoint/2010/main" val="39854000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609600"/>
            <a:ext cx="8229600" cy="553998"/>
          </a:xfrm>
        </p:spPr>
        <p:txBody>
          <a:bodyPr>
            <a:noAutofit/>
          </a:bodyPr>
          <a:lstStyle/>
          <a:p>
            <a:pPr algn="ctr"/>
            <a:r>
              <a:rPr lang="en-US" sz="4000" b="1" dirty="0" smtClean="0">
                <a:solidFill>
                  <a:schemeClr val="tx1"/>
                </a:solidFill>
                <a:effectLst/>
                <a:latin typeface="Times New Roman" pitchFamily="18" charset="0"/>
                <a:cs typeface="Times New Roman" pitchFamily="18" charset="0"/>
              </a:rPr>
              <a:t>Characteristics of Artful Thinking Routines</a:t>
            </a:r>
            <a:endParaRPr lang="en-US" sz="4000" b="1" dirty="0">
              <a:solidFill>
                <a:schemeClr val="tx1"/>
              </a:solidFill>
              <a:effectLst/>
              <a:latin typeface="Times New Roman" pitchFamily="18" charset="0"/>
              <a:cs typeface="Times New Roman" pitchFamily="18" charset="0"/>
            </a:endParaRPr>
          </a:p>
        </p:txBody>
      </p:sp>
      <p:sp>
        <p:nvSpPr>
          <p:cNvPr id="5" name="Content Placeholder 4"/>
          <p:cNvSpPr>
            <a:spLocks noGrp="1"/>
          </p:cNvSpPr>
          <p:nvPr>
            <p:ph sz="quarter" idx="1"/>
          </p:nvPr>
        </p:nvSpPr>
        <p:spPr>
          <a:xfrm>
            <a:off x="457200" y="1600200"/>
            <a:ext cx="7924800" cy="4185761"/>
          </a:xfrm>
        </p:spPr>
        <p:txBody>
          <a:bodyPr>
            <a:normAutofit/>
          </a:bodyPr>
          <a:lstStyle/>
          <a:p>
            <a:pPr>
              <a:buNone/>
            </a:pPr>
            <a:r>
              <a:rPr lang="en-US" sz="2400" dirty="0" smtClean="0">
                <a:latin typeface="Times New Roman" pitchFamily="18" charset="0"/>
                <a:cs typeface="Times New Roman" pitchFamily="18" charset="0"/>
              </a:rPr>
              <a:t>Promotes children’s abilities to solve problems, analyze</a:t>
            </a:r>
          </a:p>
          <a:p>
            <a:pPr>
              <a:buNone/>
            </a:pPr>
            <a:r>
              <a:rPr lang="en-US" sz="2400" dirty="0" smtClean="0">
                <a:latin typeface="Times New Roman" pitchFamily="18" charset="0"/>
                <a:cs typeface="Times New Roman" pitchFamily="18" charset="0"/>
              </a:rPr>
              <a:t>knowledge,  generate insights, use their imagination and </a:t>
            </a:r>
          </a:p>
          <a:p>
            <a:pPr>
              <a:buNone/>
            </a:pPr>
            <a:r>
              <a:rPr lang="en-US" sz="2400" dirty="0" smtClean="0">
                <a:latin typeface="Times New Roman" pitchFamily="18" charset="0"/>
                <a:cs typeface="Times New Roman" pitchFamily="18" charset="0"/>
              </a:rPr>
              <a:t>curiosity, synthesize new relationships between ideas,  and </a:t>
            </a:r>
          </a:p>
          <a:p>
            <a:pPr>
              <a:buNone/>
            </a:pPr>
            <a:r>
              <a:rPr lang="en-US" sz="2400" dirty="0" smtClean="0">
                <a:latin typeface="Times New Roman" pitchFamily="18" charset="0"/>
                <a:cs typeface="Times New Roman" pitchFamily="18" charset="0"/>
              </a:rPr>
              <a:t>make meaningful connections across events.</a:t>
            </a:r>
          </a:p>
          <a:p>
            <a:pPr>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Engages the child in active learning and social problem solving.</a:t>
            </a:r>
            <a:endParaRPr lang="en-US" sz="2400" dirty="0">
              <a:latin typeface="Times New Roman" pitchFamily="18" charset="0"/>
              <a:cs typeface="Times New Roman" pitchFamily="18" charset="0"/>
            </a:endParaRPr>
          </a:p>
        </p:txBody>
      </p:sp>
      <p:sp>
        <p:nvSpPr>
          <p:cNvPr id="3" name="TextBox 2"/>
          <p:cNvSpPr txBox="1"/>
          <p:nvPr/>
        </p:nvSpPr>
        <p:spPr>
          <a:xfrm>
            <a:off x="7720181" y="0"/>
            <a:ext cx="1430200" cy="400110"/>
          </a:xfrm>
          <a:prstGeom prst="rect">
            <a:avLst/>
          </a:prstGeom>
          <a:noFill/>
        </p:spPr>
        <p:txBody>
          <a:bodyPr wrap="none" rtlCol="0">
            <a:spAutoFit/>
          </a:bodyPr>
          <a:lstStyle/>
          <a:p>
            <a:r>
              <a:rPr lang="en-US" sz="2000" b="1" dirty="0" smtClean="0"/>
              <a:t>Handout 30</a:t>
            </a:r>
            <a:endParaRPr lang="en-US" sz="2000" b="1" dirty="0"/>
          </a:p>
        </p:txBody>
      </p:sp>
    </p:spTree>
    <p:extLst>
      <p:ext uri="{BB962C8B-B14F-4D97-AF65-F5344CB8AC3E}">
        <p14:creationId xmlns="" xmlns:p14="http://schemas.microsoft.com/office/powerpoint/2010/main" val="1678373890"/>
      </p:ext>
    </p:extLst>
  </p:cSld>
  <p:clrMapOvr>
    <a:masterClrMapping/>
  </p:clrMapOvr>
  <mc:AlternateContent xmlns:mc="http://schemas.openxmlformats.org/markup-compatibility/2006">
    <mc:Choice xmlns="" xmlns:p14="http://schemas.microsoft.com/office/powerpoint/2010/main" Requires="p14">
      <p:transition p14:dur="0" advTm="6000"/>
    </mc:Choice>
    <mc:Fallback>
      <p:transition advTm="6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371600"/>
          </a:xfrm>
        </p:spPr>
        <p:txBody>
          <a:bodyPr>
            <a:noAutofit/>
          </a:bodyPr>
          <a:lstStyle/>
          <a:p>
            <a:pPr algn="ctr"/>
            <a:r>
              <a:rPr lang="en-US" sz="4000" b="1" dirty="0" smtClean="0">
                <a:solidFill>
                  <a:schemeClr val="tx1"/>
                </a:solidFill>
                <a:effectLst/>
                <a:latin typeface="Times New Roman" pitchFamily="18" charset="0"/>
                <a:cs typeface="Times New Roman" pitchFamily="18" charset="0"/>
              </a:rPr>
              <a:t>Reasoning Routine</a:t>
            </a:r>
            <a:br>
              <a:rPr lang="en-US" sz="4000" b="1" dirty="0" smtClean="0">
                <a:solidFill>
                  <a:schemeClr val="tx1"/>
                </a:solidFill>
                <a:effectLst/>
                <a:latin typeface="Times New Roman" pitchFamily="18" charset="0"/>
                <a:cs typeface="Times New Roman" pitchFamily="18" charset="0"/>
              </a:rPr>
            </a:br>
            <a:r>
              <a:rPr lang="en-US" sz="4000" b="1" dirty="0" smtClean="0">
                <a:solidFill>
                  <a:schemeClr val="tx1"/>
                </a:solidFill>
                <a:effectLst/>
                <a:latin typeface="Times New Roman" pitchFamily="18" charset="0"/>
                <a:cs typeface="Times New Roman" pitchFamily="18" charset="0"/>
              </a:rPr>
              <a:t>What Makes You Say That?</a:t>
            </a:r>
            <a:br>
              <a:rPr lang="en-US" sz="4000" b="1" dirty="0" smtClean="0">
                <a:solidFill>
                  <a:schemeClr val="tx1"/>
                </a:solidFill>
                <a:effectLst/>
                <a:latin typeface="Times New Roman" pitchFamily="18" charset="0"/>
                <a:cs typeface="Times New Roman" pitchFamily="18" charset="0"/>
              </a:rPr>
            </a:br>
            <a:endParaRPr lang="en-US" sz="4000" b="1" dirty="0">
              <a:solidFill>
                <a:schemeClr val="tx1"/>
              </a:solidFill>
              <a:effectLst/>
              <a:latin typeface="Times New Roman" pitchFamily="18" charset="0"/>
              <a:cs typeface="Times New Roman" pitchFamily="18" charset="0"/>
            </a:endParaRPr>
          </a:p>
        </p:txBody>
      </p:sp>
      <p:sp>
        <p:nvSpPr>
          <p:cNvPr id="3" name="TextBox 2"/>
          <p:cNvSpPr txBox="1"/>
          <p:nvPr/>
        </p:nvSpPr>
        <p:spPr>
          <a:xfrm>
            <a:off x="304800" y="1840461"/>
            <a:ext cx="2743200" cy="347787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Reasoning routines accentuate the </a:t>
            </a:r>
            <a:r>
              <a:rPr lang="en-US" sz="2000" dirty="0" smtClean="0">
                <a:latin typeface="Times New Roman" panose="02020603050405020304" pitchFamily="18" charset="0"/>
                <a:cs typeface="Times New Roman" panose="02020603050405020304" pitchFamily="18" charset="0"/>
              </a:rPr>
              <a:t>child’s </a:t>
            </a:r>
            <a:r>
              <a:rPr lang="en-US" sz="2000" dirty="0">
                <a:latin typeface="Times New Roman" panose="02020603050405020304" pitchFamily="18" charset="0"/>
                <a:cs typeface="Times New Roman" panose="02020603050405020304" pitchFamily="18" charset="0"/>
              </a:rPr>
              <a:t>ability to make reasonable interpretations of ideas or information.  </a:t>
            </a:r>
            <a:r>
              <a:rPr lang="en-US" sz="2000" dirty="0" smtClean="0">
                <a:latin typeface="Times New Roman" panose="02020603050405020304" pitchFamily="18" charset="0"/>
                <a:cs typeface="Times New Roman" panose="02020603050405020304" pitchFamily="18" charset="0"/>
              </a:rPr>
              <a:t>Children will be able to </a:t>
            </a:r>
            <a:r>
              <a:rPr lang="en-US" sz="2000" dirty="0">
                <a:latin typeface="Times New Roman" panose="02020603050405020304" pitchFamily="18" charset="0"/>
                <a:cs typeface="Times New Roman" panose="02020603050405020304" pitchFamily="18" charset="0"/>
              </a:rPr>
              <a:t>more accurately describe what they are seeing and how to explain their thoughts and ideas. </a:t>
            </a:r>
          </a:p>
        </p:txBody>
      </p:sp>
      <p:pic>
        <p:nvPicPr>
          <p:cNvPr id="6" name="il_fi" descr="http://echostains.files.wordpress.com/2010/02/tornado-over-kansas-by-john-steuart-curry.jpg"/>
          <p:cNvPicPr>
            <a:picLocks/>
          </p:cNvPicPr>
          <p:nvPr/>
        </p:nvPicPr>
        <p:blipFill>
          <a:blip r:embed="rId2">
            <a:extLst>
              <a:ext uri="{28A0092B-C50C-407E-A947-70E740481C1C}">
                <a14:useLocalDpi xmlns="" xmlns:a14="http://schemas.microsoft.com/office/drawing/2010/main" val="0"/>
              </a:ext>
            </a:extLst>
          </a:blip>
          <a:srcRect/>
          <a:stretch>
            <a:fillRect/>
          </a:stretch>
        </p:blipFill>
        <p:spPr bwMode="auto">
          <a:xfrm>
            <a:off x="3962400" y="1447800"/>
            <a:ext cx="4800600" cy="5287926"/>
          </a:xfrm>
          <a:prstGeom prst="rect">
            <a:avLst/>
          </a:prstGeom>
          <a:noFill/>
          <a:ln>
            <a:noFill/>
          </a:ln>
        </p:spPr>
      </p:pic>
    </p:spTree>
    <p:extLst>
      <p:ext uri="{BB962C8B-B14F-4D97-AF65-F5344CB8AC3E}">
        <p14:creationId xmlns="" xmlns:p14="http://schemas.microsoft.com/office/powerpoint/2010/main" val="26322680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44" y="1143000"/>
            <a:ext cx="7944215" cy="609600"/>
          </a:xfrm>
        </p:spPr>
        <p:txBody>
          <a:bodyPr>
            <a:noAutofit/>
          </a:bodyPr>
          <a:lstStyle/>
          <a:p>
            <a:pPr algn="ctr"/>
            <a:r>
              <a:rPr lang="en-US" sz="4000" b="1" dirty="0" smtClean="0">
                <a:solidFill>
                  <a:schemeClr val="tx1"/>
                </a:solidFill>
                <a:effectLst/>
                <a:latin typeface="Times New Roman" pitchFamily="18" charset="0"/>
                <a:cs typeface="Times New Roman" pitchFamily="18" charset="0"/>
              </a:rPr>
              <a:t>Reasoning Routine</a:t>
            </a:r>
            <a:br>
              <a:rPr lang="en-US" sz="4000" b="1" dirty="0" smtClean="0">
                <a:solidFill>
                  <a:schemeClr val="tx1"/>
                </a:solidFill>
                <a:effectLst/>
                <a:latin typeface="Times New Roman" pitchFamily="18" charset="0"/>
                <a:cs typeface="Times New Roman" pitchFamily="18" charset="0"/>
              </a:rPr>
            </a:br>
            <a:r>
              <a:rPr lang="en-US" sz="4000" b="1" dirty="0" smtClean="0">
                <a:solidFill>
                  <a:schemeClr val="tx1"/>
                </a:solidFill>
                <a:effectLst/>
                <a:latin typeface="Times New Roman" pitchFamily="18" charset="0"/>
                <a:cs typeface="Times New Roman" pitchFamily="18" charset="0"/>
              </a:rPr>
              <a:t>What Makes You Say That? </a:t>
            </a:r>
            <a:br>
              <a:rPr lang="en-US" sz="4000" b="1" dirty="0" smtClean="0">
                <a:solidFill>
                  <a:schemeClr val="tx1"/>
                </a:solidFill>
                <a:effectLst/>
                <a:latin typeface="Times New Roman" pitchFamily="18" charset="0"/>
                <a:cs typeface="Times New Roman" pitchFamily="18" charset="0"/>
              </a:rPr>
            </a:br>
            <a:endParaRPr lang="en-US" sz="4000" b="1" dirty="0">
              <a:solidFill>
                <a:schemeClr val="tx1"/>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228600" y="1877586"/>
            <a:ext cx="3276600" cy="4093428"/>
          </a:xfrm>
        </p:spPr>
        <p:txBody>
          <a:bodyPr>
            <a:normAutofit fontScale="92500"/>
          </a:bodyPr>
          <a:lstStyle/>
          <a:p>
            <a:pPr marL="514350" indent="-514350">
              <a:lnSpc>
                <a:spcPct val="110000"/>
              </a:lnSpc>
              <a:buFont typeface="Wingdings" pitchFamily="2" charset="2"/>
              <a:buChar char="§"/>
            </a:pPr>
            <a:r>
              <a:rPr lang="en-US" sz="2800" dirty="0" smtClean="0">
                <a:latin typeface="Times New Roman" pitchFamily="18" charset="0"/>
                <a:cs typeface="Times New Roman" pitchFamily="18" charset="0"/>
              </a:rPr>
              <a:t>What is happening in this picture ?</a:t>
            </a:r>
          </a:p>
          <a:p>
            <a:pPr marL="514350" indent="-514350">
              <a:lnSpc>
                <a:spcPct val="110000"/>
              </a:lnSpc>
              <a:buFont typeface="Wingdings" pitchFamily="2" charset="2"/>
              <a:buChar char="§"/>
            </a:pPr>
            <a:endParaRPr lang="en-US" dirty="0" smtClean="0">
              <a:latin typeface="Times New Roman" pitchFamily="18" charset="0"/>
              <a:cs typeface="Times New Roman" pitchFamily="18" charset="0"/>
            </a:endParaRPr>
          </a:p>
          <a:p>
            <a:pPr marL="514350" indent="-514350">
              <a:lnSpc>
                <a:spcPct val="110000"/>
              </a:lnSpc>
              <a:buFont typeface="Wingdings" pitchFamily="2" charset="2"/>
              <a:buChar char="§"/>
            </a:pPr>
            <a:r>
              <a:rPr lang="en-US" sz="2800" dirty="0" smtClean="0">
                <a:latin typeface="Times New Roman" pitchFamily="18" charset="0"/>
                <a:cs typeface="Times New Roman" pitchFamily="18" charset="0"/>
              </a:rPr>
              <a:t>What makes you  say that?</a:t>
            </a:r>
          </a:p>
          <a:p>
            <a:pPr marL="514350" indent="-514350">
              <a:lnSpc>
                <a:spcPct val="110000"/>
              </a:lnSpc>
              <a:buFont typeface="Wingdings" pitchFamily="2" charset="2"/>
              <a:buChar char="§"/>
            </a:pPr>
            <a:endParaRPr lang="en-US" dirty="0" smtClean="0">
              <a:latin typeface="Times New Roman" pitchFamily="18" charset="0"/>
              <a:cs typeface="Times New Roman" pitchFamily="18" charset="0"/>
            </a:endParaRPr>
          </a:p>
          <a:p>
            <a:pPr marL="514350" indent="-514350">
              <a:lnSpc>
                <a:spcPct val="110000"/>
              </a:lnSpc>
              <a:buFont typeface="Wingdings" pitchFamily="2" charset="2"/>
              <a:buChar char="§"/>
            </a:pPr>
            <a:r>
              <a:rPr lang="en-US" sz="2800" dirty="0" smtClean="0">
                <a:latin typeface="Times New Roman" pitchFamily="18" charset="0"/>
                <a:cs typeface="Times New Roman" pitchFamily="18" charset="0"/>
              </a:rPr>
              <a:t>What evidence is     there?</a:t>
            </a:r>
            <a:endParaRPr lang="en-US" sz="2800" dirty="0">
              <a:latin typeface="Times New Roman" pitchFamily="18" charset="0"/>
              <a:cs typeface="Times New Roman" pitchFamily="18" charset="0"/>
            </a:endParaRPr>
          </a:p>
        </p:txBody>
      </p:sp>
      <p:pic>
        <p:nvPicPr>
          <p:cNvPr id="6" name="il_fi" descr="http://echostains.files.wordpress.com/2010/02/tornado-over-kansas-by-john-steuart-curry.jpg"/>
          <p:cNvPicPr/>
          <p:nvPr/>
        </p:nvPicPr>
        <p:blipFill>
          <a:blip>
            <a:extLst>
              <a:ext uri="{BEBA8EAE-BF5A-486C-A8C5-ECC9F3942E4B}">
                <a14:imgProps xmlns="" xmlns:a14="http://schemas.microsoft.com/office/drawing/2010/main">
                  <a14:imgLayer r:embed="rId3">
                    <a14:imgEffect>
                      <a14:brightnessContrast bright="20000"/>
                    </a14:imgEffect>
                  </a14:imgLayer>
                </a14:imgProps>
              </a:ext>
              <a:ext uri="{28A0092B-C50C-407E-A947-70E740481C1C}">
                <a14:useLocalDpi xmlns="" xmlns:a14="http://schemas.microsoft.com/office/drawing/2010/main" val="0"/>
              </a:ext>
            </a:extLst>
          </a:blip>
          <a:srcRect/>
          <a:stretch>
            <a:fillRect/>
          </a:stretch>
        </p:blipFill>
        <p:spPr bwMode="auto">
          <a:xfrm>
            <a:off x="3733800" y="1828800"/>
            <a:ext cx="4982724" cy="4648200"/>
          </a:xfrm>
          <a:prstGeom prst="rect">
            <a:avLst/>
          </a:prstGeom>
          <a:noFill/>
          <a:ln>
            <a:noFill/>
          </a:ln>
        </p:spPr>
      </p:pic>
      <p:pic>
        <p:nvPicPr>
          <p:cNvPr id="7" name="il_fi" descr="http://echostains.files.wordpress.com/2010/02/tornado-over-kansas-by-john-steuart-curry.jpg"/>
          <p:cNvPicPr>
            <a:picLocks/>
          </p:cNvPicPr>
          <p:nvPr/>
        </p:nvPicPr>
        <p:blipFill>
          <a:blip r:embed="rId4">
            <a:extLst>
              <a:ext uri="{28A0092B-C50C-407E-A947-70E740481C1C}">
                <a14:useLocalDpi xmlns="" xmlns:a14="http://schemas.microsoft.com/office/drawing/2010/main" val="0"/>
              </a:ext>
            </a:extLst>
          </a:blip>
          <a:srcRect/>
          <a:stretch>
            <a:fillRect/>
          </a:stretch>
        </p:blipFill>
        <p:spPr bwMode="auto">
          <a:xfrm>
            <a:off x="3733800" y="1828800"/>
            <a:ext cx="2590799" cy="2438400"/>
          </a:xfrm>
          <a:prstGeom prst="rect">
            <a:avLst/>
          </a:prstGeom>
          <a:noFill/>
          <a:ln>
            <a:noFill/>
          </a:ln>
        </p:spPr>
      </p:pic>
      <p:pic>
        <p:nvPicPr>
          <p:cNvPr id="1026" name="Picture 2" descr="https://encrypted-tbn3.gstatic.com/images?q=tbn:ANd9GcQRUHC2M6-YOvL9V57XAmzBIGp4XX5t4WSb3X2_9Oqp9-8rhGFFFQ"/>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334000" y="4124324"/>
            <a:ext cx="3609975" cy="23526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918026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73" y="304800"/>
            <a:ext cx="8534400" cy="1676400"/>
          </a:xfrm>
        </p:spPr>
        <p:txBody>
          <a:bodyPr rtlCol="0">
            <a:noAutofit/>
          </a:bodyPr>
          <a:lstStyle/>
          <a:p>
            <a:pPr algn="ctr" fontAlgn="auto">
              <a:spcAft>
                <a:spcPts val="0"/>
              </a:spcAft>
              <a:defRPr/>
            </a:pPr>
            <a:r>
              <a:rPr lang="en-US" sz="4000" b="1" dirty="0">
                <a:latin typeface="Times New Roman" pitchFamily="18" charset="0"/>
                <a:cs typeface="Times New Roman" pitchFamily="18" charset="0"/>
              </a:rPr>
              <a:t>A Reasoning Routine</a:t>
            </a:r>
            <a:br>
              <a:rPr lang="en-US" sz="4000" b="1" dirty="0">
                <a:latin typeface="Times New Roman" pitchFamily="18" charset="0"/>
                <a:cs typeface="Times New Roman" pitchFamily="18" charset="0"/>
              </a:rPr>
            </a:br>
            <a:r>
              <a:rPr lang="en-US" sz="4000" b="1" dirty="0">
                <a:latin typeface="Times New Roman" pitchFamily="18" charset="0"/>
                <a:cs typeface="Times New Roman" pitchFamily="18" charset="0"/>
              </a:rPr>
              <a:t>Claim/Support/Question </a:t>
            </a:r>
            <a:r>
              <a:rPr lang="en-US" sz="4000" b="1" dirty="0" smtClean="0">
                <a:solidFill>
                  <a:schemeClr val="tx1"/>
                </a:solidFill>
                <a:latin typeface="Times New Roman" pitchFamily="18" charset="0"/>
                <a:cs typeface="Times New Roman" pitchFamily="18" charset="0"/>
              </a:rPr>
              <a:t/>
            </a:r>
            <a:br>
              <a:rPr lang="en-US" sz="4000" b="1" dirty="0" smtClean="0">
                <a:solidFill>
                  <a:schemeClr val="tx1"/>
                </a:solidFill>
                <a:latin typeface="Times New Roman" pitchFamily="18" charset="0"/>
                <a:cs typeface="Times New Roman" pitchFamily="18" charset="0"/>
              </a:rPr>
            </a:br>
            <a:endParaRPr lang="en-US" sz="4000" b="1" dirty="0">
              <a:solidFill>
                <a:schemeClr val="tx1"/>
              </a:solidFill>
              <a:latin typeface="Times New Roman" pitchFamily="18" charset="0"/>
              <a:cs typeface="Times New Roman" pitchFamily="18" charset="0"/>
            </a:endParaRPr>
          </a:p>
        </p:txBody>
      </p:sp>
      <p:sp>
        <p:nvSpPr>
          <p:cNvPr id="4099" name="Content Placeholder 2"/>
          <p:cNvSpPr>
            <a:spLocks noGrp="1"/>
          </p:cNvSpPr>
          <p:nvPr>
            <p:ph sz="half" idx="1"/>
          </p:nvPr>
        </p:nvSpPr>
        <p:spPr>
          <a:xfrm>
            <a:off x="304800" y="1752600"/>
            <a:ext cx="4114800" cy="4459682"/>
          </a:xfrm>
        </p:spPr>
        <p:txBody>
          <a:bodyPr>
            <a:noAutofit/>
          </a:bodyPr>
          <a:lstStyle/>
          <a:p>
            <a:pPr>
              <a:buFont typeface="Wingdings" pitchFamily="2" charset="2"/>
              <a:buChar char="§"/>
            </a:pPr>
            <a:r>
              <a:rPr lang="en-US" sz="2400" dirty="0" smtClean="0">
                <a:latin typeface="Times New Roman" pitchFamily="18" charset="0"/>
                <a:cs typeface="Times New Roman" pitchFamily="18" charset="0"/>
              </a:rPr>
              <a:t>Make a claim about the picture</a:t>
            </a:r>
          </a:p>
          <a:p>
            <a:pPr>
              <a:buFont typeface="Wingdings" pitchFamily="2" charset="2"/>
              <a:buChar char="§"/>
            </a:pPr>
            <a:endParaRPr lang="en-US" sz="1400" dirty="0" smtClean="0">
              <a:latin typeface="Times New Roman" pitchFamily="18" charset="0"/>
              <a:cs typeface="Times New Roman" pitchFamily="18" charset="0"/>
            </a:endParaRPr>
          </a:p>
          <a:p>
            <a:pPr>
              <a:buFont typeface="Wingdings" pitchFamily="2" charset="2"/>
              <a:buChar char="§"/>
            </a:pPr>
            <a:r>
              <a:rPr lang="en-US" sz="2400" dirty="0" smtClean="0">
                <a:latin typeface="Times New Roman" pitchFamily="18" charset="0"/>
                <a:cs typeface="Times New Roman" pitchFamily="18" charset="0"/>
              </a:rPr>
              <a:t>Identify support for the claim</a:t>
            </a:r>
          </a:p>
          <a:p>
            <a:pPr>
              <a:buNone/>
            </a:pPr>
            <a:endParaRPr lang="en-US" sz="1400" dirty="0" smtClean="0">
              <a:latin typeface="Times New Roman" pitchFamily="18" charset="0"/>
              <a:cs typeface="Times New Roman" pitchFamily="18" charset="0"/>
            </a:endParaRPr>
          </a:p>
          <a:p>
            <a:pPr>
              <a:buFont typeface="Wingdings" pitchFamily="2" charset="2"/>
              <a:buChar char="§"/>
            </a:pPr>
            <a:r>
              <a:rPr lang="en-US" sz="2400" dirty="0" smtClean="0">
                <a:latin typeface="Times New Roman" pitchFamily="18" charset="0"/>
                <a:cs typeface="Times New Roman" pitchFamily="18" charset="0"/>
              </a:rPr>
              <a:t>Ask a question related to the claim</a:t>
            </a:r>
          </a:p>
          <a:p>
            <a:pPr>
              <a:buNone/>
            </a:pPr>
            <a:endParaRPr lang="en-US" sz="1400" dirty="0" smtClean="0">
              <a:latin typeface="Times New Roman" pitchFamily="18" charset="0"/>
              <a:cs typeface="Times New Roman" pitchFamily="18" charset="0"/>
            </a:endParaRPr>
          </a:p>
          <a:p>
            <a:pPr>
              <a:buFont typeface="Wingdings" pitchFamily="2" charset="2"/>
              <a:buChar char="§"/>
            </a:pPr>
            <a:r>
              <a:rPr lang="en-US" sz="2400" dirty="0" smtClean="0">
                <a:latin typeface="Times New Roman" pitchFamily="18" charset="0"/>
                <a:cs typeface="Times New Roman" pitchFamily="18" charset="0"/>
              </a:rPr>
              <a:t>Identify and explain, provide evidence for your opinion</a:t>
            </a:r>
          </a:p>
        </p:txBody>
      </p:sp>
      <p:pic>
        <p:nvPicPr>
          <p:cNvPr id="7" name="il_fi" descr="http://www.whitegadget.com/attachments/pc-wallpapers/19969d1228119794-winter-snow-christmas-wallpapers-collection-great-white-snow-christmas-wallpaper-images.jpg"/>
          <p:cNvPicPr>
            <a:picLocks noGrp="1"/>
          </p:cNvPicPr>
          <p:nvPr>
            <p:ph sz="half" idx="2"/>
          </p:nvPr>
        </p:nvPicPr>
        <p:blipFill>
          <a:blip cstate="print">
            <a:extLst>
              <a:ext uri="{28A0092B-C50C-407E-A947-70E740481C1C}">
                <a14:useLocalDpi xmlns="" xmlns:a14="http://schemas.microsoft.com/office/drawing/2010/main" val="0"/>
              </a:ext>
            </a:extLst>
          </a:blip>
          <a:stretch>
            <a:fillRect/>
          </a:stretch>
        </p:blipFill>
        <p:spPr bwMode="auto">
          <a:xfrm>
            <a:off x="4592934" y="2057400"/>
            <a:ext cx="4495800" cy="3429000"/>
          </a:xfrm>
          <a:prstGeom prst="rect">
            <a:avLst/>
          </a:prstGeom>
          <a:noFill/>
          <a:ln>
            <a:noFill/>
          </a:ln>
        </p:spPr>
      </p:pic>
      <p:pic>
        <p:nvPicPr>
          <p:cNvPr id="2050" name="Picture 2" descr="https://encrypted-tbn1.gstatic.com/images?q=tbn:ANd9GcQZ4BY1z8HeWKjwASE-yxAFkO-Bn8shulGvv3fzFyXiJKD21BxK4w"/>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267200" y="1752600"/>
            <a:ext cx="4572000" cy="381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5402398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9443" y="381001"/>
            <a:ext cx="7125113" cy="635484"/>
          </a:xfrm>
        </p:spPr>
        <p:txBody>
          <a:bodyPr>
            <a:normAutofit fontScale="90000"/>
          </a:bodyPr>
          <a:lstStyle/>
          <a:p>
            <a:pPr algn="ctr"/>
            <a:r>
              <a:rPr lang="en-US" sz="4000" b="1" dirty="0">
                <a:latin typeface="Times New Roman" pitchFamily="18" charset="0"/>
                <a:cs typeface="Times New Roman" pitchFamily="18" charset="0"/>
              </a:rPr>
              <a:t>Perspective Taking Routine </a:t>
            </a:r>
            <a:r>
              <a:rPr lang="en-US" sz="4000" b="1" dirty="0" smtClean="0">
                <a:latin typeface="Times New Roman" pitchFamily="18" charset="0"/>
                <a:cs typeface="Times New Roman" pitchFamily="18" charset="0"/>
              </a:rPr>
              <a:t>Circle of View Points</a:t>
            </a:r>
            <a:endParaRPr lang="en-US" sz="4000" dirty="0"/>
          </a:p>
        </p:txBody>
      </p:sp>
      <p:sp>
        <p:nvSpPr>
          <p:cNvPr id="9" name="Rectangle 5"/>
          <p:cNvSpPr>
            <a:spLocks noChangeArrowheads="1"/>
          </p:cNvSpPr>
          <p:nvPr/>
        </p:nvSpPr>
        <p:spPr bwMode="auto">
          <a:xfrm>
            <a:off x="0" y="559284"/>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endParaRPr>
          </a:p>
        </p:txBody>
      </p:sp>
      <p:sp>
        <p:nvSpPr>
          <p:cNvPr id="12" name="Rectangle 8"/>
          <p:cNvSpPr>
            <a:spLocks noChangeArrowheads="1"/>
          </p:cNvSpPr>
          <p:nvPr/>
        </p:nvSpPr>
        <p:spPr bwMode="auto">
          <a:xfrm>
            <a:off x="152400" y="1524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p:cNvSpPr txBox="1"/>
          <p:nvPr/>
        </p:nvSpPr>
        <p:spPr>
          <a:xfrm>
            <a:off x="304800" y="1676400"/>
            <a:ext cx="7878324" cy="4493538"/>
          </a:xfrm>
          <a:prstGeom prst="rect">
            <a:avLst/>
          </a:prstGeom>
          <a:noFill/>
        </p:spPr>
        <p:txBody>
          <a:bodyPr wrap="square" rtlCol="0">
            <a:spAutoFit/>
          </a:bodyPr>
          <a:lstStyle/>
          <a:p>
            <a:pPr marL="342900" indent="-342900">
              <a:buAutoNum type="arabicPeriod"/>
            </a:pPr>
            <a:r>
              <a:rPr lang="en-US" sz="2400" dirty="0" smtClean="0">
                <a:latin typeface="Times New Roman" panose="02020603050405020304" pitchFamily="18" charset="0"/>
                <a:cs typeface="Times New Roman" panose="02020603050405020304" pitchFamily="18" charset="0"/>
              </a:rPr>
              <a:t>Make a list of perspectives </a:t>
            </a:r>
          </a:p>
          <a:p>
            <a:r>
              <a:rPr lang="en-US" sz="2400" dirty="0" smtClean="0">
                <a:latin typeface="Times New Roman" panose="02020603050405020304" pitchFamily="18" charset="0"/>
                <a:cs typeface="Times New Roman" panose="02020603050405020304" pitchFamily="18" charset="0"/>
              </a:rPr>
              <a:t>2. Consider the following statements:</a:t>
            </a:r>
          </a:p>
          <a:p>
            <a:endParaRPr lang="en-US" sz="1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I am thinking of ____________ </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from the point of view of </a:t>
            </a:r>
          </a:p>
          <a:p>
            <a:r>
              <a:rPr lang="en-US" sz="2400" dirty="0" smtClean="0">
                <a:latin typeface="Times New Roman" panose="02020603050405020304" pitchFamily="18" charset="0"/>
                <a:cs typeface="Times New Roman" panose="02020603050405020304" pitchFamily="18" charset="0"/>
              </a:rPr>
              <a:t>     the_________. </a:t>
            </a:r>
          </a:p>
          <a:p>
            <a:endParaRPr lang="en-US" sz="2400" dirty="0" smtClean="0">
              <a:latin typeface="Times New Roman" panose="02020603050405020304" pitchFamily="18" charset="0"/>
              <a:cs typeface="Times New Roman" panose="02020603050405020304" pitchFamily="18" charset="0"/>
            </a:endParaRPr>
          </a:p>
          <a:p>
            <a:endParaRPr lang="en-US" sz="8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I think_____________________</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(describe the topic from your point of view)</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3.A question I have from this view point is______________.</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Responsibility pie chart</a:t>
            </a:r>
            <a:endParaRPr lang="en-US" sz="2400" dirty="0">
              <a:latin typeface="Times New Roman" panose="02020603050405020304" pitchFamily="18" charset="0"/>
              <a:cs typeface="Times New Roman" panose="02020603050405020304" pitchFamily="18" charset="0"/>
            </a:endParaRPr>
          </a:p>
        </p:txBody>
      </p:sp>
      <p:pic>
        <p:nvPicPr>
          <p:cNvPr id="8" name="Picture 22" descr="http://api.ning.com:80/files/h1OTo5R*SD1aoCBk435G4PPXERY-47lZRHJvJNFFFMd7kZ9ict76*6fIH37gc5b6X1gN19AK6OuIKta8yON3F-LIPCT8Mwlt/lacrosse.jpg"/>
          <p:cNvPicPr>
            <a:picLocks noChangeAspect="1" noChangeArrowheads="1"/>
          </p:cNvPicPr>
          <p:nvPr/>
        </p:nvPicPr>
        <p:blipFill>
          <a:blip>
            <a:extLst>
              <a:ext uri="{28A0092B-C50C-407E-A947-70E740481C1C}">
                <a14:useLocalDpi xmlns="" xmlns:a14="http://schemas.microsoft.com/office/drawing/2010/main" val="0"/>
              </a:ext>
            </a:extLst>
          </a:blip>
          <a:srcRect/>
          <a:stretch>
            <a:fillRect/>
          </a:stretch>
        </p:blipFill>
        <p:spPr bwMode="auto">
          <a:xfrm>
            <a:off x="5600700" y="1371600"/>
            <a:ext cx="2887224" cy="35052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AutoShape 6" descr="data:image/jpeg;base64,/9j/4AAQSkZJRgABAQAAAQABAAD/2wCEAAkGBxQTEhQUExQWFhQXGBoaGBgYGB0cGhwcGBgaHR4fGxoYHCggGhwlHBcYITEhJSkrLi4uGh8zODQsNygtLisBCgoKDg0OGxAQGywkICQsLCwvLCwsLCwvLCwsLCwsLCwsLCwsLCwsLCwsLDQsLCwsLCwsLCwsLCwsLCwsLCwsLP/AABEIAMMBAgMBIgACEQEDEQH/xAAcAAACAwEBAQEAAAAAAAAAAAAFBgMEBwACAQj/xABEEAACAQIEBAQDBQUFBwQDAAABAhEAAwQSITEFBkFREyJhcTKBkQdCUqGxFCPB0fBicoKS4RUWM1Oi4vFDg7LCJHOT/8QAGQEAAwEBAQAAAAAAAAAAAAAAAQIDBAAF/8QAKREAAgICAgICAwABBQEAAAAAAAECEQMhEjFBUQQiEzJh8EJxgaHxM//aAAwDAQACEQMRAD8A17hzRbWe1XLYG4obgcQPNJgDWs455+002mfD4aM2xufh9vWqtWwRXg1i/iVT4mVfcgfrSZzjwoXP3qsunsZ+c1gON4hcuHNcuM5PVmJ/Wokx1xRC3HVewYgfQGKWtaGaG3ieMVAxMHVSBEgxIIn2ak3EXAbjHuZ9aiONYHUkj619sDxbsZgrMd2MLPqelBnEpRQxB/WfzFM3BuBWjNxi5RGE/up9ACQ+kk9jQNuG3UcKVYMYACrmJkx5cvxTPTeaN4nBXLN5EvEWTlLwZmZ0kLJBjWDtS7G0wlg7Fi3euZidSSARlGhIECdorSeU+YsNbhM4E6a/61mXEMAzra8PzZEAZp1ZiSxOvSSY9Ku8O5bNyDcYKoGutFzdV4D+LyzWeP3beJAtoylt+8UtXeSbpki6o/8Ab/7qE8tZMFcZi2aRAE69/lTbheZGuHyqBR4yfRKVJ0xfbkG9cGt5V/8Ab/1q5y/9nosFi7i4Tt5Ij8zTZbx3nS2SPEdGcLrqqMqse2hdPrQjmXmNsOyJkYZ9j0Pz/hSu0jkk2DuLclPckI6KP7h/gaE4P7PMRbM+NaP+Bqd8JjHa2HkVcTFkilUrQXCnszPmfgV6xazuyEDoqn+NCuBpaZQ7GfSYrQecsYjYd1Jk9qyS8gQiJWegp4zcdnKKk6ZrOE5rw+HQLn06ddapXcJcxxN60VCHQFgTMfpSVY4apUs0jtP+u9afyva8GwqjUfzoOVoZx4sC/wC6eIA+K1/lNQvyfiGBBe0J/sn+VO/7Qa7xzSgezDuLcmYjDXTc8rIDM5YH0o9wPEpcIVlE/Kmf7ROI+Hhj60h8F5hsJkITUb9/Wqx4vsRp+B54n9nqXFFy2YbeOhoTw3lq6xIuMEA2IEz+YijuA+0jDkZTII20pjw1u3ctByRDCfrSsKVGTc7cs3kUOtw3UHxCI07jXWlvBXQCADqK3TifC7ZsOANCDWC4TBeHcbPvmI/OuUmthUb0bJyJxxDbCMRm7UC5ww5uYmbFoEH4iSqj89T8hS9jcUtoqLQhwNW667ipeF48nRtQ286z9arGLkrYkmk6QbwvLly4oGYIeseYfwr5c+zVmOYXwdf+X/3U04HGqllnGsAAT+ImAPmSKM4jEC0mZ2BgwWURrI0yzvrG/bvSPXRyViMOQH/56/8A8/8AurqebeKDAEEQQDqY39Olfanv0PQk8449reHYoYJ61jsobyo1tXnqGOswczHrAmn7mnja3LBC96zy75GzKROXL9fWtEpLwdKEl+xR4iyC6wt/ADAqBWr0cK51AkemtVyxGlTs5ElwVF4feflRXhWItZGW6NQVZT00IkRtqJptxHCLQAZ7Spb11GhYbeTXzGflvRjHkGWhQ4bdclURmDAyGDEEQZkeYDSmHh/Dkctde9cukk5VZDMjZjdJ116Aa96LYbglmzYdyhdz5hB6GIQx26nqal4Ljf2h8iIFY6Kg6QJ0+QNI/wCBitkOGaFjNuGI7gjceoI1qzgsYyh9T+Eevf6aVW4pwx7ZF3w3QKfiYFVM7jzbz6V7wRDW1P8AeJ/xMT/L6elclT2XnkfHRGCxMkn50zcu34YTQs4QLlzuiZpjMT0ifhBjcb0d4VwckF7dy24E7FgZC5oGZRPl1rW2qPPpmiYKzbY2rhVS6q6qxGoDEZgD0ByrPsKq8x4G3eR7dwkhiAB+ExIZT0I1M9dqqcJxJNpYMsk6dSD27+1RcVxjglkVmZgPJplJUGCxYiBrsN9O1ZmqZWLsE8Bw7LbNs3SWUkEeoNSce48mHtGWGahHD7zlXu3PK5Ln5Zmg6aa7yNCIrKOYMc1y85LEiTFRgtsvLdDO/M1tgzOSWM6TpUPGOYrd8W/ATKygA6R/5pQwuGa42VRJq7iuDXLAz5gPTrV3clonximOXLua6xe+8BdhO+lGbnPXh+RBOXQVmeBuXbzEB8sDWTXnFwgiZbqalwl2y0ZQ8o0zCc+uzQQIp04Pxpbw03r86W8WymZrUPsz4hmtvMyD27ijxBOUOOlsN/aRiVNgqd6ynhuFLOIiPWnzmS4lwNmYSfy7VnzWGVvI1d4JQuxthbahSFMnf51Wv8zYnOFts3hrsAdDTTyqM2AdLgB3k6SZ7+1LOA4W7hjbU5VPmboo7mNY9hScnX17LxpO5B/h3P8AddDZvJEggN30pdKKboY6+afprTpheVEtpN7KTEgjVY6FT1pC4hiBbutAzKCdPYE9PQUqlJumUk48NFpMO9xiQrHuY0+Z2FXVwj23ysIIjSZ3AO49DS7d5hutcDgEAFSANfhiNbgb8PYfKquOx969cztM/wB5o09JA27ACtKy1oxfhctms8JaUKGQCI03+VS8R/a3QWlKfvbqZ3JzuAGWXYlQoAyqIWPTvWTYHmK/hmzBUOxiCs5T3U76neRqZB2p75TJxLftjvcFy2WTwzoACiwSIEyr5thBY13O2c4OJoR4f2uiP7v/AHV9pFxXP9lHZPBY5WKz46iYMTGXTbaupeQ/45+jIbl5jpmMGpsSdar4PVvbWpnMmgNJ2erAjUEg+lQ8auhgpIGfYkdRTPg7mGa1lFkl+rkmF+lAuZcIiAZXDa7gHt60UxGgLhreZgO5A/r5Vo+M4NbveG7XLhJUHN0klgqgHZVCH307VnuDuZWBABIn89KcsHzIgsBHV8ypAMggsQ4JjoP3hIFNE6n4C2K5dutbXLfGo2aRPlU7/wCKPlS9hbeKw19WtyLilspU/hlW36akUbvcctXjay3Avh2r2j+XzMpVRr1gz8qsWUtm9YGYOiIVJDAySwEz1nXWjo7k/IG41xLEXWnEM7MDBnYEiY7TVXC8RusGCmBaOqgDVZbvqTPy1ohzgkWSRILXSx+Yn9CB8qD8rY23bvjxSYu+QnoJ6nt5tPn6VOSGbtDKnMqnK3jYtSQDlS1YABgSAzLO/rV+xzmqIyEY184IJLJOoIEBSAIJnpMUv4vhwBZdRlYj6ExU1/AgopJik5SZRYlRCOO3E1XxwR+K4xkdQQXIEj6Ud4fxq6yJ+8YC8rJmJJVQxjMVAJLW2IadPK1yfhFC7PCWZYRGdvQFvmYmKOcM4aEvBCmRFuIYzKSFRQWOUElC5tA6gTnHrRVvsWcUgquAuFLtjNPhgZmbyyWGaFEbAMF+VZXxPhkFirSQTIrVOYOMqpfzFL90SbYElVWVCmCQToT86znDG2GLEElgSc2x17TG8U2kPHFKSXgqcsMRd07UdxuF8SS52E194fi7YKgokRLHKJ1PT8qOtwJcWPCtMLV7Uqx+E5VLZWjYEDfp67U8Zro7Ng4q7Fe3wu2YK6axVfi3CVVCw71PawWQRcchpgjsQYI+tD+MoyEDOSpp21Rnjt9g3BIueWEgaxTjwnmtnK2LSBc0KI0H5VY+yjhi3XvFwCIA1+dWeK8Dt4PFZ0ESZHofSoSlSGq5UB+beX8RhbitcbNbY6HoD2qlw3hVxzmA06GtiOHTH4Qq8HSlXD2vDBt/hMfSjhayLYcn0YHtNcsrkL6MdaZ+X7CJfwV20CpuKy3FBJDQ0A6zv2pb5iw+ZQAwU9CTH+tE+V8W6PahxcCD4YPXcz01g1VwS6IrJ7Y68U4ZlsImbMglZGhAYykf3RIpD5r4XYsWbQEi74koQssTGUkk6aF0bUicoHenjjPFPEsgIjEiCxUSfKDJAEkigHNODN7DnL8SecDWGABDqQupBQtp3ijDyc30ZJbzhAC6qUJWJk6T90AyNAJmpnuM4Gh00JAIB19T8qjsKlouHaGUxmQyCFJG0gMDEgn8Uivv+00WfIGkkgs/czqqEH6tWetl4y0Wb1otbyJcRSQMylUS4IYEZcozv8M+Un1jSdP5CRRhwCztduu7OSjCCNACWAE5UA00k+orJsNxC2b63YfOsAQqpbWZAzfETrJ7mnzgnOFiymfE3LflbMEsq5dmzZgF2RU1gyTNMK9jc/BxJ33719pJPPWKfzr4Kq3mClJKg6gE9SBpNfKHJFFhn/n/AKZ9wyJM9dqtYfL4gzbTQqw0EGr2JPmNcxGbNwO1bOGlQqiPSCayvn7Ehr4UdBrHc/6RU/BOansjIwDpMwacF/2ZxAAPb8O5tmXQ0i09h8aEDlTDgl2PSB/E/wAKP4DieEaUdU33Ig/WjzfZ2LanwL2ZT3AnX2ocfs2G5uwfrV1lSVIlwbYOXh1i9jFtWxFvKSxQz8xPuBRPFfZ6M02L5PXKykH6imHhXK2Gwlr9oS6fEQFbmcgrBBIOwjUD6Um8d5yuvbNi2cts/EwnNc9ydl/sj59q5STVjKMm6QJ4jgHtsyNcV4PR5E1At62LKrd8xVvhABkFiSQSPIdQDrrGx6UHuHvVfPMg6/1+tK6LS2qD2DuXWS483HS3lzFWEKCCFB3/AA7+1eLPF3BBHiETMFpnTaCImhmCxdy1Bs3CjAHZsjRO2jDNqdpMydNKM3OPXnyZcVdzKSwLoqZYVhOe2xadSNvvUtCcmtBjG8QNnDr4+HdlvHKv7RfugCBq2RcpKiRrtrvV7lXmi1YCu9oC3lIBtnJbQgLIhQxJJEQxzEMfQlOujxDnuXbl5oBLMYXaYBYl3H+WhTNmY/hB0A/WhrwHb7GHjXEPEuvcmQ75lbtoAANOg0OnfvQv9o10qI3NANdO9RzRRaUvRfw2Mgidp1+taJyoyllU3VtwrNauyIzgrlDE6ZYB0/o5aD31H9delGMJjlQKAxKGfi3Gp7aUfJLJJuNf00fi/LAvsrWgq3C5F2y5hkcCTHcHUg9d+sCnzByLchWS2WA3yCT9N/yqTg3NXiJZciWw91VN0jVkZY8MtuxC5ye0J1atXDg7GKE8j6FxJJ8qMu+zHCC099dZkaHcadulXftHAyr3p7uYcEyYDfijWlb7QOB3LlnxLfmyasvWO6947VPlY0o/awb9nuJIRgTpQjmXiQtvcff07miXAiLOGk7tSFzNiM9wgnTcfP8AoV2FU2wZnaopXeKM7ZmMnpP8qaOVuJZWVZIMhnYbknbX0pLVBV/A40IZJNaLTMckbzwfBDwg6GHGs/r/AF60RxvCg/myrMeYARPqDWf8i83obgw7zlueUNMEMdh8zp7xWh8DxYuAkEtqRJ7rAO3c+b51Nz3xKY9IyTmLk3DYe+1w281pEF7w8xyuFaLiGdtMpUAgEkg6VmxsrcZ8sqSZCKCRBJ2k6Rtr3rdPtjw6Lg7lw21ZvKquVBZJdZgxK6TWNcV4GbQZkuybfxSMhEmNDJDGdwPzo7aLUls8eHkUAiNZ1OpPcxufnQXFPmbTYVxJLZixn3r4Viloa7R7znvXV5rqIbPNwwAKnN8MAeo0NVr51NQ1z2SbLniiprGOZPhMUOBr0HPehR1jDa5lxIGlw/WvL8wX9zcb60vm4e9fc0713EPJjCOMXTZdCzZLjKTOxygx+v5ChjNrRZcTYa0bZ8zlfKVkBWAnWd9o+dA3lWhhDDQj9KYaMvDJCahub16z151JEAknSBuSegojHl0muw94oZgMOx/hVi1h2aQqMxG4Ckke4A0+dVmYbT8qFexZadoIXsaCmm50iqttYFQoKZMBy1nw6Ylr9q3aJcOXJzKVaAAi6ux3A06UFGug87dsCz6mvlWMcbUgWQ+UT5niW9cq6IPSSe5qoTXD9n0tVvg3DWxNwIpyqPibooJge5J2H8jQy5TFYx/gYVUTR3Ek+rT5j6hDlA+dFEZO9Bj/AGnaD28PYB8G2TEbtr53J6lo37BRTa3PBntWWcLuG3mYasREz0/1/hRDA8QhpZQY6dKlPG5MrjmoIesRz+wYAajrrTlwbnC2+UE7x7ikrIuPtAPay3NkvAdtlbqy/p0pVZLuGutaugow6H8iOhB71FwcS6nGWmajztgStvxrQHhD41H3Z6x+HX5e22UraXEYjIGILTJyzETpHXp9a0Lljmra3cgg+Vp2Ybaz6Ulc58E/YcapQ/8A494Frb6HT7yGeqyvuCPWq452qZnzY62j1huVbuc5mtZQQMxLa6jYAT9YpWxClXZTuCQflpRc3riMcjiD1j+VC7tssWY6k1TkiKxPss28LeW2LiiASIIZZE9coOYe8VtX2WYjO14yQp1RSek+Ygf3hE/2YrGbV3xFtqAM+fQgRAnYQPVvrWt8KwtyxftXsuWzaCWl7soXzk++afcU0Y8mI9MfuYuFLisNdsNEXEIB7GND8jBr828fS8x8NkIZP+IDoTcEqWMn0MRA1Y9TX6iU1kv2xcKCXbd9V0ugq56ZkEifdR/00y9D3RkGDueC4Z7QcQwKtIBDKRuP706VXxd4u2YwJ6AQBGwAGwA0ijONUmU3kSBGxCnT62z9arYywptkqANFcQPuy2b6ZkoNDxYILV1dFfKU4+XrZmoctMuPxPiavaSe6gg/kaD3bFVlCuiSkU5r7Xq5bqOKnQx6ivsV4II6V7IIMVxxasNlII3BB+lEOasBctXFLrGZFgyPuqBrB00jeKl5ZQeIpNrNqPMdh7D6Ub5x4TduumUhhlnUxv0A/rempJbDt9CatqRMqT2DAn6V94feVL1vxZyC4paNDAYEx2MCp8VwG8glrZI7rDfprUWBw7ORJ8qnSdfkJ6Ut+Rlybo0jD4u5fbwkN187Hw/DuBVykl0KljmBCFZgH2oLxK7i7iHDgSAMr3L3/EYjeA2qCR6tpqRsPXJl/wAPGWSddQPkIP0gRFO3M/Kz38U1zD3rQW4czBiQVJ+LYHNJk/OPWlllfSNMMME/uIPLv2fYjFXLlvxLdspbzgzmUkmApIMrMEzB221pb/YSpTOQA/3twIMGfat95a4G2HsOLX7y+WGZmgDQwSJ6ATpqfekr7SOV7dlVC3Ablw3HKwAFObNp2U5yPlSwlbpk8kUtxEm9woIbeYk5roRhECCdwfVSPz7VV4xgfCusn3d1/unUfy+VF8VxC21tAzrmU2n01OhGYadQJPzqrxjiVq7EK2ZSYbYZTJgr11O+nXvpV0JFtvYE8ExPSjaYbNaQ/wBkfpVAW2ZSANz+lMvAbWfDjupKn5Gf0Iow2DNFRlSAqYOjvLvBfEuKI614u2gCBT7yHhlFxdKrEiw1iOGeCtpVGkiqPPvD7N7DjxIFxfgYfEJ3HqD2o9zzxAYe2jkaTFZPxvjTXjnZiF6L/Os8lY8ewBma00TpWk8Je1jsKMPfIBkG034HA0PsQSD6E1m92w3i/wBlx/RolgMa1pcmzAgj1FZ5xapo1RkncWUOYLJw2Le34YXpkYiNQJ1B07g9oodcuM5CqojQnLJ+prVnwFrillP2hWt3VkJcAmR2YiOu0xUOO5TvWkQWwly2q+ZyxzT3ZSJj0BPuI1tGSl/uZ5QlHXgR+V2yYhWeyzlGRl7L5vMSNtVzfOt8w+EN3CrI8zeeD67D6RWf8H4ME31LGWPf5dBA2rS+HX/L7D+FaOLirItp6O4VdJtgH4rflYdYG35RXrjfC7eLsPYuiUdfmOzD1B1qfLF0MNmEH3GoP0mqXEgVvWWDEDzqw6ENEf8AUBSPuzrpbPzZxbht/B3LiPEoxQ9tCYMHUA7j3qgmPfQBBIBEZSdDE6dtF+lar9tHBDmt31jLdXI//wCxPMp+aKR/hFZ7ieMojDLmymDI23137dqNIdNi3NdR9sXhSSSFJ6nJv+VdS8f6N+T+F/EYDtrVC7hKZblrSqj2vStjSZmTFTFYX0qlcsU04nDyRVVsH6VGUB1IA2lkx1q7ZselX7eCEnSrNvDV0cZzkWeC4fXTQ0YxV+X+g+gqLhFmCDUFxszGp/I0kivxu2zzxLiWRfWgviCJ6nU/OjV7hyOPMJ+ZqMcPtp92ffX9ay3RsTPHLWFL3Q58qAHU946Vp3CLi5sxzLI0kb+oNZu2JI2ozgeOMAFYyQO8BQe56dam5Wc37NAtcUAvInn1nRAWJBESQuwnqaQftSX9pxKWxbFnwAQSQCz5spklTtEEan4jVHiPHTatXL5bzODbw6I5VtoNxspz5VM5ZgFl1odxG67WXuBmzwGzTJ3E6n0q2KD7ZnyT8IrWuWEjV2noRAH0g/rQXF8Ma3cKHWIM7TPpV3lvGv8AtC5mZswK6knpPX2/OiHNpKlG/ECJ/umf/tVqtWgQdTSl0VsNYy283rA9hv8AoKvcnMIvp1GUj/qB/hVLBPmtIDsAR+Zr3y5cyYl1/ErD56N/A0Mb2X+ZCuMvaLV0HxK0XkQ/vBVLhnKwfDvefcglaq8mYtxiAqxAmflVk+zEOP2iMpS2rd/4VjnGFAcgbVovPNu5iVJH/p1l2KunruKy5ZfWjf8AAgnkbfgtWsXLKDsBFNFrhlrFYYICFxSEm2dg065D6Hoeh9CaRMLelgKbuCsQykbiuWlRHLNzm5gjC4+6hIzMpBgjYyNDI9IrQeWObHd0tuyZiQAH0zeiuBGY9AevWl77QUss9p7Slb7Jmu/hPY/3tDPfSg3BMbaCMMQma0xGq6XEIIhlMaqToVBn2qLRaMuRpPE762CzuQlsQSzAiAxG43GpiPlShjvtQYE27CyuvnaUaBtlEmAepOsdOtHLwe9hnRbwvplPhX/vLlGqXwDmgjQN3I7xWXYnhLWnZX3mY6a/hPUVpjlbiY8mPjIfvs/+0G942TFXS1t2AUNAFuZ2aJI+EQSdOojXQeJcWD4lrWxtgTPQkZtflFYLhFKMGG4IInoQdKMcI4y6uxdixJM5jq0jQZj66dhNBsnONrRq/PN+1ieF32B1TK4B3VlYdPUEj2NYFav21m3cK5QcylhI1H5f6mnfGPdvKyu621OkLrp8tPzoI9vDWdUth3H3rnmPyB8o+QpuQ0E2t9ggWGOowrEdCEGorqmu8SYkmTqSdzXyl5lPxjU1D716N/zH8aveE2UkAkDc9BPrQ7FXRH+tbpGRFW9ihNfFvivuE4I1y22IY5bSyB3Yjt6DvQoGDHSszyOyvHQYtMDJqzbWh1h6uW2qsZWK0GcFsY3yn8gaGBwIpj5UVGYhuoK+wYQfyNJ3Fc1m49t9GRip/n7EQfmKj8m3Ro+NSTLrYuoTdLab1TwOFuXnVLas7tsAJP0FNdrk64GazcvWrV+BltkyzltlXLtWWOGUi08qiKGOxqqBlcHvE5h6arHzk1b4Ni7bSoBcwGKEQk/2tSbhB7wNah544AcFimsls/lVswETmUE6f3sw9gKpcsIfFzSIAIPfXUae61RQUXQknash5ie42Ic3GLHSJOyxICjZVEmANBTRwiz4uEVe6FfmAV/UUM5l4cWPirqoUZtddDvHz/Kr3Jd8Nba2SAVaQJ1hh0HXWfrVETdOIq4O5kuI34WUn5ET+U04c4YecPP4WU/I+X/7CpLvKlkMz3bhCsxMSFXUzEnU7+lVuZOYLPhtZtfvCwgt0A9D1P5UVo5u2qBPBnlI6qf1qTC2GOLthBLtJAG5yqxb/pBoRhrzK3k1bsNdPX0pw+zW6tzils3csrbuZIOgfIdt8xyl/wAzOkFIqma/kZYywpeUaXw2+wwUH8NJ/KGMRbjg6NrFOmJXL4iD4Tr7TWX4bA3FxcKYGbf3p+aVoxJN00arwW2Ht665qAcx8iWnzOPKabuF4UWrawdhJJodx/mLDqCpuAt2XWppp7GqUXSMiHBVtMepBojgsWbRzgCRtNfMZigzEidTQzEXia7I14GxQf8AqPeNxbXGLMZJ71ROI8NWUrKtseo9PavSnMQBuaZeCcXw9oBXw6uZ1ZlVp/zDT2qReUU1QocHvYnxMmFL57oKBU1JDDUe0Tr0E7U42eQeIm2zXlYuAMqllaI7wSdfStF4HisOvnsW7dssNSiKNOxgTTHZxgb4tD0Yb1WM4+UZ5YpLyfm24GUsrDKQSDPQjQj3BqHB4k5wi6k6k9FAIJYn06esVtnP3ItrHo12zFvGAaMNBcyj4X+ujdJ7Vj3+weKLc8H9lvOy/dKEqP8AGpCx65qfg+4k78M65dJJiQJMCqz2poxxPgd/DWFuYlPDZnK5AweITNJIMAnaJPvQ+wucHKCYJHTUDqNdjUmmuzRFp9FL9lr7RZMKpAm9aBjUTc09P+DXV3FnckM3LPGlXC4jWGA1B6zoDrSFjMaSY0kmiOEY3QlpAAdSx9BuT8qD4u0FvEDUA1onOjNCNhziWLa3hUtTpH/y1NAbDSPUUU5ixIKoOoAoJaaDUIu9lpxS0FLNyiGDILCasct8n4jFqbiZFtA/G7RMb5QNTH09a0fgfL2DwoklblwD43IOs/dXYd+p9a2Y4+TNJi7wHg1+4ym0pCkjzt5V99d/lNOHG+KXMGiixZa/eYQrx5Rl01P8JqW/xq1nA8W2CdhnE9fWhXEubMPaGV7mYjonmPr6dO9VlBPsVSAGGw/FGa5cC27N1jmNyRnadIJE+Vd8unTemvlHlhLN04h2a9ej43/E34R0nU/KlbE/aHag+Hbct/agD8iaXsVzxi20FzIsyAgj896nJwS0Cwx9tXCgPDxCDXMUuGd5gqYJ12fbp6CstsYh0JKsV/r1pm5iW62Ht3brsfFdsgJJJCaM2u2rADvr81a7hyArMNGnKT1gwfzkfI1HJ2Xxu47LZ4zeIKm4SpEEQux+VVQ1eIq8OD4mJ/Z78bz4Tx9ctJTHISxbViT6kzXpUMaCB3/renPgP2b4m8A117WHB2Dyzx3KroPaZ7xTfd+yWxkCnFXPEI0Yqptk/wB0QfqZpqCpIx2SBpoCInv6evtRXlGywvpdDBChlJHxGCInpIJ1onxXkPE2L4tXMgzHyOWORx/ZMfkYNe+Jcu4vCANcUZNPMhBAnbYyNu1FR9k5yvo0blPEPe8Y3OuWCNR1mCN+lCuZeHDChbqMWJYzPTqIioOT8ddY5FRsuUNnOikkage1eOZsa18Gz94MDPT+tai3BJ+xsakq9AzH8x37q5XuHL2Gg+goO+JHvTF/uNc8LxGvLETABNLBtW1YhnJg9BUknJaNEpRj2R3MSelWOEcKvYp8o0UfEx6D261NeS1llKY+RFEXD10H61XHi+yTJvLptE93le3asMLYzXY+I7mNYHaaUHta1pwaWA60k8ev2HxVwWWB6ntP3svcT+tV+RjSSaEwZXdMo4XHPb+EkUycK51dIFwAj03/AFpcuWSOkiprXCy9trixlSS2oBAHoTr8qy37NiZr3AOYrV74HE/hO9WOY7lxkBtI7EAlgh1IHQd/asd/2ViLIFzJcUbhoIG07xGxFOPKPON1AVvDOBADdesz36U8G4sz5VFq0IXEeMXr63kuiFFzPkIOkgIup+Z91G8mgl2w+6FWBkC2Pi0C6gjffp2PatB4zzPw/FPiDcRkOcAMPveHsZGm8mD3qhg+U1xlpr2DvZWUSbd4DK7BQSFdDlA30K5gYJIBBqz2Sg6QnLaux1HpJ0rqIrZxUDRT6l7BJ9STJPvJrqnxL/lIuXLDHMy7kQPbrQO65F4gjWaf+XcILaMx6Kf0pYw3CheuXbpaArRTL7Ga6AvFcTmM0zcC5VsraW9xC7ctC5rbtW1lyvdyR5Qegj+VXuAcmBr9q65DWwS2Xvl2n0zEGPSoedcZmxbgknLAA7QKrGKirFnNsh5g4sMqWrFs2bCSAATJ/tMep9fWl/xCetaFyHy9bxviK7EFADkBgsCSDr2ED/MKsc+cj6NdsIAQJZR97vp0+W/6uoue736Ip+zNSa5LnSoCrDcGNpjrUbHX1qTTXY9FgtrV3hmDa/et213cxPYbk/IAmhuaavcB4o+HvC5bgsJABEzO/t71yq9nUMH2ljLcs2l0S3ZUKPmwP/xH0pZwGHW8+HtNmLeIqEz5fDLSQBuG8zfWmzjnH0vJbc2bdwlPMrE+Rgx6qQep/wA1LAvkXEuBEXIwYBFgeUg76k7dTTT27KR6Nf4eiFjCR4ZAUxpoFIy+gmPcHtX1eazbEOnw7knt3mqJxLBYQQBJk69Z9qCHCnEPLOoWZ16nvA/0rn9jloaMLzZauMGbDmDu0rm9/wDQ0y4TimHv2lt2rnnzaKwytPaDv7gkUD4Jy0pA0Dj3I/Q00JwexhUa4gAZYaXJO3Qe/wCprv18hIbrpdBs4pAFBMBtYy7NmGimNQZ0kVl3HeItbtXbTObgObK2kxvDeo7jcfMUR5t5ua9cgHIigAhTObeQT96OnQa9zOZ43ENccIDuwA/rpSWGLVmhco8Yt2rKqzDMEn/MJ/jSlxrireKzW+raUW4JZssl5mAz5oX2jSKEFfDuoSJAafzpVjV37OeRvrwN3COMXnw5W7oQKUBdQ3GzdTTNexwu5/DEEjQUtXOFuoJKmaDcY6A23tlHGCXy2+vanLkW9lR7Z+KQflFJN6zdt/vIjoKfuT8ItvCNjLhlhuo6env/ADpodpo7wzuceJGzayJo9wanrl6/Xb61mpumZBgjqKO81cWF+4X2BgATMAafzPuaXSKM3bJr2HcFzBAi6PZh/EVBieOknLbBy7mdJjaQOk0NwuCuXTFtSx6+nzo9heWIMXLoDHYBSfzJE1Pgi35JNUPnKPNN6/bWy5mbbArb8uhaAZmZCg6k6V6PDrgtsGdCTMFQPKBoMpHxbA69zVTgOHTDI62t2tkFifMwkTt6awIA1q1g8URbymNNAZ6fw3quOr2RaadmUWMKCZWSoBEHcE6axvp10mdqNcM4zdtZFtuQFPlUE950H8qocXDWcTdMFJdmg7ZWJI9CK+WLT3WDWswuLqGUxqOx6GpTfF7LRVq0MdznhiSWsYckkyTaSSepOm9dS42PxJ1KuSdz59fXQxXUb/oB9xGOS3YYRBj50tcm8Mu4s4i3b/vH8x9afuM8sXLyQECmoeSuV8RgrhuAAkiD6j/zRUFFumPkzSyJWuj7wnCPhra233A29TUGL5Ws4hzcbMrsdSDp9CKcuY/NYzZIYQT/AOaA4G7Iq0H7ItFrlTltMNeS5buPmEhgYhlbcbD0PuBTlxk2xaa47BQokk0s4V9RrSj9tmObw8LbBIRs7NB3iAJ7/wCtVlGqkhUvANuc0Ye5e8MIygsQA6jeew2n8q+43guGB/eWgIOu6/WNjWeMZ+8YGsevee9aNwbHrjcEynM1/DoouZt7ls6ZvUofKTuRlJ1NIs3LsaWLiL/EuApcM4UqY+Jc36VT4DayPdzrDAAa7jef0FUDgb2Hv5rSswnSOo7GjXF+JSFLAK0aiRPzipSakv6Pjj9iPEoDJA96pC2KLWLU2lYfeGb6/wClV/BHSu4tJI6TtsO2+OFrYULBACk7zAG1WuEcYKEZl8vtFD8FhxA0p45S4Yjnz2lIHcfz3qySitidjfy9fsvbFy0ykEakdPRh0PvWf/aBzj4jG1abyjqP19z07DXrVf7TVw9iUwxNp/8A1GRmAI/AQDEd/wDzWVXMYYgST9fpUH3Yf4WsfjY0Fe+CYfLcFy5AOuRTudDrH9a18FtLAJuQ1+NE3CdfNH3usdPzqkOIXHysUzMpkGDsdxp0nbtrQ7HjUdseeGcDF69FoNqMygGSdJIYHYiOlOfB+SVvS9zoMoXYg9Zpa+yzjFp8SVc5H8JwqscpLEropOkxNaRduXLBu3fEnKyIQw0KwmpP4/3m/WKZAlK/AtcV5b/ZBnUSOpigt/Gz938q1DE4pLiw0VRXA2ewrPOMZOwGYYrDJiPK4IUD2oXx3iIt2ks22lBq0dW1A94H6mnLnnjdmxbCYYobrHzMsNlUdv7RP019KyDGXSWnv2/iO9ViqVE5O9EGJaTPWiPL3B2xDdVtj4m7+i9z+n5Vf4Pys7tN8ZEH3ZGZvTTYR1+lNeIa3ZTQrbAPlGy6mIA6TVFGtsKIVwq2wAoCov8AUz1pb4tzZDZbABHVmEz7d68c5cYZm8FZVQBnHUnt7f17++VeVxcUXr0FPurO/qT/AApZU2OScB434rpbuubZDBkdNBPYjpJ7b7RTbgOJh3e1cXzLsx0DiYnTRCSGjoQJ00nL+J27aXXFpiyA6H+HqB3rSuCcOXE4W0mJJVt2je4ApCo57bSeoEV0XTA1YD514MfLfQyBCuCNtdCR2kx8xUvDL1m8Ama5bgScqjJMGA0brPTqNKccfZTP4DqSSuXUHL8MhC3coGI6ws9RTHyxwHBNbKjDqCu/X569dNaGXFGTTfgEXJdC0bmFfz3MviN5n/cg+Y6nXOJ1nWBXVoI5bw3/ACU/r5V1DjE77lE8ZSoxxoTtQlcMT2qVcJIO1Zuchwjf4krqVOzAg/Oke5cNtivY/lTD+ynvVLivC86yIDr+fpT48rT2c0e8BipEzS/9rFg3MNZudLTEGOzgfxH51Dy/j1N1rbvGnlB2JnXWmHiVlblp7L/C6x7diPYwflW+Ek4iNUzFLXmGo0pj5C4q2HxqAAZLh8NwYANsqZEn6+4G5ig3EOGPh7xS7/hI2I6EVc5eIOMsErmVGDsPRSD/ACHzrJtSo1NJ4uVjpzJgxhjiAPuBwPoY/hWU+IWMmto+0jAG9ZL2/jurJA6lSDH0I+lZPieFNbFskasNR2P/AI/Q1VqiEGxrwbfuLMH7i/pt/Cqty4FNT4BYsIB0BntJMmO++9DccxD69RRumBjBwnGksAAPpWoniIw2DuXCAHRJ02k6D8yKxPhnERbdWMGCKdOZ+MeNgCFOrsBHWACdBvvFGbsCM641xN79w6lizH1JNWrHDmw9k3hla9Er1Cr1I6FvXpVhOGtghZe4jFr1sOWCk+HLMAp/tZQCe2aOhojh76OMumVtVIjfuOh9R7z1qDkzd8f48ZK32Kdvw716190MxL94mfrEinvA8/W7C+HYw1sDuSMpA/sjXX1NJdnl27euM1o20tSQHd8inp5QfNB6aUw8P5dw6Ilt1N285BYliqqB8RAHbYbkkjpteKdGPJL7Oyxi8Zh8acz2Fsv0uWSQZ9VaVb2096OW+I3GwV/BvcJusyNauCSLisyLrOoZSux6T6Ei+FcEwdtnd0a9aDhMyeQoTuWYCXWSBK7Rr6PX+6lq2wvqcotqxh2lVkCTmMdB1nep5JOPYIx5K0R3cQttCznyqNz/AFqaSOOc3XHlbcog7bn3P8Bp71Dx7HvjL62rMkSVQT8R6sfkPkAaB8w8OuYW94bmdAZGxB9/nU8eJqPJkpSt0iNS111RfMzGB7/w/lTfg+ArhxMBrpHmY6j2UHSJ+fr0qTkvggS345IL3VBUbgIdd+569oA70Xv2j0Ej8PX5GtkIUrYECsNiNdRA/IH3Oq+xpL5zwGJDl7vntT5Suyz3H3T6/Sn1bEmVmRv0Ye46irNuCpVgMp0Okj2K9PaulG+xkzM8Xdt4jDC5mi/ZUK4J1dRoGHc0JscQuqhto7ZHPwjqdvf5CmjmHkhg4fDxkY7Tovseq+m4/OiXLvLduyc5Ie6CfKQNo3QTqRr671Bx8D2UOWeViCLt8DSCqdj3b19KI8e5oWz5LeV3666L7kfpVPm/mXIfCsmG+83aRsPWOtDOB8t51N/EHLajNvqw7k9B+dBsI3cpfaSzIMPirYuamGXR8hBzBMxjPt94aSdxq/8ADI/42HfxLeqtlbXzTKAj4mURqOor8/YHh5uXiLJbIjT4mxABkH300pp/3me0bZtZpUk+U5QCeoDKVkyenU96HOtHKLZsdrh2JyjLicOVgQXtNnIjQtF4DNG8Aa9BXUgL9o4gZrQJ6kprPWYO9dTflQ342MytXwsdda+11eccRW3M70P5kvMuHcgkHQfImurqMezkZxcNNfLGMd1KuxYLoJ7R33rq6tMP2K5P1PnNuGVsLmYSwuQCegmqNgBeKW1UKFyxAUDQqDrA11Ar7XVoX7Gd9MZ+fbQOGsLrH7Qg0JBghgYI1GlDOQLK3rzC6iOFOmZQY0HcV1dVPkfoDD+xf+0XCW7dxRbRUBtgkKABOZhMD2FZ7xQeSeoIiurqz+EUl2wTmp55DGZCWJOV9BJyjygzlmJ9YmurqMuhV2F/tQxrrgsLeVoueMEkQPK1tiRG0Sq9OlIvFjkHk8viW2LxsSAYMbA+oiurqlj/AFR6EXqX/AvYfzXkLay1v/603Yi+w8dgYIUQfZZ/Umurqujzp9ltLrePhbUkW5nKCQPKNJjcenXrUnGuK3iluwbjeEgYKnTy3riierQqqBMxFfa6ml0TZd+zhR+1OeotNH+dB+hNVftI82IM/wDLX+J/Wurqs/8A5E/Qz8FQLYtqNALVsgepQTRJBI1rq6nQ5Tx9sZS0aqND1qEbT101r7XUAktrRgOjTI6GB2rNPtFulbyqpICklY3BBEEHeRXyuqE/8/7HRX51tjxLLx5rllHc92MgmNhsNqCpjLmQ287eHvlnTftX2uqYw0LbFvCpkEeJBf1Ovf2qhi9FWPxoPkXE18rqi+zRD9GK2I4jdzN+8canZiBv0A0A9BXV1dVaI2z/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jpeg;base64,/9j/4AAQSkZJRgABAQAAAQABAAD/2wCEAAkGBxQTEhQUExQWFhQXGBoaGBgYGB0cGhwcGBgaHR4fGxoYHCggGhwlHBcYITEhJSkrLi4uGh8zODQsNygtLisBCgoKDg0OGxAQGywkICQsLCwvLCwsLCwvLCwsLCwsLCwsLCwsLCwsLCwsLDQsLCwsLCwsLCwsLCwsLCwsLCwsLP/AABEIAMMBAgMBIgACEQEDEQH/xAAcAAACAwEBAQEAAAAAAAAAAAAFBgMEBwACAQj/xABEEAACAQIEBAQDBQUFBwQDAAABAhEAAwQSITEFBkFREyJhcTKBkQdCUqGxFCPB0fBicoKS4RUWM1Oi4vFDg7LCJHOT/8QAGQEAAwEBAQAAAAAAAAAAAAAAAQIDBAAF/8QAKREAAgICAgICAwABBQEAAAAAAAECEQMhEjFBUQQiEzJh8EJxgaHxM//aAAwDAQACEQMRAD8A17hzRbWe1XLYG4obgcQPNJgDWs455+002mfD4aM2xufh9vWqtWwRXg1i/iVT4mVfcgfrSZzjwoXP3qsunsZ+c1gON4hcuHNcuM5PVmJ/Wokx1xRC3HVewYgfQGKWtaGaG3ieMVAxMHVSBEgxIIn2ak3EXAbjHuZ9aiONYHUkj619sDxbsZgrMd2MLPqelBnEpRQxB/WfzFM3BuBWjNxi5RGE/up9ACQ+kk9jQNuG3UcKVYMYACrmJkx5cvxTPTeaN4nBXLN5EvEWTlLwZmZ0kLJBjWDtS7G0wlg7Fi3euZidSSARlGhIECdorSeU+YsNbhM4E6a/61mXEMAzra8PzZEAZp1ZiSxOvSSY9Ku8O5bNyDcYKoGutFzdV4D+LyzWeP3beJAtoylt+8UtXeSbpki6o/8Ab/7qE8tZMFcZi2aRAE69/lTbheZGuHyqBR4yfRKVJ0xfbkG9cGt5V/8Ab/1q5y/9nosFi7i4Tt5Ij8zTZbx3nS2SPEdGcLrqqMqse2hdPrQjmXmNsOyJkYZ9j0Pz/hSu0jkk2DuLclPckI6KP7h/gaE4P7PMRbM+NaP+Bqd8JjHa2HkVcTFkilUrQXCnszPmfgV6xazuyEDoqn+NCuBpaZQ7GfSYrQecsYjYd1Jk9qyS8gQiJWegp4zcdnKKk6ZrOE5rw+HQLn06ddapXcJcxxN60VCHQFgTMfpSVY4apUs0jtP+u9afyva8GwqjUfzoOVoZx4sC/wC6eIA+K1/lNQvyfiGBBe0J/sn+VO/7Qa7xzSgezDuLcmYjDXTc8rIDM5YH0o9wPEpcIVlE/Kmf7ROI+Hhj60h8F5hsJkITUb9/Wqx4vsRp+B54n9nqXFFy2YbeOhoTw3lq6xIuMEA2IEz+YijuA+0jDkZTII20pjw1u3ctByRDCfrSsKVGTc7cs3kUOtw3UHxCI07jXWlvBXQCADqK3TifC7ZsOANCDWC4TBeHcbPvmI/OuUmthUb0bJyJxxDbCMRm7UC5ww5uYmbFoEH4iSqj89T8hS9jcUtoqLQhwNW667ipeF48nRtQ286z9arGLkrYkmk6QbwvLly4oGYIeseYfwr5c+zVmOYXwdf+X/3U04HGqllnGsAAT+ImAPmSKM4jEC0mZ2BgwWURrI0yzvrG/bvSPXRyViMOQH/56/8A8/8AurqebeKDAEEQQDqY39Olfanv0PQk8449reHYoYJ61jsobyo1tXnqGOswczHrAmn7mnja3LBC96zy75GzKROXL9fWtEpLwdKEl+xR4iyC6wt/ADAqBWr0cK51AkemtVyxGlTs5ElwVF4feflRXhWItZGW6NQVZT00IkRtqJptxHCLQAZ7Spb11GhYbeTXzGflvRjHkGWhQ4bdclURmDAyGDEEQZkeYDSmHh/Dkctde9cukk5VZDMjZjdJ116Aa96LYbglmzYdyhdz5hB6GIQx26nqal4Ljf2h8iIFY6Kg6QJ0+QNI/wCBitkOGaFjNuGI7gjceoI1qzgsYyh9T+Eevf6aVW4pwx7ZF3w3QKfiYFVM7jzbz6V7wRDW1P8AeJ/xMT/L6elclT2XnkfHRGCxMkn50zcu34YTQs4QLlzuiZpjMT0ifhBjcb0d4VwckF7dy24E7FgZC5oGZRPl1rW2qPPpmiYKzbY2rhVS6q6qxGoDEZgD0ByrPsKq8x4G3eR7dwkhiAB+ExIZT0I1M9dqqcJxJNpYMsk6dSD27+1RcVxjglkVmZgPJplJUGCxYiBrsN9O1ZmqZWLsE8Bw7LbNs3SWUkEeoNSce48mHtGWGahHD7zlXu3PK5Ln5Zmg6aa7yNCIrKOYMc1y85LEiTFRgtsvLdDO/M1tgzOSWM6TpUPGOYrd8W/ATKygA6R/5pQwuGa42VRJq7iuDXLAz5gPTrV3clonximOXLua6xe+8BdhO+lGbnPXh+RBOXQVmeBuXbzEB8sDWTXnFwgiZbqalwl2y0ZQ8o0zCc+uzQQIp04Pxpbw03r86W8WymZrUPsz4hmtvMyD27ijxBOUOOlsN/aRiVNgqd6ynhuFLOIiPWnzmS4lwNmYSfy7VnzWGVvI1d4JQuxthbahSFMnf51Wv8zYnOFts3hrsAdDTTyqM2AdLgB3k6SZ7+1LOA4W7hjbU5VPmboo7mNY9hScnX17LxpO5B/h3P8AddDZvJEggN30pdKKboY6+afprTpheVEtpN7KTEgjVY6FT1pC4hiBbutAzKCdPYE9PQUqlJumUk48NFpMO9xiQrHuY0+Z2FXVwj23ysIIjSZ3AO49DS7d5hutcDgEAFSANfhiNbgb8PYfKquOx969cztM/wB5o09JA27ACtKy1oxfhctms8JaUKGQCI03+VS8R/a3QWlKfvbqZ3JzuAGWXYlQoAyqIWPTvWTYHmK/hmzBUOxiCs5T3U76neRqZB2p75TJxLftjvcFy2WTwzoACiwSIEyr5thBY13O2c4OJoR4f2uiP7v/AHV9pFxXP9lHZPBY5WKz46iYMTGXTbaupeQ/45+jIbl5jpmMGpsSdar4PVvbWpnMmgNJ2erAjUEg+lQ8auhgpIGfYkdRTPg7mGa1lFkl+rkmF+lAuZcIiAZXDa7gHt60UxGgLhreZgO5A/r5Vo+M4NbveG7XLhJUHN0klgqgHZVCH307VnuDuZWBABIn89KcsHzIgsBHV8ypAMggsQ4JjoP3hIFNE6n4C2K5dutbXLfGo2aRPlU7/wCKPlS9hbeKw19WtyLilspU/hlW36akUbvcctXjay3Avh2r2j+XzMpVRr1gz8qsWUtm9YGYOiIVJDAySwEz1nXWjo7k/IG41xLEXWnEM7MDBnYEiY7TVXC8RusGCmBaOqgDVZbvqTPy1ohzgkWSRILXSx+Yn9CB8qD8rY23bvjxSYu+QnoJ6nt5tPn6VOSGbtDKnMqnK3jYtSQDlS1YABgSAzLO/rV+xzmqIyEY184IJLJOoIEBSAIJnpMUv4vhwBZdRlYj6ExU1/AgopJik5SZRYlRCOO3E1XxwR+K4xkdQQXIEj6Ud4fxq6yJ+8YC8rJmJJVQxjMVAJLW2IadPK1yfhFC7PCWZYRGdvQFvmYmKOcM4aEvBCmRFuIYzKSFRQWOUElC5tA6gTnHrRVvsWcUgquAuFLtjNPhgZmbyyWGaFEbAMF+VZXxPhkFirSQTIrVOYOMqpfzFL90SbYElVWVCmCQToT86znDG2GLEElgSc2x17TG8U2kPHFKSXgqcsMRd07UdxuF8SS52E194fi7YKgokRLHKJ1PT8qOtwJcWPCtMLV7Uqx+E5VLZWjYEDfp67U8Zro7Ng4q7Fe3wu2YK6axVfi3CVVCw71PawWQRcchpgjsQYI+tD+MoyEDOSpp21Rnjt9g3BIueWEgaxTjwnmtnK2LSBc0KI0H5VY+yjhi3XvFwCIA1+dWeK8Dt4PFZ0ESZHofSoSlSGq5UB+beX8RhbitcbNbY6HoD2qlw3hVxzmA06GtiOHTH4Qq8HSlXD2vDBt/hMfSjhayLYcn0YHtNcsrkL6MdaZ+X7CJfwV20CpuKy3FBJDQ0A6zv2pb5iw+ZQAwU9CTH+tE+V8W6PahxcCD4YPXcz01g1VwS6IrJ7Y68U4ZlsImbMglZGhAYykf3RIpD5r4XYsWbQEi74koQssTGUkk6aF0bUicoHenjjPFPEsgIjEiCxUSfKDJAEkigHNODN7DnL8SecDWGABDqQupBQtp3ijDyc30ZJbzhAC6qUJWJk6T90AyNAJmpnuM4Gh00JAIB19T8qjsKlouHaGUxmQyCFJG0gMDEgn8Uivv+00WfIGkkgs/czqqEH6tWetl4y0Wb1otbyJcRSQMylUS4IYEZcozv8M+Un1jSdP5CRRhwCztduu7OSjCCNACWAE5UA00k+orJsNxC2b63YfOsAQqpbWZAzfETrJ7mnzgnOFiymfE3LflbMEsq5dmzZgF2RU1gyTNMK9jc/BxJ33719pJPPWKfzr4Kq3mClJKg6gE9SBpNfKHJFFhn/n/AKZ9wyJM9dqtYfL4gzbTQqw0EGr2JPmNcxGbNwO1bOGlQqiPSCayvn7Ehr4UdBrHc/6RU/BOansjIwDpMwacF/2ZxAAPb8O5tmXQ0i09h8aEDlTDgl2PSB/E/wAKP4DieEaUdU33Ig/WjzfZ2LanwL2ZT3AnX2ocfs2G5uwfrV1lSVIlwbYOXh1i9jFtWxFvKSxQz8xPuBRPFfZ6M02L5PXKykH6imHhXK2Gwlr9oS6fEQFbmcgrBBIOwjUD6Um8d5yuvbNi2cts/EwnNc9ydl/sj59q5STVjKMm6QJ4jgHtsyNcV4PR5E1At62LKrd8xVvhABkFiSQSPIdQDrrGx6UHuHvVfPMg6/1+tK6LS2qD2DuXWS483HS3lzFWEKCCFB3/AA7+1eLPF3BBHiETMFpnTaCImhmCxdy1Bs3CjAHZsjRO2jDNqdpMydNKM3OPXnyZcVdzKSwLoqZYVhOe2xadSNvvUtCcmtBjG8QNnDr4+HdlvHKv7RfugCBq2RcpKiRrtrvV7lXmi1YCu9oC3lIBtnJbQgLIhQxJJEQxzEMfQlOujxDnuXbl5oBLMYXaYBYl3H+WhTNmY/hB0A/WhrwHb7GHjXEPEuvcmQ75lbtoAANOg0OnfvQv9o10qI3NANdO9RzRRaUvRfw2Mgidp1+taJyoyllU3VtwrNauyIzgrlDE6ZYB0/o5aD31H9delGMJjlQKAxKGfi3Gp7aUfJLJJuNf00fi/LAvsrWgq3C5F2y5hkcCTHcHUg9d+sCnzByLchWS2WA3yCT9N/yqTg3NXiJZciWw91VN0jVkZY8MtuxC5ye0J1atXDg7GKE8j6FxJJ8qMu+zHCC099dZkaHcadulXftHAyr3p7uYcEyYDfijWlb7QOB3LlnxLfmyasvWO6947VPlY0o/awb9nuJIRgTpQjmXiQtvcff07miXAiLOGk7tSFzNiM9wgnTcfP8AoV2FU2wZnaopXeKM7ZmMnpP8qaOVuJZWVZIMhnYbknbX0pLVBV/A40IZJNaLTMckbzwfBDwg6GHGs/r/AF60RxvCg/myrMeYARPqDWf8i83obgw7zlueUNMEMdh8zp7xWh8DxYuAkEtqRJ7rAO3c+b51Nz3xKY9IyTmLk3DYe+1w281pEF7w8xyuFaLiGdtMpUAgEkg6VmxsrcZ8sqSZCKCRBJ2k6Rtr3rdPtjw6Lg7lw21ZvKquVBZJdZgxK6TWNcV4GbQZkuybfxSMhEmNDJDGdwPzo7aLUls8eHkUAiNZ1OpPcxufnQXFPmbTYVxJLZixn3r4Viloa7R7znvXV5rqIbPNwwAKnN8MAeo0NVr51NQ1z2SbLniiprGOZPhMUOBr0HPehR1jDa5lxIGlw/WvL8wX9zcb60vm4e9fc0713EPJjCOMXTZdCzZLjKTOxygx+v5ChjNrRZcTYa0bZ8zlfKVkBWAnWd9o+dA3lWhhDDQj9KYaMvDJCahub16z151JEAknSBuSegojHl0muw94oZgMOx/hVi1h2aQqMxG4Ckke4A0+dVmYbT8qFexZadoIXsaCmm50iqttYFQoKZMBy1nw6Ylr9q3aJcOXJzKVaAAi6ux3A06UFGug87dsCz6mvlWMcbUgWQ+UT5niW9cq6IPSSe5qoTXD9n0tVvg3DWxNwIpyqPibooJge5J2H8jQy5TFYx/gYVUTR3Ek+rT5j6hDlA+dFEZO9Bj/AGnaD28PYB8G2TEbtr53J6lo37BRTa3PBntWWcLuG3mYasREz0/1/hRDA8QhpZQY6dKlPG5MrjmoIesRz+wYAajrrTlwbnC2+UE7x7ikrIuPtAPay3NkvAdtlbqy/p0pVZLuGutaugow6H8iOhB71FwcS6nGWmajztgStvxrQHhD41H3Z6x+HX5e22UraXEYjIGILTJyzETpHXp9a0Lljmra3cgg+Vp2Ybaz6Ulc58E/YcapQ/8A494Frb6HT7yGeqyvuCPWq452qZnzY62j1huVbuc5mtZQQMxLa6jYAT9YpWxClXZTuCQflpRc3riMcjiD1j+VC7tssWY6k1TkiKxPss28LeW2LiiASIIZZE9coOYe8VtX2WYjO14yQp1RSek+Ygf3hE/2YrGbV3xFtqAM+fQgRAnYQPVvrWt8KwtyxftXsuWzaCWl7soXzk++afcU0Y8mI9MfuYuFLisNdsNEXEIB7GND8jBr828fS8x8NkIZP+IDoTcEqWMn0MRA1Y9TX6iU1kv2xcKCXbd9V0ugq56ZkEifdR/00y9D3RkGDueC4Z7QcQwKtIBDKRuP706VXxd4u2YwJ6AQBGwAGwA0ijONUmU3kSBGxCnT62z9arYywptkqANFcQPuy2b6ZkoNDxYILV1dFfKU4+XrZmoctMuPxPiavaSe6gg/kaD3bFVlCuiSkU5r7Xq5bqOKnQx6ivsV4II6V7IIMVxxasNlII3BB+lEOasBctXFLrGZFgyPuqBrB00jeKl5ZQeIpNrNqPMdh7D6Ub5x4TduumUhhlnUxv0A/rempJbDt9CatqRMqT2DAn6V94feVL1vxZyC4paNDAYEx2MCp8VwG8glrZI7rDfprUWBw7ORJ8qnSdfkJ6Ut+Rlybo0jD4u5fbwkN187Hw/DuBVykl0KljmBCFZgH2oLxK7i7iHDgSAMr3L3/EYjeA2qCR6tpqRsPXJl/wAPGWSddQPkIP0gRFO3M/Kz38U1zD3rQW4czBiQVJ+LYHNJk/OPWlllfSNMMME/uIPLv2fYjFXLlvxLdspbzgzmUkmApIMrMEzB221pb/YSpTOQA/3twIMGfat95a4G2HsOLX7y+WGZmgDQwSJ6ATpqfekr7SOV7dlVC3Ablw3HKwAFObNp2U5yPlSwlbpk8kUtxEm9woIbeYk5roRhECCdwfVSPz7VV4xgfCusn3d1/unUfy+VF8VxC21tAzrmU2n01OhGYadQJPzqrxjiVq7EK2ZSYbYZTJgr11O+nXvpV0JFtvYE8ExPSjaYbNaQ/wBkfpVAW2ZSANz+lMvAbWfDjupKn5Gf0Iow2DNFRlSAqYOjvLvBfEuKI614u2gCBT7yHhlFxdKrEiw1iOGeCtpVGkiqPPvD7N7DjxIFxfgYfEJ3HqD2o9zzxAYe2jkaTFZPxvjTXjnZiF6L/Os8lY8ewBma00TpWk8Je1jsKMPfIBkG034HA0PsQSD6E1m92w3i/wBlx/RolgMa1pcmzAgj1FZ5xapo1RkncWUOYLJw2Le34YXpkYiNQJ1B07g9oodcuM5CqojQnLJ+prVnwFrillP2hWt3VkJcAmR2YiOu0xUOO5TvWkQWwly2q+ZyxzT3ZSJj0BPuI1tGSl/uZ5QlHXgR+V2yYhWeyzlGRl7L5vMSNtVzfOt8w+EN3CrI8zeeD67D6RWf8H4ME31LGWPf5dBA2rS+HX/L7D+FaOLirItp6O4VdJtgH4rflYdYG35RXrjfC7eLsPYuiUdfmOzD1B1qfLF0MNmEH3GoP0mqXEgVvWWDEDzqw6ENEf8AUBSPuzrpbPzZxbht/B3LiPEoxQ9tCYMHUA7j3qgmPfQBBIBEZSdDE6dtF+lar9tHBDmt31jLdXI//wCxPMp+aKR/hFZ7ieMojDLmymDI23137dqNIdNi3NdR9sXhSSSFJ6nJv+VdS8f6N+T+F/EYDtrVC7hKZblrSqj2vStjSZmTFTFYX0qlcsU04nDyRVVsH6VGUB1IA2lkx1q7ZselX7eCEnSrNvDV0cZzkWeC4fXTQ0YxV+X+g+gqLhFmCDUFxszGp/I0kivxu2zzxLiWRfWgviCJ6nU/OjV7hyOPMJ+ZqMcPtp92ffX9ay3RsTPHLWFL3Q58qAHU946Vp3CLi5sxzLI0kb+oNZu2JI2ozgeOMAFYyQO8BQe56dam5Wc37NAtcUAvInn1nRAWJBESQuwnqaQftSX9pxKWxbFnwAQSQCz5spklTtEEan4jVHiPHTatXL5bzODbw6I5VtoNxspz5VM5ZgFl1odxG67WXuBmzwGzTJ3E6n0q2KD7ZnyT8IrWuWEjV2noRAH0g/rQXF8Ma3cKHWIM7TPpV3lvGv8AtC5mZswK6knpPX2/OiHNpKlG/ECJ/umf/tVqtWgQdTSl0VsNYy283rA9hv8AoKvcnMIvp1GUj/qB/hVLBPmtIDsAR+Zr3y5cyYl1/ErD56N/A0Mb2X+ZCuMvaLV0HxK0XkQ/vBVLhnKwfDvefcglaq8mYtxiAqxAmflVk+zEOP2iMpS2rd/4VjnGFAcgbVovPNu5iVJH/p1l2KunruKy5ZfWjf8AAgnkbfgtWsXLKDsBFNFrhlrFYYICFxSEm2dg065D6Hoeh9CaRMLelgKbuCsQykbiuWlRHLNzm5gjC4+6hIzMpBgjYyNDI9IrQeWObHd0tuyZiQAH0zeiuBGY9AevWl77QUss9p7Slb7Jmu/hPY/3tDPfSg3BMbaCMMQma0xGq6XEIIhlMaqToVBn2qLRaMuRpPE762CzuQlsQSzAiAxG43GpiPlShjvtQYE27CyuvnaUaBtlEmAepOsdOtHLwe9hnRbwvplPhX/vLlGqXwDmgjQN3I7xWXYnhLWnZX3mY6a/hPUVpjlbiY8mPjIfvs/+0G942TFXS1t2AUNAFuZ2aJI+EQSdOojXQeJcWD4lrWxtgTPQkZtflFYLhFKMGG4IInoQdKMcI4y6uxdixJM5jq0jQZj66dhNBsnONrRq/PN+1ieF32B1TK4B3VlYdPUEj2NYFav21m3cK5QcylhI1H5f6mnfGPdvKyu621OkLrp8tPzoI9vDWdUth3H3rnmPyB8o+QpuQ0E2t9ggWGOowrEdCEGorqmu8SYkmTqSdzXyl5lPxjU1D716N/zH8aveE2UkAkDc9BPrQ7FXRH+tbpGRFW9ihNfFvivuE4I1y22IY5bSyB3Yjt6DvQoGDHSszyOyvHQYtMDJqzbWh1h6uW2qsZWK0GcFsY3yn8gaGBwIpj5UVGYhuoK+wYQfyNJ3Fc1m49t9GRip/n7EQfmKj8m3Ro+NSTLrYuoTdLab1TwOFuXnVLas7tsAJP0FNdrk64GazcvWrV+BltkyzltlXLtWWOGUi08qiKGOxqqBlcHvE5h6arHzk1b4Ni7bSoBcwGKEQk/2tSbhB7wNah544AcFimsls/lVswETmUE6f3sw9gKpcsIfFzSIAIPfXUae61RQUXQknash5ie42Ic3GLHSJOyxICjZVEmANBTRwiz4uEVe6FfmAV/UUM5l4cWPirqoUZtddDvHz/Kr3Jd8Nba2SAVaQJ1hh0HXWfrVETdOIq4O5kuI34WUn5ET+U04c4YecPP4WU/I+X/7CpLvKlkMz3bhCsxMSFXUzEnU7+lVuZOYLPhtZtfvCwgt0A9D1P5UVo5u2qBPBnlI6qf1qTC2GOLthBLtJAG5yqxb/pBoRhrzK3k1bsNdPX0pw+zW6tzils3csrbuZIOgfIdt8xyl/wAzOkFIqma/kZYywpeUaXw2+wwUH8NJ/KGMRbjg6NrFOmJXL4iD4Tr7TWX4bA3FxcKYGbf3p+aVoxJN00arwW2Ht665qAcx8iWnzOPKabuF4UWrawdhJJodx/mLDqCpuAt2XWppp7GqUXSMiHBVtMepBojgsWbRzgCRtNfMZigzEidTQzEXia7I14GxQf8AqPeNxbXGLMZJ71ROI8NWUrKtseo9PavSnMQBuaZeCcXw9oBXw6uZ1ZlVp/zDT2qReUU1QocHvYnxMmFL57oKBU1JDDUe0Tr0E7U42eQeIm2zXlYuAMqllaI7wSdfStF4HisOvnsW7dssNSiKNOxgTTHZxgb4tD0Yb1WM4+UZ5YpLyfm24GUsrDKQSDPQjQj3BqHB4k5wi6k6k9FAIJYn06esVtnP3ItrHo12zFvGAaMNBcyj4X+ujdJ7Vj3+weKLc8H9lvOy/dKEqP8AGpCx65qfg+4k78M65dJJiQJMCqz2poxxPgd/DWFuYlPDZnK5AweITNJIMAnaJPvQ+wucHKCYJHTUDqNdjUmmuzRFp9FL9lr7RZMKpAm9aBjUTc09P+DXV3FnckM3LPGlXC4jWGA1B6zoDrSFjMaSY0kmiOEY3QlpAAdSx9BuT8qD4u0FvEDUA1onOjNCNhziWLa3hUtTpH/y1NAbDSPUUU5ixIKoOoAoJaaDUIu9lpxS0FLNyiGDILCasct8n4jFqbiZFtA/G7RMb5QNTH09a0fgfL2DwoklblwD43IOs/dXYd+p9a2Y4+TNJi7wHg1+4ym0pCkjzt5V99d/lNOHG+KXMGiixZa/eYQrx5Rl01P8JqW/xq1nA8W2CdhnE9fWhXEubMPaGV7mYjonmPr6dO9VlBPsVSAGGw/FGa5cC27N1jmNyRnadIJE+Vd8unTemvlHlhLN04h2a9ej43/E34R0nU/KlbE/aHag+Hbct/agD8iaXsVzxi20FzIsyAgj896nJwS0Cwx9tXCgPDxCDXMUuGd5gqYJ12fbp6CstsYh0JKsV/r1pm5iW62Ht3brsfFdsgJJJCaM2u2rADvr81a7hyArMNGnKT1gwfzkfI1HJ2Xxu47LZ4zeIKm4SpEEQux+VVQ1eIq8OD4mJ/Z78bz4Tx9ctJTHISxbViT6kzXpUMaCB3/renPgP2b4m8A117WHB2Dyzx3KroPaZ7xTfd+yWxkCnFXPEI0Yqptk/wB0QfqZpqCpIx2SBpoCInv6evtRXlGywvpdDBChlJHxGCInpIJ1onxXkPE2L4tXMgzHyOWORx/ZMfkYNe+Jcu4vCANcUZNPMhBAnbYyNu1FR9k5yvo0blPEPe8Y3OuWCNR1mCN+lCuZeHDChbqMWJYzPTqIioOT8ddY5FRsuUNnOikkage1eOZsa18Gz94MDPT+tai3BJ+xsakq9AzH8x37q5XuHL2Gg+goO+JHvTF/uNc8LxGvLETABNLBtW1YhnJg9BUknJaNEpRj2R3MSelWOEcKvYp8o0UfEx6D261NeS1llKY+RFEXD10H61XHi+yTJvLptE93le3asMLYzXY+I7mNYHaaUHta1pwaWA60k8ev2HxVwWWB6ntP3svcT+tV+RjSSaEwZXdMo4XHPb+EkUycK51dIFwAj03/AFpcuWSOkiprXCy9trixlSS2oBAHoTr8qy37NiZr3AOYrV74HE/hO9WOY7lxkBtI7EAlgh1IHQd/asd/2ViLIFzJcUbhoIG07xGxFOPKPON1AVvDOBADdesz36U8G4sz5VFq0IXEeMXr63kuiFFzPkIOkgIup+Z91G8mgl2w+6FWBkC2Pi0C6gjffp2PatB4zzPw/FPiDcRkOcAMPveHsZGm8mD3qhg+U1xlpr2DvZWUSbd4DK7BQSFdDlA30K5gYJIBBqz2Sg6QnLaux1HpJ0rqIrZxUDRT6l7BJ9STJPvJrqnxL/lIuXLDHMy7kQPbrQO65F4gjWaf+XcILaMx6Kf0pYw3CheuXbpaArRTL7Ga6AvFcTmM0zcC5VsraW9xC7ctC5rbtW1lyvdyR5Qegj+VXuAcmBr9q65DWwS2Xvl2n0zEGPSoedcZmxbgknLAA7QKrGKirFnNsh5g4sMqWrFs2bCSAATJ/tMep9fWl/xCetaFyHy9bxviK7EFADkBgsCSDr2ED/MKsc+cj6NdsIAQJZR97vp0+W/6uoue736Ip+zNSa5LnSoCrDcGNpjrUbHX1qTTXY9FgtrV3hmDa/et213cxPYbk/IAmhuaavcB4o+HvC5bgsJABEzO/t71yq9nUMH2ljLcs2l0S3ZUKPmwP/xH0pZwGHW8+HtNmLeIqEz5fDLSQBuG8zfWmzjnH0vJbc2bdwlPMrE+Rgx6qQep/wA1LAvkXEuBEXIwYBFgeUg76k7dTTT27KR6Nf4eiFjCR4ZAUxpoFIy+gmPcHtX1eazbEOnw7knt3mqJxLBYQQBJk69Z9qCHCnEPLOoWZ16nvA/0rn9jloaMLzZauMGbDmDu0rm9/wDQ0y4TimHv2lt2rnnzaKwytPaDv7gkUD4Jy0pA0Dj3I/Q00JwexhUa4gAZYaXJO3Qe/wCprv18hIbrpdBs4pAFBMBtYy7NmGimNQZ0kVl3HeItbtXbTObgObK2kxvDeo7jcfMUR5t5ua9cgHIigAhTObeQT96OnQa9zOZ43ENccIDuwA/rpSWGLVmhco8Yt2rKqzDMEn/MJ/jSlxrireKzW+raUW4JZssl5mAz5oX2jSKEFfDuoSJAafzpVjV37OeRvrwN3COMXnw5W7oQKUBdQ3GzdTTNexwu5/DEEjQUtXOFuoJKmaDcY6A23tlHGCXy2+vanLkW9lR7Z+KQflFJN6zdt/vIjoKfuT8ItvCNjLhlhuo6env/ADpodpo7wzuceJGzayJo9wanrl6/Xb61mpumZBgjqKO81cWF+4X2BgATMAafzPuaXSKM3bJr2HcFzBAi6PZh/EVBieOknLbBy7mdJjaQOk0NwuCuXTFtSx6+nzo9heWIMXLoDHYBSfzJE1Pgi35JNUPnKPNN6/bWy5mbbArb8uhaAZmZCg6k6V6PDrgtsGdCTMFQPKBoMpHxbA69zVTgOHTDI62t2tkFifMwkTt6awIA1q1g8URbymNNAZ6fw3quOr2RaadmUWMKCZWSoBEHcE6axvp10mdqNcM4zdtZFtuQFPlUE950H8qocXDWcTdMFJdmg7ZWJI9CK+WLT3WDWswuLqGUxqOx6GpTfF7LRVq0MdznhiSWsYckkyTaSSepOm9dS42PxJ1KuSdz59fXQxXUb/oB9xGOS3YYRBj50tcm8Mu4s4i3b/vH8x9afuM8sXLyQECmoeSuV8RgrhuAAkiD6j/zRUFFumPkzSyJWuj7wnCPhra233A29TUGL5Ws4hzcbMrsdSDp9CKcuY/NYzZIYQT/AOaA4G7Iq0H7ItFrlTltMNeS5buPmEhgYhlbcbD0PuBTlxk2xaa47BQokk0s4V9RrSj9tmObw8LbBIRs7NB3iAJ7/wCtVlGqkhUvANuc0Ye5e8MIygsQA6jeew2n8q+43guGB/eWgIOu6/WNjWeMZ+8YGsevee9aNwbHrjcEynM1/DoouZt7ls6ZvUofKTuRlJ1NIs3LsaWLiL/EuApcM4UqY+Jc36VT4DayPdzrDAAa7jef0FUDgb2Hv5rSswnSOo7GjXF+JSFLAK0aiRPzipSakv6Pjj9iPEoDJA96pC2KLWLU2lYfeGb6/wClV/BHSu4tJI6TtsO2+OFrYULBACk7zAG1WuEcYKEZl8vtFD8FhxA0p45S4Yjnz2lIHcfz3qySitidjfy9fsvbFy0ykEakdPRh0PvWf/aBzj4jG1abyjqP19z07DXrVf7TVw9iUwxNp/8A1GRmAI/AQDEd/wDzWVXMYYgST9fpUH3Yf4WsfjY0Fe+CYfLcFy5AOuRTudDrH9a18FtLAJuQ1+NE3CdfNH3usdPzqkOIXHysUzMpkGDsdxp0nbtrQ7HjUdseeGcDF69FoNqMygGSdJIYHYiOlOfB+SVvS9zoMoXYg9Zpa+yzjFp8SVc5H8JwqscpLEropOkxNaRduXLBu3fEnKyIQw0KwmpP4/3m/WKZAlK/AtcV5b/ZBnUSOpigt/Gz938q1DE4pLiw0VRXA2ewrPOMZOwGYYrDJiPK4IUD2oXx3iIt2ks22lBq0dW1A94H6mnLnnjdmxbCYYobrHzMsNlUdv7RP019KyDGXSWnv2/iO9ViqVE5O9EGJaTPWiPL3B2xDdVtj4m7+i9z+n5Vf4Pys7tN8ZEH3ZGZvTTYR1+lNeIa3ZTQrbAPlGy6mIA6TVFGtsKIVwq2wAoCov8AUz1pb4tzZDZbABHVmEz7d68c5cYZm8FZVQBnHUnt7f17++VeVxcUXr0FPurO/qT/AApZU2OScB434rpbuubZDBkdNBPYjpJ7b7RTbgOJh3e1cXzLsx0DiYnTRCSGjoQJ00nL+J27aXXFpiyA6H+HqB3rSuCcOXE4W0mJJVt2je4ApCo57bSeoEV0XTA1YD514MfLfQyBCuCNtdCR2kx8xUvDL1m8Ama5bgScqjJMGA0brPTqNKccfZTP4DqSSuXUHL8MhC3coGI6ws9RTHyxwHBNbKjDqCu/X569dNaGXFGTTfgEXJdC0bmFfz3MviN5n/cg+Y6nXOJ1nWBXVoI5bw3/ACU/r5V1DjE77lE8ZSoxxoTtQlcMT2qVcJIO1Zuchwjf4krqVOzAg/Oke5cNtivY/lTD+ynvVLivC86yIDr+fpT48rT2c0e8BipEzS/9rFg3MNZudLTEGOzgfxH51Dy/j1N1rbvGnlB2JnXWmHiVlblp7L/C6x7diPYwflW+Ek4iNUzFLXmGo0pj5C4q2HxqAAZLh8NwYANsqZEn6+4G5ig3EOGPh7xS7/hI2I6EVc5eIOMsErmVGDsPRSD/ACHzrJtSo1NJ4uVjpzJgxhjiAPuBwPoY/hWU+IWMmto+0jAG9ZL2/jurJA6lSDH0I+lZPieFNbFskasNR2P/AI/Q1VqiEGxrwbfuLMH7i/pt/Cqty4FNT4BYsIB0BntJMmO++9DccxD69RRumBjBwnGksAAPpWoniIw2DuXCAHRJ02k6D8yKxPhnERbdWMGCKdOZ+MeNgCFOrsBHWACdBvvFGbsCM641xN79w6lizH1JNWrHDmw9k3hla9Er1Cr1I6FvXpVhOGtghZe4jFr1sOWCk+HLMAp/tZQCe2aOhojh76OMumVtVIjfuOh9R7z1qDkzd8f48ZK32Kdvw716190MxL94mfrEinvA8/W7C+HYw1sDuSMpA/sjXX1NJdnl27euM1o20tSQHd8inp5QfNB6aUw8P5dw6Ilt1N285BYliqqB8RAHbYbkkjpteKdGPJL7Oyxi8Zh8acz2Fsv0uWSQZ9VaVb2096OW+I3GwV/BvcJusyNauCSLisyLrOoZSux6T6Ei+FcEwdtnd0a9aDhMyeQoTuWYCXWSBK7Rr6PX+6lq2wvqcotqxh2lVkCTmMdB1nep5JOPYIx5K0R3cQttCznyqNz/AFqaSOOc3XHlbcog7bn3P8Bp71Dx7HvjL62rMkSVQT8R6sfkPkAaB8w8OuYW94bmdAZGxB9/nU8eJqPJkpSt0iNS111RfMzGB7/w/lTfg+ArhxMBrpHmY6j2UHSJ+fr0qTkvggS345IL3VBUbgIdd+569oA70Xv2j0Ej8PX5GtkIUrYECsNiNdRA/IH3Oq+xpL5zwGJDl7vntT5Suyz3H3T6/Sn1bEmVmRv0Ye46irNuCpVgMp0Okj2K9PaulG+xkzM8Xdt4jDC5mi/ZUK4J1dRoGHc0JscQuqhto7ZHPwjqdvf5CmjmHkhg4fDxkY7Tovseq+m4/OiXLvLduyc5Ie6CfKQNo3QTqRr671Bx8D2UOWeViCLt8DSCqdj3b19KI8e5oWz5LeV3666L7kfpVPm/mXIfCsmG+83aRsPWOtDOB8t51N/EHLajNvqw7k9B+dBsI3cpfaSzIMPirYuamGXR8hBzBMxjPt94aSdxq/8ADI/42HfxLeqtlbXzTKAj4mURqOor8/YHh5uXiLJbIjT4mxABkH300pp/3me0bZtZpUk+U5QCeoDKVkyenU96HOtHKLZsdrh2JyjLicOVgQXtNnIjQtF4DNG8Aa9BXUgL9o4gZrQJ6kprPWYO9dTflQ342MytXwsdda+11eccRW3M70P5kvMuHcgkHQfImurqMezkZxcNNfLGMd1KuxYLoJ7R33rq6tMP2K5P1PnNuGVsLmYSwuQCegmqNgBeKW1UKFyxAUDQqDrA11Ar7XVoX7Gd9MZ+fbQOGsLrH7Qg0JBghgYI1GlDOQLK3rzC6iOFOmZQY0HcV1dVPkfoDD+xf+0XCW7dxRbRUBtgkKABOZhMD2FZ7xQeSeoIiurqz+EUl2wTmp55DGZCWJOV9BJyjygzlmJ9YmurqMuhV2F/tQxrrgsLeVoueMEkQPK1tiRG0Sq9OlIvFjkHk8viW2LxsSAYMbA+oiurqlj/AFR6EXqX/AvYfzXkLay1v/603Yi+w8dgYIUQfZZ/Umurqujzp9ltLrePhbUkW5nKCQPKNJjcenXrUnGuK3iluwbjeEgYKnTy3riierQqqBMxFfa6ml0TZd+zhR+1OeotNH+dB+hNVftI82IM/wDLX+J/Wurqs/8A5E/Qz8FQLYtqNALVsgepQTRJBI1rq6nQ5Tx9sZS0aqND1qEbT101r7XUAktrRgOjTI6GB2rNPtFulbyqpICklY3BBEEHeRXyuqE/8/7HRX51tjxLLx5rllHc92MgmNhsNqCpjLmQ287eHvlnTftX2uqYw0LbFvCpkEeJBf1Ovf2qhi9FWPxoPkXE18rqi+zRD9GK2I4jdzN+8canZiBv0A0A9BXV1dVaI2z/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data:image/jpeg;base64,/9j/4AAQSkZJRgABAQAAAQABAAD/2wCEAAkGBxQTEhQUExQWFhQXGBoaGBgYGB0cGhwcGBgaHR4fGxoYHCggGhwlHBcYITEhJSkrLi4uGh8zODQsNygtLisBCgoKDg0OGxAQGywkICQsLCwvLCwsLCwvLCwsLCwsLCwsLCwsLCwsLCwsLDQsLCwsLCwsLCwsLCwsLCwsLCwsLP/AABEIAMMBAgMBIgACEQEDEQH/xAAcAAACAwEBAQEAAAAAAAAAAAAFBgMEBwACAQj/xABEEAACAQIEBAQDBQUFBwQDAAABAhEAAwQSITEFBkFREyJhcTKBkQdCUqGxFCPB0fBicoKS4RUWM1Oi4vFDg7LCJHOT/8QAGQEAAwEBAQAAAAAAAAAAAAAAAQIDBAAF/8QAKREAAgICAgICAwABBQEAAAAAAAECEQMhEjFBUQQiEzJh8EJxgaHxM//aAAwDAQACEQMRAD8A17hzRbWe1XLYG4obgcQPNJgDWs455+002mfD4aM2xufh9vWqtWwRXg1i/iVT4mVfcgfrSZzjwoXP3qsunsZ+c1gON4hcuHNcuM5PVmJ/Wokx1xRC3HVewYgfQGKWtaGaG3ieMVAxMHVSBEgxIIn2ak3EXAbjHuZ9aiONYHUkj619sDxbsZgrMd2MLPqelBnEpRQxB/WfzFM3BuBWjNxi5RGE/up9ACQ+kk9jQNuG3UcKVYMYACrmJkx5cvxTPTeaN4nBXLN5EvEWTlLwZmZ0kLJBjWDtS7G0wlg7Fi3euZidSSARlGhIECdorSeU+YsNbhM4E6a/61mXEMAzra8PzZEAZp1ZiSxOvSSY9Ku8O5bNyDcYKoGutFzdV4D+LyzWeP3beJAtoylt+8UtXeSbpki6o/8Ab/7qE8tZMFcZi2aRAE69/lTbheZGuHyqBR4yfRKVJ0xfbkG9cGt5V/8Ab/1q5y/9nosFi7i4Tt5Ij8zTZbx3nS2SPEdGcLrqqMqse2hdPrQjmXmNsOyJkYZ9j0Pz/hSu0jkk2DuLclPckI6KP7h/gaE4P7PMRbM+NaP+Bqd8JjHa2HkVcTFkilUrQXCnszPmfgV6xazuyEDoqn+NCuBpaZQ7GfSYrQecsYjYd1Jk9qyS8gQiJWegp4zcdnKKk6ZrOE5rw+HQLn06ddapXcJcxxN60VCHQFgTMfpSVY4apUs0jtP+u9afyva8GwqjUfzoOVoZx4sC/wC6eIA+K1/lNQvyfiGBBe0J/sn+VO/7Qa7xzSgezDuLcmYjDXTc8rIDM5YH0o9wPEpcIVlE/Kmf7ROI+Hhj60h8F5hsJkITUb9/Wqx4vsRp+B54n9nqXFFy2YbeOhoTw3lq6xIuMEA2IEz+YijuA+0jDkZTII20pjw1u3ctByRDCfrSsKVGTc7cs3kUOtw3UHxCI07jXWlvBXQCADqK3TifC7ZsOANCDWC4TBeHcbPvmI/OuUmthUb0bJyJxxDbCMRm7UC5ww5uYmbFoEH4iSqj89T8hS9jcUtoqLQhwNW667ipeF48nRtQ286z9arGLkrYkmk6QbwvLly4oGYIeseYfwr5c+zVmOYXwdf+X/3U04HGqllnGsAAT+ImAPmSKM4jEC0mZ2BgwWURrI0yzvrG/bvSPXRyViMOQH/56/8A8/8AurqebeKDAEEQQDqY39Olfanv0PQk8449reHYoYJ61jsobyo1tXnqGOswczHrAmn7mnja3LBC96zy75GzKROXL9fWtEpLwdKEl+xR4iyC6wt/ADAqBWr0cK51AkemtVyxGlTs5ElwVF4feflRXhWItZGW6NQVZT00IkRtqJptxHCLQAZ7Spb11GhYbeTXzGflvRjHkGWhQ4bdclURmDAyGDEEQZkeYDSmHh/Dkctde9cukk5VZDMjZjdJ116Aa96LYbglmzYdyhdz5hB6GIQx26nqal4Ljf2h8iIFY6Kg6QJ0+QNI/wCBitkOGaFjNuGI7gjceoI1qzgsYyh9T+Eevf6aVW4pwx7ZF3w3QKfiYFVM7jzbz6V7wRDW1P8AeJ/xMT/L6elclT2XnkfHRGCxMkn50zcu34YTQs4QLlzuiZpjMT0ifhBjcb0d4VwckF7dy24E7FgZC5oGZRPl1rW2qPPpmiYKzbY2rhVS6q6qxGoDEZgD0ByrPsKq8x4G3eR7dwkhiAB+ExIZT0I1M9dqqcJxJNpYMsk6dSD27+1RcVxjglkVmZgPJplJUGCxYiBrsN9O1ZmqZWLsE8Bw7LbNs3SWUkEeoNSce48mHtGWGahHD7zlXu3PK5Ln5Zmg6aa7yNCIrKOYMc1y85LEiTFRgtsvLdDO/M1tgzOSWM6TpUPGOYrd8W/ATKygA6R/5pQwuGa42VRJq7iuDXLAz5gPTrV3clonximOXLua6xe+8BdhO+lGbnPXh+RBOXQVmeBuXbzEB8sDWTXnFwgiZbqalwl2y0ZQ8o0zCc+uzQQIp04Pxpbw03r86W8WymZrUPsz4hmtvMyD27ijxBOUOOlsN/aRiVNgqd6ynhuFLOIiPWnzmS4lwNmYSfy7VnzWGVvI1d4JQuxthbahSFMnf51Wv8zYnOFts3hrsAdDTTyqM2AdLgB3k6SZ7+1LOA4W7hjbU5VPmboo7mNY9hScnX17LxpO5B/h3P8AddDZvJEggN30pdKKboY6+afprTpheVEtpN7KTEgjVY6FT1pC4hiBbutAzKCdPYE9PQUqlJumUk48NFpMO9xiQrHuY0+Z2FXVwj23ysIIjSZ3AO49DS7d5hutcDgEAFSANfhiNbgb8PYfKquOx969cztM/wB5o09JA27ACtKy1oxfhctms8JaUKGQCI03+VS8R/a3QWlKfvbqZ3JzuAGWXYlQoAyqIWPTvWTYHmK/hmzBUOxiCs5T3U76neRqZB2p75TJxLftjvcFy2WTwzoACiwSIEyr5thBY13O2c4OJoR4f2uiP7v/AHV9pFxXP9lHZPBY5WKz46iYMTGXTbaupeQ/45+jIbl5jpmMGpsSdar4PVvbWpnMmgNJ2erAjUEg+lQ8auhgpIGfYkdRTPg7mGa1lFkl+rkmF+lAuZcIiAZXDa7gHt60UxGgLhreZgO5A/r5Vo+M4NbveG7XLhJUHN0klgqgHZVCH307VnuDuZWBABIn89KcsHzIgsBHV8ypAMggsQ4JjoP3hIFNE6n4C2K5dutbXLfGo2aRPlU7/wCKPlS9hbeKw19WtyLilspU/hlW36akUbvcctXjay3Avh2r2j+XzMpVRr1gz8qsWUtm9YGYOiIVJDAySwEz1nXWjo7k/IG41xLEXWnEM7MDBnYEiY7TVXC8RusGCmBaOqgDVZbvqTPy1ohzgkWSRILXSx+Yn9CB8qD8rY23bvjxSYu+QnoJ6nt5tPn6VOSGbtDKnMqnK3jYtSQDlS1YABgSAzLO/rV+xzmqIyEY184IJLJOoIEBSAIJnpMUv4vhwBZdRlYj6ExU1/AgopJik5SZRYlRCOO3E1XxwR+K4xkdQQXIEj6Ud4fxq6yJ+8YC8rJmJJVQxjMVAJLW2IadPK1yfhFC7PCWZYRGdvQFvmYmKOcM4aEvBCmRFuIYzKSFRQWOUElC5tA6gTnHrRVvsWcUgquAuFLtjNPhgZmbyyWGaFEbAMF+VZXxPhkFirSQTIrVOYOMqpfzFL90SbYElVWVCmCQToT86znDG2GLEElgSc2x17TG8U2kPHFKSXgqcsMRd07UdxuF8SS52E194fi7YKgokRLHKJ1PT8qOtwJcWPCtMLV7Uqx+E5VLZWjYEDfp67U8Zro7Ng4q7Fe3wu2YK6axVfi3CVVCw71PawWQRcchpgjsQYI+tD+MoyEDOSpp21Rnjt9g3BIueWEgaxTjwnmtnK2LSBc0KI0H5VY+yjhi3XvFwCIA1+dWeK8Dt4PFZ0ESZHofSoSlSGq5UB+beX8RhbitcbNbY6HoD2qlw3hVxzmA06GtiOHTH4Qq8HSlXD2vDBt/hMfSjhayLYcn0YHtNcsrkL6MdaZ+X7CJfwV20CpuKy3FBJDQ0A6zv2pb5iw+ZQAwU9CTH+tE+V8W6PahxcCD4YPXcz01g1VwS6IrJ7Y68U4ZlsImbMglZGhAYykf3RIpD5r4XYsWbQEi74koQssTGUkk6aF0bUicoHenjjPFPEsgIjEiCxUSfKDJAEkigHNODN7DnL8SecDWGABDqQupBQtp3ijDyc30ZJbzhAC6qUJWJk6T90AyNAJmpnuM4Gh00JAIB19T8qjsKlouHaGUxmQyCFJG0gMDEgn8Uivv+00WfIGkkgs/czqqEH6tWetl4y0Wb1otbyJcRSQMylUS4IYEZcozv8M+Un1jSdP5CRRhwCztduu7OSjCCNACWAE5UA00k+orJsNxC2b63YfOsAQqpbWZAzfETrJ7mnzgnOFiymfE3LflbMEsq5dmzZgF2RU1gyTNMK9jc/BxJ33719pJPPWKfzr4Kq3mClJKg6gE9SBpNfKHJFFhn/n/AKZ9wyJM9dqtYfL4gzbTQqw0EGr2JPmNcxGbNwO1bOGlQqiPSCayvn7Ehr4UdBrHc/6RU/BOansjIwDpMwacF/2ZxAAPb8O5tmXQ0i09h8aEDlTDgl2PSB/E/wAKP4DieEaUdU33Ig/WjzfZ2LanwL2ZT3AnX2ocfs2G5uwfrV1lSVIlwbYOXh1i9jFtWxFvKSxQz8xPuBRPFfZ6M02L5PXKykH6imHhXK2Gwlr9oS6fEQFbmcgrBBIOwjUD6Um8d5yuvbNi2cts/EwnNc9ydl/sj59q5STVjKMm6QJ4jgHtsyNcV4PR5E1At62LKrd8xVvhABkFiSQSPIdQDrrGx6UHuHvVfPMg6/1+tK6LS2qD2DuXWS483HS3lzFWEKCCFB3/AA7+1eLPF3BBHiETMFpnTaCImhmCxdy1Bs3CjAHZsjRO2jDNqdpMydNKM3OPXnyZcVdzKSwLoqZYVhOe2xadSNvvUtCcmtBjG8QNnDr4+HdlvHKv7RfugCBq2RcpKiRrtrvV7lXmi1YCu9oC3lIBtnJbQgLIhQxJJEQxzEMfQlOujxDnuXbl5oBLMYXaYBYl3H+WhTNmY/hB0A/WhrwHb7GHjXEPEuvcmQ75lbtoAANOg0OnfvQv9o10qI3NANdO9RzRRaUvRfw2Mgidp1+taJyoyllU3VtwrNauyIzgrlDE6ZYB0/o5aD31H9delGMJjlQKAxKGfi3Gp7aUfJLJJuNf00fi/LAvsrWgq3C5F2y5hkcCTHcHUg9d+sCnzByLchWS2WA3yCT9N/yqTg3NXiJZciWw91VN0jVkZY8MtuxC5ye0J1atXDg7GKE8j6FxJJ8qMu+zHCC099dZkaHcadulXftHAyr3p7uYcEyYDfijWlb7QOB3LlnxLfmyasvWO6947VPlY0o/awb9nuJIRgTpQjmXiQtvcff07miXAiLOGk7tSFzNiM9wgnTcfP8AoV2FU2wZnaopXeKM7ZmMnpP8qaOVuJZWVZIMhnYbknbX0pLVBV/A40IZJNaLTMckbzwfBDwg6GHGs/r/AF60RxvCg/myrMeYARPqDWf8i83obgw7zlueUNMEMdh8zp7xWh8DxYuAkEtqRJ7rAO3c+b51Nz3xKY9IyTmLk3DYe+1w281pEF7w8xyuFaLiGdtMpUAgEkg6VmxsrcZ8sqSZCKCRBJ2k6Rtr3rdPtjw6Lg7lw21ZvKquVBZJdZgxK6TWNcV4GbQZkuybfxSMhEmNDJDGdwPzo7aLUls8eHkUAiNZ1OpPcxufnQXFPmbTYVxJLZixn3r4Viloa7R7znvXV5rqIbPNwwAKnN8MAeo0NVr51NQ1z2SbLniiprGOZPhMUOBr0HPehR1jDa5lxIGlw/WvL8wX9zcb60vm4e9fc0713EPJjCOMXTZdCzZLjKTOxygx+v5ChjNrRZcTYa0bZ8zlfKVkBWAnWd9o+dA3lWhhDDQj9KYaMvDJCahub16z151JEAknSBuSegojHl0muw94oZgMOx/hVi1h2aQqMxG4Ckke4A0+dVmYbT8qFexZadoIXsaCmm50iqttYFQoKZMBy1nw6Ylr9q3aJcOXJzKVaAAi6ux3A06UFGug87dsCz6mvlWMcbUgWQ+UT5niW9cq6IPSSe5qoTXD9n0tVvg3DWxNwIpyqPibooJge5J2H8jQy5TFYx/gYVUTR3Ek+rT5j6hDlA+dFEZO9Bj/AGnaD28PYB8G2TEbtr53J6lo37BRTa3PBntWWcLuG3mYasREz0/1/hRDA8QhpZQY6dKlPG5MrjmoIesRz+wYAajrrTlwbnC2+UE7x7ikrIuPtAPay3NkvAdtlbqy/p0pVZLuGutaugow6H8iOhB71FwcS6nGWmajztgStvxrQHhD41H3Z6x+HX5e22UraXEYjIGILTJyzETpHXp9a0Lljmra3cgg+Vp2Ybaz6Ulc58E/YcapQ/8A494Frb6HT7yGeqyvuCPWq452qZnzY62j1huVbuc5mtZQQMxLa6jYAT9YpWxClXZTuCQflpRc3riMcjiD1j+VC7tssWY6k1TkiKxPss28LeW2LiiASIIZZE9coOYe8VtX2WYjO14yQp1RSek+Ygf3hE/2YrGbV3xFtqAM+fQgRAnYQPVvrWt8KwtyxftXsuWzaCWl7soXzk++afcU0Y8mI9MfuYuFLisNdsNEXEIB7GND8jBr828fS8x8NkIZP+IDoTcEqWMn0MRA1Y9TX6iU1kv2xcKCXbd9V0ugq56ZkEifdR/00y9D3RkGDueC4Z7QcQwKtIBDKRuP706VXxd4u2YwJ6AQBGwAGwA0ijONUmU3kSBGxCnT62z9arYywptkqANFcQPuy2b6ZkoNDxYILV1dFfKU4+XrZmoctMuPxPiavaSe6gg/kaD3bFVlCuiSkU5r7Xq5bqOKnQx6ivsV4II6V7IIMVxxasNlII3BB+lEOasBctXFLrGZFgyPuqBrB00jeKl5ZQeIpNrNqPMdh7D6Ub5x4TduumUhhlnUxv0A/rempJbDt9CatqRMqT2DAn6V94feVL1vxZyC4paNDAYEx2MCp8VwG8glrZI7rDfprUWBw7ORJ8qnSdfkJ6Ut+Rlybo0jD4u5fbwkN187Hw/DuBVykl0KljmBCFZgH2oLxK7i7iHDgSAMr3L3/EYjeA2qCR6tpqRsPXJl/wAPGWSddQPkIP0gRFO3M/Kz38U1zD3rQW4czBiQVJ+LYHNJk/OPWlllfSNMMME/uIPLv2fYjFXLlvxLdspbzgzmUkmApIMrMEzB221pb/YSpTOQA/3twIMGfat95a4G2HsOLX7y+WGZmgDQwSJ6ATpqfekr7SOV7dlVC3Ablw3HKwAFObNp2U5yPlSwlbpk8kUtxEm9woIbeYk5roRhECCdwfVSPz7VV4xgfCusn3d1/unUfy+VF8VxC21tAzrmU2n01OhGYadQJPzqrxjiVq7EK2ZSYbYZTJgr11O+nXvpV0JFtvYE8ExPSjaYbNaQ/wBkfpVAW2ZSANz+lMvAbWfDjupKn5Gf0Iow2DNFRlSAqYOjvLvBfEuKI614u2gCBT7yHhlFxdKrEiw1iOGeCtpVGkiqPPvD7N7DjxIFxfgYfEJ3HqD2o9zzxAYe2jkaTFZPxvjTXjnZiF6L/Os8lY8ewBma00TpWk8Je1jsKMPfIBkG034HA0PsQSD6E1m92w3i/wBlx/RolgMa1pcmzAgj1FZ5xapo1RkncWUOYLJw2Le34YXpkYiNQJ1B07g9oodcuM5CqojQnLJ+prVnwFrillP2hWt3VkJcAmR2YiOu0xUOO5TvWkQWwly2q+ZyxzT3ZSJj0BPuI1tGSl/uZ5QlHXgR+V2yYhWeyzlGRl7L5vMSNtVzfOt8w+EN3CrI8zeeD67D6RWf8H4ME31LGWPf5dBA2rS+HX/L7D+FaOLirItp6O4VdJtgH4rflYdYG35RXrjfC7eLsPYuiUdfmOzD1B1qfLF0MNmEH3GoP0mqXEgVvWWDEDzqw6ENEf8AUBSPuzrpbPzZxbht/B3LiPEoxQ9tCYMHUA7j3qgmPfQBBIBEZSdDE6dtF+lar9tHBDmt31jLdXI//wCxPMp+aKR/hFZ7ieMojDLmymDI23137dqNIdNi3NdR9sXhSSSFJ6nJv+VdS8f6N+T+F/EYDtrVC7hKZblrSqj2vStjSZmTFTFYX0qlcsU04nDyRVVsH6VGUB1IA2lkx1q7ZselX7eCEnSrNvDV0cZzkWeC4fXTQ0YxV+X+g+gqLhFmCDUFxszGp/I0kivxu2zzxLiWRfWgviCJ6nU/OjV7hyOPMJ+ZqMcPtp92ffX9ay3RsTPHLWFL3Q58qAHU946Vp3CLi5sxzLI0kb+oNZu2JI2ozgeOMAFYyQO8BQe56dam5Wc37NAtcUAvInn1nRAWJBESQuwnqaQftSX9pxKWxbFnwAQSQCz5spklTtEEan4jVHiPHTatXL5bzODbw6I5VtoNxspz5VM5ZgFl1odxG67WXuBmzwGzTJ3E6n0q2KD7ZnyT8IrWuWEjV2noRAH0g/rQXF8Ma3cKHWIM7TPpV3lvGv8AtC5mZswK6knpPX2/OiHNpKlG/ECJ/umf/tVqtWgQdTSl0VsNYy283rA9hv8AoKvcnMIvp1GUj/qB/hVLBPmtIDsAR+Zr3y5cyYl1/ErD56N/A0Mb2X+ZCuMvaLV0HxK0XkQ/vBVLhnKwfDvefcglaq8mYtxiAqxAmflVk+zEOP2iMpS2rd/4VjnGFAcgbVovPNu5iVJH/p1l2KunruKy5ZfWjf8AAgnkbfgtWsXLKDsBFNFrhlrFYYICFxSEm2dg065D6Hoeh9CaRMLelgKbuCsQykbiuWlRHLNzm5gjC4+6hIzMpBgjYyNDI9IrQeWObHd0tuyZiQAH0zeiuBGY9AevWl77QUss9p7Slb7Jmu/hPY/3tDPfSg3BMbaCMMQma0xGq6XEIIhlMaqToVBn2qLRaMuRpPE762CzuQlsQSzAiAxG43GpiPlShjvtQYE27CyuvnaUaBtlEmAepOsdOtHLwe9hnRbwvplPhX/vLlGqXwDmgjQN3I7xWXYnhLWnZX3mY6a/hPUVpjlbiY8mPjIfvs/+0G942TFXS1t2AUNAFuZ2aJI+EQSdOojXQeJcWD4lrWxtgTPQkZtflFYLhFKMGG4IInoQdKMcI4y6uxdixJM5jq0jQZj66dhNBsnONrRq/PN+1ieF32B1TK4B3VlYdPUEj2NYFav21m3cK5QcylhI1H5f6mnfGPdvKyu621OkLrp8tPzoI9vDWdUth3H3rnmPyB8o+QpuQ0E2t9ggWGOowrEdCEGorqmu8SYkmTqSdzXyl5lPxjU1D716N/zH8aveE2UkAkDc9BPrQ7FXRH+tbpGRFW9ihNfFvivuE4I1y22IY5bSyB3Yjt6DvQoGDHSszyOyvHQYtMDJqzbWh1h6uW2qsZWK0GcFsY3yn8gaGBwIpj5UVGYhuoK+wYQfyNJ3Fc1m49t9GRip/n7EQfmKj8m3Ro+NSTLrYuoTdLab1TwOFuXnVLas7tsAJP0FNdrk64GazcvWrV+BltkyzltlXLtWWOGUi08qiKGOxqqBlcHvE5h6arHzk1b4Ni7bSoBcwGKEQk/2tSbhB7wNah544AcFimsls/lVswETmUE6f3sw9gKpcsIfFzSIAIPfXUae61RQUXQknash5ie42Ic3GLHSJOyxICjZVEmANBTRwiz4uEVe6FfmAV/UUM5l4cWPirqoUZtddDvHz/Kr3Jd8Nba2SAVaQJ1hh0HXWfrVETdOIq4O5kuI34WUn5ET+U04c4YecPP4WU/I+X/7CpLvKlkMz3bhCsxMSFXUzEnU7+lVuZOYLPhtZtfvCwgt0A9D1P5UVo5u2qBPBnlI6qf1qTC2GOLthBLtJAG5yqxb/pBoRhrzK3k1bsNdPX0pw+zW6tzils3csrbuZIOgfIdt8xyl/wAzOkFIqma/kZYywpeUaXw2+wwUH8NJ/KGMRbjg6NrFOmJXL4iD4Tr7TWX4bA3FxcKYGbf3p+aVoxJN00arwW2Ht665qAcx8iWnzOPKabuF4UWrawdhJJodx/mLDqCpuAt2XWppp7GqUXSMiHBVtMepBojgsWbRzgCRtNfMZigzEidTQzEXia7I14GxQf8AqPeNxbXGLMZJ71ROI8NWUrKtseo9PavSnMQBuaZeCcXw9oBXw6uZ1ZlVp/zDT2qReUU1QocHvYnxMmFL57oKBU1JDDUe0Tr0E7U42eQeIm2zXlYuAMqllaI7wSdfStF4HisOvnsW7dssNSiKNOxgTTHZxgb4tD0Yb1WM4+UZ5YpLyfm24GUsrDKQSDPQjQj3BqHB4k5wi6k6k9FAIJYn06esVtnP3ItrHo12zFvGAaMNBcyj4X+ujdJ7Vj3+weKLc8H9lvOy/dKEqP8AGpCx65qfg+4k78M65dJJiQJMCqz2poxxPgd/DWFuYlPDZnK5AweITNJIMAnaJPvQ+wucHKCYJHTUDqNdjUmmuzRFp9FL9lr7RZMKpAm9aBjUTc09P+DXV3FnckM3LPGlXC4jWGA1B6zoDrSFjMaSY0kmiOEY3QlpAAdSx9BuT8qD4u0FvEDUA1onOjNCNhziWLa3hUtTpH/y1NAbDSPUUU5ixIKoOoAoJaaDUIu9lpxS0FLNyiGDILCasct8n4jFqbiZFtA/G7RMb5QNTH09a0fgfL2DwoklblwD43IOs/dXYd+p9a2Y4+TNJi7wHg1+4ym0pCkjzt5V99d/lNOHG+KXMGiixZa/eYQrx5Rl01P8JqW/xq1nA8W2CdhnE9fWhXEubMPaGV7mYjonmPr6dO9VlBPsVSAGGw/FGa5cC27N1jmNyRnadIJE+Vd8unTemvlHlhLN04h2a9ej43/E34R0nU/KlbE/aHag+Hbct/agD8iaXsVzxi20FzIsyAgj896nJwS0Cwx9tXCgPDxCDXMUuGd5gqYJ12fbp6CstsYh0JKsV/r1pm5iW62Ht3brsfFdsgJJJCaM2u2rADvr81a7hyArMNGnKT1gwfzkfI1HJ2Xxu47LZ4zeIKm4SpEEQux+VVQ1eIq8OD4mJ/Z78bz4Tx9ctJTHISxbViT6kzXpUMaCB3/renPgP2b4m8A117WHB2Dyzx3KroPaZ7xTfd+yWxkCnFXPEI0Yqptk/wB0QfqZpqCpIx2SBpoCInv6evtRXlGywvpdDBChlJHxGCInpIJ1onxXkPE2L4tXMgzHyOWORx/ZMfkYNe+Jcu4vCANcUZNPMhBAnbYyNu1FR9k5yvo0blPEPe8Y3OuWCNR1mCN+lCuZeHDChbqMWJYzPTqIioOT8ddY5FRsuUNnOikkage1eOZsa18Gz94MDPT+tai3BJ+xsakq9AzH8x37q5XuHL2Gg+goO+JHvTF/uNc8LxGvLETABNLBtW1YhnJg9BUknJaNEpRj2R3MSelWOEcKvYp8o0UfEx6D261NeS1llKY+RFEXD10H61XHi+yTJvLptE93le3asMLYzXY+I7mNYHaaUHta1pwaWA60k8ev2HxVwWWB6ntP3svcT+tV+RjSSaEwZXdMo4XHPb+EkUycK51dIFwAj03/AFpcuWSOkiprXCy9trixlSS2oBAHoTr8qy37NiZr3AOYrV74HE/hO9WOY7lxkBtI7EAlgh1IHQd/asd/2ViLIFzJcUbhoIG07xGxFOPKPON1AVvDOBADdesz36U8G4sz5VFq0IXEeMXr63kuiFFzPkIOkgIup+Z91G8mgl2w+6FWBkC2Pi0C6gjffp2PatB4zzPw/FPiDcRkOcAMPveHsZGm8mD3qhg+U1xlpr2DvZWUSbd4DK7BQSFdDlA30K5gYJIBBqz2Sg6QnLaux1HpJ0rqIrZxUDRT6l7BJ9STJPvJrqnxL/lIuXLDHMy7kQPbrQO65F4gjWaf+XcILaMx6Kf0pYw3CheuXbpaArRTL7Ga6AvFcTmM0zcC5VsraW9xC7ctC5rbtW1lyvdyR5Qegj+VXuAcmBr9q65DWwS2Xvl2n0zEGPSoedcZmxbgknLAA7QKrGKirFnNsh5g4sMqWrFs2bCSAATJ/tMep9fWl/xCetaFyHy9bxviK7EFADkBgsCSDr2ED/MKsc+cj6NdsIAQJZR97vp0+W/6uoue736Ip+zNSa5LnSoCrDcGNpjrUbHX1qTTXY9FgtrV3hmDa/et213cxPYbk/IAmhuaavcB4o+HvC5bgsJABEzO/t71yq9nUMH2ljLcs2l0S3ZUKPmwP/xH0pZwGHW8+HtNmLeIqEz5fDLSQBuG8zfWmzjnH0vJbc2bdwlPMrE+Rgx6qQep/wA1LAvkXEuBEXIwYBFgeUg76k7dTTT27KR6Nf4eiFjCR4ZAUxpoFIy+gmPcHtX1eazbEOnw7knt3mqJxLBYQQBJk69Z9qCHCnEPLOoWZ16nvA/0rn9jloaMLzZauMGbDmDu0rm9/wDQ0y4TimHv2lt2rnnzaKwytPaDv7gkUD4Jy0pA0Dj3I/Q00JwexhUa4gAZYaXJO3Qe/wCprv18hIbrpdBs4pAFBMBtYy7NmGimNQZ0kVl3HeItbtXbTObgObK2kxvDeo7jcfMUR5t5ua9cgHIigAhTObeQT96OnQa9zOZ43ENccIDuwA/rpSWGLVmhco8Yt2rKqzDMEn/MJ/jSlxrireKzW+raUW4JZssl5mAz5oX2jSKEFfDuoSJAafzpVjV37OeRvrwN3COMXnw5W7oQKUBdQ3GzdTTNexwu5/DEEjQUtXOFuoJKmaDcY6A23tlHGCXy2+vanLkW9lR7Z+KQflFJN6zdt/vIjoKfuT8ItvCNjLhlhuo6env/ADpodpo7wzuceJGzayJo9wanrl6/Xb61mpumZBgjqKO81cWF+4X2BgATMAafzPuaXSKM3bJr2HcFzBAi6PZh/EVBieOknLbBy7mdJjaQOk0NwuCuXTFtSx6+nzo9heWIMXLoDHYBSfzJE1Pgi35JNUPnKPNN6/bWy5mbbArb8uhaAZmZCg6k6V6PDrgtsGdCTMFQPKBoMpHxbA69zVTgOHTDI62t2tkFifMwkTt6awIA1q1g8URbymNNAZ6fw3quOr2RaadmUWMKCZWSoBEHcE6axvp10mdqNcM4zdtZFtuQFPlUE950H8qocXDWcTdMFJdmg7ZWJI9CK+WLT3WDWswuLqGUxqOx6GpTfF7LRVq0MdznhiSWsYckkyTaSSepOm9dS42PxJ1KuSdz59fXQxXUb/oB9xGOS3YYRBj50tcm8Mu4s4i3b/vH8x9afuM8sXLyQECmoeSuV8RgrhuAAkiD6j/zRUFFumPkzSyJWuj7wnCPhra233A29TUGL5Ws4hzcbMrsdSDp9CKcuY/NYzZIYQT/AOaA4G7Iq0H7ItFrlTltMNeS5buPmEhgYhlbcbD0PuBTlxk2xaa47BQokk0s4V9RrSj9tmObw8LbBIRs7NB3iAJ7/wCtVlGqkhUvANuc0Ye5e8MIygsQA6jeew2n8q+43guGB/eWgIOu6/WNjWeMZ+8YGsevee9aNwbHrjcEynM1/DoouZt7ls6ZvUofKTuRlJ1NIs3LsaWLiL/EuApcM4UqY+Jc36VT4DayPdzrDAAa7jef0FUDgb2Hv5rSswnSOo7GjXF+JSFLAK0aiRPzipSakv6Pjj9iPEoDJA96pC2KLWLU2lYfeGb6/wClV/BHSu4tJI6TtsO2+OFrYULBACk7zAG1WuEcYKEZl8vtFD8FhxA0p45S4Yjnz2lIHcfz3qySitidjfy9fsvbFy0ykEakdPRh0PvWf/aBzj4jG1abyjqP19z07DXrVf7TVw9iUwxNp/8A1GRmAI/AQDEd/wDzWVXMYYgST9fpUH3Yf4WsfjY0Fe+CYfLcFy5AOuRTudDrH9a18FtLAJuQ1+NE3CdfNH3usdPzqkOIXHysUzMpkGDsdxp0nbtrQ7HjUdseeGcDF69FoNqMygGSdJIYHYiOlOfB+SVvS9zoMoXYg9Zpa+yzjFp8SVc5H8JwqscpLEropOkxNaRduXLBu3fEnKyIQw0KwmpP4/3m/WKZAlK/AtcV5b/ZBnUSOpigt/Gz938q1DE4pLiw0VRXA2ewrPOMZOwGYYrDJiPK4IUD2oXx3iIt2ks22lBq0dW1A94H6mnLnnjdmxbCYYobrHzMsNlUdv7RP019KyDGXSWnv2/iO9ViqVE5O9EGJaTPWiPL3B2xDdVtj4m7+i9z+n5Vf4Pys7tN8ZEH3ZGZvTTYR1+lNeIa3ZTQrbAPlGy6mIA6TVFGtsKIVwq2wAoCov8AUz1pb4tzZDZbABHVmEz7d68c5cYZm8FZVQBnHUnt7f17++VeVxcUXr0FPurO/qT/AApZU2OScB434rpbuubZDBkdNBPYjpJ7b7RTbgOJh3e1cXzLsx0DiYnTRCSGjoQJ00nL+J27aXXFpiyA6H+HqB3rSuCcOXE4W0mJJVt2je4ApCo57bSeoEV0XTA1YD514MfLfQyBCuCNtdCR2kx8xUvDL1m8Ama5bgScqjJMGA0brPTqNKccfZTP4DqSSuXUHL8MhC3coGI6ws9RTHyxwHBNbKjDqCu/X569dNaGXFGTTfgEXJdC0bmFfz3MviN5n/cg+Y6nXOJ1nWBXVoI5bw3/ACU/r5V1DjE77lE8ZSoxxoTtQlcMT2qVcJIO1Zuchwjf4krqVOzAg/Oke5cNtivY/lTD+ynvVLivC86yIDr+fpT48rT2c0e8BipEzS/9rFg3MNZudLTEGOzgfxH51Dy/j1N1rbvGnlB2JnXWmHiVlblp7L/C6x7diPYwflW+Ek4iNUzFLXmGo0pj5C4q2HxqAAZLh8NwYANsqZEn6+4G5ig3EOGPh7xS7/hI2I6EVc5eIOMsErmVGDsPRSD/ACHzrJtSo1NJ4uVjpzJgxhjiAPuBwPoY/hWU+IWMmto+0jAG9ZL2/jurJA6lSDH0I+lZPieFNbFskasNR2P/AI/Q1VqiEGxrwbfuLMH7i/pt/Cqty4FNT4BYsIB0BntJMmO++9DccxD69RRumBjBwnGksAAPpWoniIw2DuXCAHRJ02k6D8yKxPhnERbdWMGCKdOZ+MeNgCFOrsBHWACdBvvFGbsCM641xN79w6lizH1JNWrHDmw9k3hla9Er1Cr1I6FvXpVhOGtghZe4jFr1sOWCk+HLMAp/tZQCe2aOhojh76OMumVtVIjfuOh9R7z1qDkzd8f48ZK32Kdvw716190MxL94mfrEinvA8/W7C+HYw1sDuSMpA/sjXX1NJdnl27euM1o20tSQHd8inp5QfNB6aUw8P5dw6Ilt1N285BYliqqB8RAHbYbkkjpteKdGPJL7Oyxi8Zh8acz2Fsv0uWSQZ9VaVb2096OW+I3GwV/BvcJusyNauCSLisyLrOoZSux6T6Ei+FcEwdtnd0a9aDhMyeQoTuWYCXWSBK7Rr6PX+6lq2wvqcotqxh2lVkCTmMdB1nep5JOPYIx5K0R3cQttCznyqNz/AFqaSOOc3XHlbcog7bn3P8Bp71Dx7HvjL62rMkSVQT8R6sfkPkAaB8w8OuYW94bmdAZGxB9/nU8eJqPJkpSt0iNS111RfMzGB7/w/lTfg+ArhxMBrpHmY6j2UHSJ+fr0qTkvggS345IL3VBUbgIdd+569oA70Xv2j0Ej8PX5GtkIUrYECsNiNdRA/IH3Oq+xpL5zwGJDl7vntT5Suyz3H3T6/Sn1bEmVmRv0Ye46irNuCpVgMp0Okj2K9PaulG+xkzM8Xdt4jDC5mi/ZUK4J1dRoGHc0JscQuqhto7ZHPwjqdvf5CmjmHkhg4fDxkY7Tovseq+m4/OiXLvLduyc5Ie6CfKQNo3QTqRr671Bx8D2UOWeViCLt8DSCqdj3b19KI8e5oWz5LeV3666L7kfpVPm/mXIfCsmG+83aRsPWOtDOB8t51N/EHLajNvqw7k9B+dBsI3cpfaSzIMPirYuamGXR8hBzBMxjPt94aSdxq/8ADI/42HfxLeqtlbXzTKAj4mURqOor8/YHh5uXiLJbIjT4mxABkH300pp/3me0bZtZpUk+U5QCeoDKVkyenU96HOtHKLZsdrh2JyjLicOVgQXtNnIjQtF4DNG8Aa9BXUgL9o4gZrQJ6kprPWYO9dTflQ342MytXwsdda+11eccRW3M70P5kvMuHcgkHQfImurqMezkZxcNNfLGMd1KuxYLoJ7R33rq6tMP2K5P1PnNuGVsLmYSwuQCegmqNgBeKW1UKFyxAUDQqDrA11Ar7XVoX7Gd9MZ+fbQOGsLrH7Qg0JBghgYI1GlDOQLK3rzC6iOFOmZQY0HcV1dVPkfoDD+xf+0XCW7dxRbRUBtgkKABOZhMD2FZ7xQeSeoIiurqz+EUl2wTmp55DGZCWJOV9BJyjygzlmJ9YmurqMuhV2F/tQxrrgsLeVoueMEkQPK1tiRG0Sq9OlIvFjkHk8viW2LxsSAYMbA+oiurqlj/AFR6EXqX/AvYfzXkLay1v/603Yi+w8dgYIUQfZZ/Umurqujzp9ltLrePhbUkW5nKCQPKNJjcenXrUnGuK3iluwbjeEgYKnTy3riierQqqBMxFfa6ml0TZd+zhR+1OeotNH+dB+hNVftI82IM/wDLX+J/Wurqs/8A5E/Qz8FQLYtqNALVsgepQTRJBI1rq6nQ5Tx9sZS0aqND1qEbT101r7XUAktrRgOjTI6GB2rNPtFulbyqpICklY3BBEEHeRXyuqE/8/7HRX51tjxLLx5rllHc92MgmNhsNqCpjLmQ287eHvlnTftX2uqYw0LbFvCpkEeJBf1Ovf2qhi9FWPxoPkXE18rqi+zRD9GK2I4jdzN+8canZiBv0A0A9BXV1dVaI2z/2Q=="/>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8" name="Picture 16" descr="https://encrypted-tbn0.gstatic.com/images?q=tbn:ANd9GcQR9cxVcR8J5MgAf50DgZskHos0O4-QsTJFTPRSreAxu_q5pdej"/>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029200" y="1219200"/>
            <a:ext cx="3786825" cy="31311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4500881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pPr algn="ctr"/>
            <a:r>
              <a:rPr lang="en-US" sz="4000" b="1" dirty="0">
                <a:latin typeface="Times New Roman" pitchFamily="18" charset="0"/>
                <a:cs typeface="Times New Roman" pitchFamily="18" charset="0"/>
              </a:rPr>
              <a:t>Observing and Describing Routine Listening/Looking Ten Times </a:t>
            </a:r>
            <a:r>
              <a:rPr lang="en-US" sz="4000" b="1" dirty="0" smtClean="0">
                <a:latin typeface="Times New Roman" pitchFamily="18" charset="0"/>
                <a:cs typeface="Times New Roman" pitchFamily="18" charset="0"/>
              </a:rPr>
              <a:t>Two</a:t>
            </a:r>
            <a:endParaRPr lang="en-US" sz="4000" dirty="0"/>
          </a:p>
        </p:txBody>
      </p:sp>
      <p:pic>
        <p:nvPicPr>
          <p:cNvPr id="4" name="il_fi" descr="http://lakechamplainphotography.com/wordpress/wp-content/uploads/2012/12/Vermont-fall-Foliage-2012-2012107.jpg"/>
          <p:cNvPicPr>
            <a:picLocks noGrp="1"/>
          </p:cNvPicPr>
          <p:nvPr>
            <p:ph idx="1"/>
          </p:nvPr>
        </p:nvPicPr>
        <p:blipFill>
          <a:blip cstate="print">
            <a:extLst>
              <a:ext uri="{28A0092B-C50C-407E-A947-70E740481C1C}">
                <a14:useLocalDpi xmlns="" xmlns:a14="http://schemas.microsoft.com/office/drawing/2010/main" val="0"/>
              </a:ext>
            </a:extLst>
          </a:blip>
          <a:stretch>
            <a:fillRect/>
          </a:stretch>
        </p:blipFill>
        <p:spPr bwMode="auto">
          <a:xfrm flipH="1">
            <a:off x="4514851" y="4157584"/>
            <a:ext cx="57149" cy="45719"/>
          </a:xfrm>
          <a:prstGeom prst="rect">
            <a:avLst/>
          </a:prstGeom>
          <a:noFill/>
          <a:ln>
            <a:noFill/>
          </a:ln>
        </p:spPr>
      </p:pic>
      <p:pic>
        <p:nvPicPr>
          <p:cNvPr id="3075" name="Picture 1" descr="View details"/>
          <p:cNvPicPr>
            <a:picLocks noChangeAspect="1" noChangeArrowheads="1"/>
          </p:cNvPicPr>
          <p:nvPr/>
        </p:nvPicPr>
        <p:blipFill>
          <a:blip>
            <a:grayscl/>
            <a:extLst>
              <a:ext uri="{28A0092B-C50C-407E-A947-70E740481C1C}">
                <a14:useLocalDpi xmlns="" xmlns:a14="http://schemas.microsoft.com/office/drawing/2010/main" val="0"/>
              </a:ext>
            </a:extLst>
          </a:blip>
          <a:srcRect/>
          <a:stretch>
            <a:fillRect/>
          </a:stretch>
        </p:blipFill>
        <p:spPr bwMode="auto">
          <a:xfrm>
            <a:off x="228600" y="2200275"/>
            <a:ext cx="914400" cy="1200150"/>
          </a:xfrm>
          <a:prstGeom prst="rect">
            <a:avLst/>
          </a:prstGeom>
          <a:noFill/>
          <a:extLst>
            <a:ext uri="{909E8E84-426E-40DD-AFC4-6F175D3DCCD1}">
              <a14:hiddenFill xmlns="" xmlns:a14="http://schemas.microsoft.com/office/drawing/2010/main">
                <a:solidFill>
                  <a:srgbClr val="FFFFFF"/>
                </a:solidFill>
              </a14:hiddenFill>
            </a:ext>
          </a:extLst>
        </p:spPr>
      </p:pic>
      <p:pic>
        <p:nvPicPr>
          <p:cNvPr id="3073" name="Picture 1" descr="View details"/>
          <p:cNvPicPr>
            <a:picLocks noChangeAspect="1" noChangeArrowheads="1"/>
          </p:cNvPicPr>
          <p:nvPr/>
        </p:nvPicPr>
        <p:blipFill>
          <a:blip>
            <a:grayscl/>
            <a:extLst>
              <a:ext uri="{28A0092B-C50C-407E-A947-70E740481C1C}">
                <a14:useLocalDpi xmlns="" xmlns:a14="http://schemas.microsoft.com/office/drawing/2010/main" val="0"/>
              </a:ext>
            </a:extLst>
          </a:blip>
          <a:srcRect/>
          <a:stretch>
            <a:fillRect/>
          </a:stretch>
        </p:blipFill>
        <p:spPr bwMode="auto">
          <a:xfrm>
            <a:off x="228600" y="4500562"/>
            <a:ext cx="914400" cy="111442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 Box 2"/>
          <p:cNvSpPr txBox="1">
            <a:spLocks noChangeArrowheads="1"/>
          </p:cNvSpPr>
          <p:nvPr/>
        </p:nvSpPr>
        <p:spPr bwMode="auto">
          <a:xfrm>
            <a:off x="1289050" y="1676400"/>
            <a:ext cx="2520950" cy="2191147"/>
          </a:xfrm>
          <a:prstGeom prst="rect">
            <a:avLst/>
          </a:prstGeom>
          <a:solidFill>
            <a:schemeClr val="accent2"/>
          </a:solidFill>
          <a:ln w="9525">
            <a:solidFill>
              <a:srgbClr val="000000"/>
            </a:solidFill>
            <a:miter lim="800000"/>
            <a:headEnd/>
            <a:tailEnd/>
          </a:ln>
        </p:spPr>
        <p:txBody>
          <a:bodyPr vert="horz" wrap="square" lIns="91440" tIns="0" rIns="9144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lang="en-US" sz="1400" dirty="0" smtClean="0">
                <a:solidFill>
                  <a:schemeClr val="bg1"/>
                </a:solidFill>
                <a:latin typeface="Times New Roman" pitchFamily="18" charset="0"/>
                <a:ea typeface="Times New Roman" pitchFamily="18" charset="0"/>
                <a:cs typeface="Times New Roman" pitchFamily="18" charset="0"/>
              </a:rPr>
              <a:t> </a:t>
            </a:r>
            <a:r>
              <a:rPr kumimoji="0" lang="en-US"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Look at the image for 30 seconds </a:t>
            </a:r>
          </a:p>
          <a:p>
            <a:pPr marL="0" marR="0" lvl="0" indent="0" algn="l" defTabSz="914400" rtl="0" eaLnBrk="0" fontAlgn="base" latinLnBrk="0" hangingPunct="0">
              <a:lnSpc>
                <a:spcPct val="100000"/>
              </a:lnSpc>
              <a:spcBef>
                <a:spcPct val="0"/>
              </a:spcBef>
              <a:spcAft>
                <a:spcPct val="0"/>
              </a:spcAft>
              <a:buClrTx/>
              <a:buSzTx/>
              <a:tabLst/>
            </a:pPr>
            <a:r>
              <a:rPr lang="en-US" sz="1400" dirty="0" smtClean="0">
                <a:solidFill>
                  <a:schemeClr val="bg1"/>
                </a:solidFill>
                <a:latin typeface="Times New Roman" pitchFamily="18" charset="0"/>
                <a:ea typeface="Times New Roman" pitchFamily="18" charset="0"/>
                <a:cs typeface="Times New Roman" pitchFamily="18" charset="0"/>
              </a:rPr>
              <a:t>     </a:t>
            </a:r>
            <a:r>
              <a:rPr kumimoji="0" lang="en-US"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to one minute. Look at the entire </a:t>
            </a:r>
          </a:p>
          <a:p>
            <a:pPr marL="0" marR="0" lvl="0" indent="0" algn="l" defTabSz="914400" rtl="0" eaLnBrk="0" fontAlgn="base" latinLnBrk="0" hangingPunct="0">
              <a:lnSpc>
                <a:spcPct val="100000"/>
              </a:lnSpc>
              <a:spcBef>
                <a:spcPct val="0"/>
              </a:spcBef>
              <a:spcAft>
                <a:spcPct val="0"/>
              </a:spcAft>
              <a:buClrTx/>
              <a:buSzTx/>
              <a:tabLst/>
            </a:pPr>
            <a:r>
              <a:rPr lang="en-US" sz="1400" dirty="0" smtClean="0">
                <a:solidFill>
                  <a:schemeClr val="bg1"/>
                </a:solidFill>
                <a:latin typeface="Times New Roman" pitchFamily="18" charset="0"/>
                <a:ea typeface="Times New Roman" pitchFamily="18" charset="0"/>
                <a:cs typeface="Times New Roman" pitchFamily="18" charset="0"/>
              </a:rPr>
              <a:t>     </a:t>
            </a:r>
            <a:r>
              <a:rPr kumimoji="0" lang="en-US"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image.</a:t>
            </a:r>
          </a:p>
          <a:p>
            <a:pPr marL="0" marR="0" lvl="0" indent="0" algn="l"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R="0" lvl="0" algn="l" defTabSz="914400" rtl="0" eaLnBrk="0" fontAlgn="base" latinLnBrk="0" hangingPunct="0">
              <a:lnSpc>
                <a:spcPct val="100000"/>
              </a:lnSpc>
              <a:spcBef>
                <a:spcPct val="0"/>
              </a:spcBef>
              <a:spcAft>
                <a:spcPct val="0"/>
              </a:spcAft>
              <a:buClrTx/>
              <a:buSzTx/>
              <a:tabLst/>
            </a:pPr>
            <a:r>
              <a:rPr kumimoji="0" lang="en-US"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2.  List 10 words/phrases about any </a:t>
            </a:r>
          </a:p>
          <a:p>
            <a:pPr marR="0" lvl="0" algn="l" defTabSz="914400" rtl="0" eaLnBrk="0" fontAlgn="base" latinLnBrk="0" hangingPunct="0">
              <a:lnSpc>
                <a:spcPct val="100000"/>
              </a:lnSpc>
              <a:spcBef>
                <a:spcPct val="0"/>
              </a:spcBef>
              <a:spcAft>
                <a:spcPct val="0"/>
              </a:spcAft>
              <a:buClrTx/>
              <a:buSzTx/>
              <a:tabLst/>
            </a:pPr>
            <a:r>
              <a:rPr lang="en-US" sz="1400" dirty="0" smtClean="0">
                <a:solidFill>
                  <a:schemeClr val="bg1"/>
                </a:solidFill>
                <a:latin typeface="Times New Roman" pitchFamily="18" charset="0"/>
                <a:ea typeface="Times New Roman" pitchFamily="18" charset="0"/>
                <a:cs typeface="Times New Roman" pitchFamily="18" charset="0"/>
              </a:rPr>
              <a:t>     </a:t>
            </a:r>
            <a:r>
              <a:rPr kumimoji="0" lang="en-US"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aspect of the image </a:t>
            </a:r>
            <a:endParaRPr kumimoji="0" lang="en-US"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 Box 2"/>
          <p:cNvSpPr txBox="1">
            <a:spLocks noChangeArrowheads="1"/>
          </p:cNvSpPr>
          <p:nvPr/>
        </p:nvSpPr>
        <p:spPr bwMode="auto">
          <a:xfrm>
            <a:off x="1308100" y="4071937"/>
            <a:ext cx="2501900" cy="2100263"/>
          </a:xfrm>
          <a:prstGeom prst="rect">
            <a:avLst/>
          </a:prstGeom>
          <a:solidFill>
            <a:schemeClr val="accent2"/>
          </a:solidFill>
          <a:ln w="9525">
            <a:solidFill>
              <a:srgbClr val="000000"/>
            </a:solidFill>
            <a:miter lim="800000"/>
            <a:headEnd/>
            <a:tailEnd/>
          </a:ln>
        </p:spPr>
        <p:txBody>
          <a:bodyPr vert="horz" wrap="square" lIns="91440" tIns="0" rIns="9144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Repeat step one.  Look again and </a:t>
            </a:r>
          </a:p>
          <a:p>
            <a:pPr marL="0" marR="0" lvl="0" indent="0" algn="l" defTabSz="914400" rtl="0" eaLnBrk="0" fontAlgn="base" latinLnBrk="0" hangingPunct="0">
              <a:lnSpc>
                <a:spcPct val="100000"/>
              </a:lnSpc>
              <a:spcBef>
                <a:spcPct val="0"/>
              </a:spcBef>
              <a:spcAft>
                <a:spcPct val="0"/>
              </a:spcAft>
              <a:buClrTx/>
              <a:buSzTx/>
              <a:tabLst/>
            </a:pPr>
            <a:r>
              <a:rPr lang="en-US" sz="1400" dirty="0" smtClean="0">
                <a:solidFill>
                  <a:schemeClr val="bg1"/>
                </a:solidFill>
                <a:latin typeface="Times New Roman" pitchFamily="18" charset="0"/>
                <a:ea typeface="Times New Roman" pitchFamily="18" charset="0"/>
                <a:cs typeface="Times New Roman" pitchFamily="18" charset="0"/>
              </a:rPr>
              <a:t>    </a:t>
            </a:r>
            <a:r>
              <a:rPr kumimoji="0" lang="en-US"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try to list ten additional words or    </a:t>
            </a:r>
          </a:p>
          <a:p>
            <a:pPr marL="0" marR="0" lvl="0" indent="0" algn="l" defTabSz="914400" rtl="0" eaLnBrk="0" fontAlgn="base" latinLnBrk="0" hangingPunct="0">
              <a:lnSpc>
                <a:spcPct val="100000"/>
              </a:lnSpc>
              <a:spcBef>
                <a:spcPct val="0"/>
              </a:spcBef>
              <a:spcAft>
                <a:spcPct val="0"/>
              </a:spcAft>
              <a:buClrTx/>
              <a:buSzTx/>
              <a:tabLst/>
            </a:pPr>
            <a:r>
              <a:rPr lang="en-US" sz="1400" dirty="0" smtClean="0">
                <a:solidFill>
                  <a:schemeClr val="bg1"/>
                </a:solidFill>
                <a:latin typeface="Times New Roman" pitchFamily="18" charset="0"/>
                <a:ea typeface="Times New Roman" pitchFamily="18" charset="0"/>
                <a:cs typeface="Times New Roman" pitchFamily="18" charset="0"/>
              </a:rPr>
              <a:t>    </a:t>
            </a:r>
            <a:r>
              <a:rPr kumimoji="0" lang="en-US"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phrases that come to mind as you </a:t>
            </a:r>
          </a:p>
          <a:p>
            <a:pPr marL="0" marR="0" lvl="0" indent="0" algn="l" defTabSz="914400" rtl="0" eaLnBrk="0" fontAlgn="base" latinLnBrk="0" hangingPunct="0">
              <a:lnSpc>
                <a:spcPct val="100000"/>
              </a:lnSpc>
              <a:spcBef>
                <a:spcPct val="0"/>
              </a:spcBef>
              <a:spcAft>
                <a:spcPct val="0"/>
              </a:spcAft>
              <a:buClrTx/>
              <a:buSzTx/>
              <a:tabLst/>
            </a:pPr>
            <a:r>
              <a:rPr lang="en-US" sz="1400" dirty="0" smtClean="0">
                <a:solidFill>
                  <a:schemeClr val="bg1"/>
                </a:solidFill>
                <a:latin typeface="Times New Roman" pitchFamily="18" charset="0"/>
                <a:ea typeface="Times New Roman" pitchFamily="18" charset="0"/>
                <a:cs typeface="Times New Roman" pitchFamily="18" charset="0"/>
              </a:rPr>
              <a:t>    </a:t>
            </a:r>
            <a:r>
              <a:rPr kumimoji="0" lang="en-US"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view the</a:t>
            </a:r>
            <a:r>
              <a:rPr lang="en-US" sz="1400" dirty="0" smtClean="0">
                <a:solidFill>
                  <a:schemeClr val="bg1"/>
                </a:solidFill>
                <a:latin typeface="Times New Roman" pitchFamily="18" charset="0"/>
                <a:ea typeface="Times New Roman" pitchFamily="18" charset="0"/>
                <a:cs typeface="Times New Roman" pitchFamily="18" charset="0"/>
              </a:rPr>
              <a:t> </a:t>
            </a:r>
            <a:r>
              <a:rPr kumimoji="0" lang="en-US"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image</a:t>
            </a:r>
            <a:r>
              <a:rPr kumimoji="0" lang="en-US"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7" name="Rectangle 6"/>
          <p:cNvSpPr>
            <a:spLocks noChangeArrowheads="1"/>
          </p:cNvSpPr>
          <p:nvPr/>
        </p:nvSpPr>
        <p:spPr bwMode="auto">
          <a:xfrm>
            <a:off x="0" y="4572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0" y="188595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0" y="257175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a:spLocks noChangeArrowheads="1"/>
          </p:cNvSpPr>
          <p:nvPr/>
        </p:nvSpPr>
        <p:spPr bwMode="auto">
          <a:xfrm>
            <a:off x="-57150" y="4600575"/>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TextBox 5"/>
          <p:cNvSpPr txBox="1"/>
          <p:nvPr/>
        </p:nvSpPr>
        <p:spPr>
          <a:xfrm>
            <a:off x="7705573" y="0"/>
            <a:ext cx="242374" cy="400110"/>
          </a:xfrm>
          <a:prstGeom prst="rect">
            <a:avLst/>
          </a:prstGeom>
          <a:noFill/>
        </p:spPr>
        <p:txBody>
          <a:bodyPr wrap="none" rtlCol="0">
            <a:spAutoFit/>
          </a:bodyPr>
          <a:lstStyle/>
          <a:p>
            <a:r>
              <a:rPr lang="en-US" sz="2000" b="1" dirty="0" smtClean="0"/>
              <a:t> </a:t>
            </a:r>
            <a:endParaRPr lang="en-US" sz="2000" b="1" dirty="0"/>
          </a:p>
        </p:txBody>
      </p:sp>
      <p:pic>
        <p:nvPicPr>
          <p:cNvPr id="14" name="Picture 1" descr="View details"/>
          <p:cNvPicPr>
            <a:picLocks noChangeAspect="1" noChangeArrowheads="1"/>
          </p:cNvPicPr>
          <p:nvPr/>
        </p:nvPicPr>
        <p:blipFill>
          <a:blip r:embed="rId2">
            <a:grayscl/>
            <a:extLst>
              <a:ext uri="{28A0092B-C50C-407E-A947-70E740481C1C}">
                <a14:useLocalDpi xmlns="" xmlns:a14="http://schemas.microsoft.com/office/drawing/2010/main" val="0"/>
              </a:ext>
            </a:extLst>
          </a:blip>
          <a:srcRect/>
          <a:stretch>
            <a:fillRect/>
          </a:stretch>
        </p:blipFill>
        <p:spPr bwMode="auto">
          <a:xfrm>
            <a:off x="228600" y="2224768"/>
            <a:ext cx="914400" cy="1200150"/>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1" descr="View details"/>
          <p:cNvPicPr>
            <a:picLocks noChangeAspect="1" noChangeArrowheads="1"/>
          </p:cNvPicPr>
          <p:nvPr/>
        </p:nvPicPr>
        <p:blipFill>
          <a:blip r:embed="rId2">
            <a:grayscl/>
            <a:extLst>
              <a:ext uri="{28A0092B-C50C-407E-A947-70E740481C1C}">
                <a14:useLocalDpi xmlns="" xmlns:a14="http://schemas.microsoft.com/office/drawing/2010/main" val="0"/>
              </a:ext>
            </a:extLst>
          </a:blip>
          <a:srcRect/>
          <a:stretch>
            <a:fillRect/>
          </a:stretch>
        </p:blipFill>
        <p:spPr bwMode="auto">
          <a:xfrm>
            <a:off x="228600" y="4457699"/>
            <a:ext cx="914400" cy="120015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AutoShape 2" descr="data:image/jpeg;base64,/9j/4AAQSkZJRgABAQAAAQABAAD/2wCEAAkGBhQSEBUTEhQVFBQUGBUVFxYUFRUUFBQVFRQVFRUXFBQXHCYeFxojGRUUHy8gJCcpLCwsFR4xNTAqNScrLCkBCQoKDgwOGg8PGi4kHyQqKSwsLCwtLCksLCwsLCwpLCksLCwsKSwpKSkpLCwsLSwuLCwtLCwpLCwpLCksKSwsKf/AABEIAOAA4QMBIgACEQEDEQH/xAAcAAABBQEBAQAAAAAAAAAAAAAFAAMEBgcBAgj/xABHEAACAQMCAwUGAggFAQUJAAABAgMABBESIQUGMRMiQVFhBzJxgZGhFLEVI0JScoKSwTNiorLwQxZzwtHxFzRTY4OT0uHj/8QAGgEAAgMBAQAAAAAAAAAAAAAAAwQAAQIFBv/EADERAAEEAQMDAgQGAgMBAAAAAAEAAgMRIQQSMRNBUQUiYXGRoRQyQoHh8LHxosHRFf/aAAwDAQACEQMRAD8AZtb8AYqXG2vYb1XrdGJ6Vd+XrDoTXhdQza7HK6cQLsFO2vDmC+VD+KwkbVb3QAUJuVDGgGMsTjmjbhVNYPSnBEQOlWOKxXrilcWIx0oDtRRohBDDyq/GuSBii0FmNtqetrCp3Y48KBLPeAtNavP4QbVGv0A6VOMwAoLxa8A8aHEXPNIzyAFDuZsfGoU91tvUa4ud+tQLq72rrxwJIvpQOK3pOw6Uxw7rTd3KDXLWYr4EfGuwGUygEAmzZVpgXu5pmeo9tfEgVIaSucWlpyt7gmJDQ26lNEJ5qHSLk0zEO5WSbTGCads7cBsmvSpipCuKM92KCy3BtWHhlwF+FWKz4mnTIrOpLjHSpVlxAiue7RbzutNDUVhaUL5a8xXe+1UZeKsfGj3CLwtWHaUsGVYl3cK1wT5rzdJ3abgbalcnbaliAEy02EAvI+vSqlxGDB6VZb+Vgx2zQe67+3jTujfT/gk5QEH0ClU/9GmlXb6rEttKP21mNtqOWUgWhdu+29S0auKIiTuKL1a4Um7vzjahsd0afk3pRwelWWN7rXVc5O211XLi5NJYa9m2FKyxRkojHFe7GbbJr1eXOBTB7tR7hSR1rlmL32mN2FHlvm8KE3zHqTvRrsgBQXi84CmnoRkUFh/GUCuJaGXGonAySfAU7Ldb1It7oIA2FByR3hnP328K70MeaSfKbg4aIwXlbOOiBl6+Gc0z+L77MUDZ6KV26DocUJ4oHzqD6tydvAHw32NQ34zKTsNC4x03Ph9cGuqyIEKi4DCskfF1A/W6Y1zhcAYz6Y8PWiKA6dQIK/Gqbb3QUFCBhh7xxq+Hr9KsXCJdSBBgBgcfxKRv9PzoE+macqvzL3cyZpgZJrksmCQfA4+lPRGka2hU3KWk15IOanlhgU2UBoYetlqYEWfCpVvanNE7KwDYoiLMDG1V1dpUDEMSxo3wiEqfSvQjGOlORSgUvLIXIgaArBD0pOahw3oI604ZaVe0EI4dSamtQaEXtiAc4o4M1Fv8EdKDEdrlbqcEF29KVLTXKc6iDtCmC4GKdhlzQgSFulT7MEdacdgJUBE0FdaTArwJsCoU9xXNkDrwiAgKY11iosnFKGXDmmLde9vWWwk/mWt/hWO2Orc05MuK5Y4xXb2XahSMDRhOxjCHXdwOlVrjMLHp0o8uGavF/AMVqF/TcFT27gqFICDvRHh9ms0sMR3LtuvkPM/l8aicaHfAXc5x8zsKsXs84M346Rn6wJg4IIy2VUAj+c5r0cWQHJNozSLS+y+FnDM7aB+wDgUN5g9n0JX9VsR0ydh9as/EOPor6G1KfAlTp+o6UOuuILjOoY887UUvI4TIYO6zq55JlCHVuw6eO3lUDhsxgJWXIHvDHUHpn6GtFtr9JG0q6sfIEZqi8xsBevG42x3fDYijxyF2Cl5GBuQn71s4bOdQByeu/n69KbhmNPMgIAHgAPoK6ttSb3Cyg0btdE5xT0MhzXY4KkLDtQCWq6JVg4VNsKIXE4xmqxZzFTRBrjK0q9mbCMHYUo8SGa7+MB6VXpZSDTlneb4NQxYsLBJtWJJvI0X4e2artvvRvg7b1lwBarbdo0VwKE393jajhjytV/inDyTkUm2MF+UY3SG6xXa5+CelTXTYh+5PWkPlU4Jih3CrjIqXcXGBTbwlW2vbmm+yqGl+Caki4yKScSHLSami2qB2mk1PlOaiG33owFqwaUzh94QacvL6ogGBQbidyx2FUYA5MCbaEQTigyaa4hxfu0AilYGnmjLbmq/DNDrKz1jSD3MhL6vEHP0ORWv8jxK2qQIFE0cZBHVwoOST5hiR8qyi5gxVt9mXH5BOLdiOyCSFRjcHIbAPluxxXVjokHwqjdQLfP8AlF+YORJJrtHSV0jGdQLZ1b5G3Tbp0pvmLlQYCxnfGRnzA/vVj4lxTr+tWI4OGbSQvrhtjj1quJxGWSXUZ4pEH7oGoHO3eB2yPD1oj9p7JlrCgfLnBLkSkMI9CsdOQVYqDsceB/5vUX2g8udrewFNiyfrW6YCtgY8yckAelaBbXalseNVnmnjkIeRfekQhVHhqBzljjoM9PSpvI9zVktAFP4VTvo0STSgIAA2J1EHxGcD/hp2A0PZsnJOSdyfMmnopCKTe2wlS8Wa4RLWK89p5VAkuDSjn3ofTNKbkbhtvOjVtwwaaH8PbPWrVw1Bo386Se5wTUbQSqtxPhO2QKCCMoc1pV5aqyEUCn4GCtVDqNp2uUmizhCrKai/D58NQhrIxnevKXeDXQ6YIwlC4gq+294Mda9OQao/6e0ipdlzFk43rn9GSzQwmmytpWfsBSoV+maVVsctdQIBwQ90VK4jqIqPwiDAovLb5FNSu9yRHCqaSMGotayE1Il4ePKnIoq0CCFAvRzioUt3g0UePagPELfetsAKiUnEidhUWRdVN9nivaS4rZaTwpab7KnOgpZzTqWxbAAJJ2AAySfhV7FSEXApvhd+0MySL1U/XOxHzBIq0f8AYW4bdhHEP/mOqn6bmo/EOWorVVYyrNIW30nKINvAHJPxPyosbCihruQrC0iyp22lNRBCs4DaSCVYD4MCPlVdkthq1N2ZI/ajUIfnpxn51W4eZ5LeR4ioaFmJx5EnBK/E+HzqDf8AEU94a1Uk93O2x+PnTHSfwOE1+IACv/DOOopLMwGPufAfEmqbxAOHYyA6mJJz4kk5I9KEWF+xkyT3V6DwGdvr/wDurjy1KkpZrgFoz+z65+II8dxWzAWtQHu6pCr8RqUiVc05csGyFMoJ6HOor8s7/Q0O4lyu0KmRGEsQOCy7Mh6YkQ7r8aVkaRmkExubyq+8NeOzOoUTEOa6ltvWGOtZIRLh46Va+G+76VWbJDVmsD3AKSmZSchNlP3E2kUoiGXavbcPkcHRG7Z8lP59KkWHKl1t3Ao/zMPyGTQG6aR/5Wk/styyBrslAuK2+Qaq09oSdqv3MPCGg0B2B1g+7nbGM9fiKB/gx1ozXOiJY/BSzgH5Cp9zYyAZAJqXwexJ8was/wCEFTrThwG+K0NVQIVtjQL9Fv50qtn4WlQPxBRemFReF3nrVht7sEVVLDh756UdtLYqwpp7RaWaEUaMkVF7MjfFFLWLIp2SzoJNIpYEKZtqFXyE1Y3tag3lltRYyhkKm3TFTUcSZqwzcIz1pgcIApoTMbyhOCgwCrei/goEdUZ55e0Bx/09JClMjcb9cb0L4fbqrdoylki/WOF3JVSCQB4/CrLbSLPJLCr4SXF3CwfQGimXMg1DfCuDsKYhHUaXhEioOG5V2S5um7ztFDnoGC6vlsW+dR5+FzTDDzax4BUdt/oAPjkVbbK4tIAY4w91LnvrbKzkHzdxkn5mi0E1w4/VWAT1uZAP9A1N9qM2F57pt08YxX9+ywrjHKtyrgtE53G6jWPmUzjoKCLYtK7RxqWYtgKNy22TgV9JTcM4ow7r2keR00SHG3nj+1VXl72L3UE/b/jEifJwYozJsy4Yd4qKca1w/v8AKRc5h/v8LNuG+z+8Y96IouxIbIJHXAwCB49fOjDcmnPuSj/6kZH1OD9q2/h3KzocyXlxKfImNF+irn70aS0UeGfjufqay6Jzu9LTZ2N/Tf8AfkvnSTljSNhOrbYOkSrv0z2RJH0q6cl8AvlmUTxF4Qrd5sDIxsnewSG2GDt1rW1jA6AD4bV6qN09HJtU/U2KDaWVf+yudpCQ0caHcAlmZQd9OAN8dOtFbT2SoDmSd29EQJ9yTWgUqg0sY7JcvJVes+RLSMf4Zf1dmP2GB9qMW/Doo/cjRfgoH3qTSowjY3gBZ3FcxXcUqVbVKle1HK28Ug/Zk0n4Op/uorOF4zjxrU/adba+FXGOqBZB/I6sftmvnOXiLedcfWaTqS7gmo5KbSvcHMI1YNH7XiwxnNY7Hetq60ej4wQm5Nc+T089iitmWj/p1fOlWX/p4+ZpUD/571rrharBZCvbWVQouI0XsOFzzAMiHSejEgA+G2TvTogLuAtEgcrxAcU+0lE4OUpT7zIvwy3/AJfnRCHlBB7zs3wAX/zog0MjuyG6Vg7qrSPUWXc4Aya0CLl6Bf2Af4iT+dTYrZV91VX4AD8qMz049yhGcdgs1i4BNJ7sT/EqVH1NSP8AsDcP+4n8TZP0UGtHpUYemxdyShmUnsqUns4HZKnbujd7W0QALZII97OwAIwQc5qVZ+zWzSNEZZJAhcrrkYFdeNajs9PdJGdPTNWulTzImsFNGFgvce6H8J4Bb2qlbeGOJSckIoXUfNj1Y+pqfiu0qIsJUqVKoolSrmqkWqKLtKqhxT2nWsbFI+0nkyV0xoR3gSMZbGdx4ZrvBOdJp51jexniRs/rGyVGBkasoMDw6+NC6zLoFPn03VBnUcyhV5IH2JBP0VupVQ+Lc+XEV9Lbx2vbLEA2ELdppKqS+wIxlgOlTuDe0u2mfs5A9vJ00zAAZ8tXgfjiqE7Lq1t3peqEYkDbBAOCDg5yBkfRW6lUDjPGo7WFppc6FxnSMnvMFG3xNS7e4DorqcqwDA+YYZB+hoti6SHTcG76xdX8f6U5SpUqtYQbmm7iW2kjm1aZUePujJ7ylT+dfOfN/AFtZVWOQyI66hqXS64OCGHx6EV9Cc62jtblojIHXp2Y1HB65TxrEeeZCYoQ7Slw0m0qFTghdwT6+FJyuIko8JxjGmHcOVToxvT8svdqE0mKbln2rFElD7L32tKovaUqJtWVtKQVpXJZP4UKwI0swGRjY94fLvVnCSVY+E8cNtgBAqOQXaWUZzjHcXJIGPD4UtC8MdlOyRF7aHK0KlXmNwQCOhGR8DXquouYlSpUPl49Ctytsz4mZdaqQe8N+hxjPdbb0qiQOVtrHPvaLrP7eUQpUL5j46tpbPOylguAFBwWLMFAz8/tTvBeLpdW6TR50uM4PVSDgg+oIIqtw3be610ZOl1q9t1fx5pT80qqXKHGZp7u+WRsxwyiONcDC4MgO4GTkKvWpnPfGzbWMjqcOw7NPPU+2R6gaj8qz1BsL+2fsmDopBqBp/1Hb/yAP2vKsAag1nzZBJdSWoYiWPbDDSHIHe0Hxx/zNVn2YXzx9rYz7SRYkQE5OhwCQPgSD/OaF83cuB+MoFcxNcR60kG2maNTg7b76F6b5agumdsDmjvkLoRemxDUSQTO4aXNcODwbruK8LU81TOBcyXN2l1bkpDdwsVVtOVALEA6TnOMEZ3G4NeuXub3WT8HfgRXAwFc7RzjwKt0yfofQ7VEmj/D8wIw2W7iKn+NR/8AzT+qrdJdEHF0f3WYNIYzJHI0F23ew8g7c47EEX9EK5o4VxOG1eaW9LBNOUiymzMFzlQvTIolwr2bwTJFO89xLqVJBqceIDDfGR9aunFOHieCSJukiMnw1AgH5Hf5VWvZbfF7Lsn9+3d4iD1AzqH+4j+WsdJoko5sd/IRx6hO/RufGQ1zXC9oDfa4Y4HYj7oVw6+hseMXolZI0kVZVZtu8xViF8dy7HA/d9KLJ7TLV50hhWWUuwXUid0ZOMkMQ2B8KF828LiPGbRpkDRTr2ZDZwXXUFz57tGKuii3tk/6UCD+CJcfarjD7IBAAP8AKrVu07mxyPY5z3MHehY9vgknCqnHh2HG7Sbos6NC3qRkD/dH9KsnMHLUF5GUlQE47rgd9D5q39uhqu+0lC9tb3MH6zsZUkBTvAqRnUCOoyqb+tN3HtUjddNrBPLMR3V0bA+GrSST8h8xU3Ma5zX8HKgg1M8UM2nvc0FpIxVHFntg/ZP+z66aW3mtLnEhtpDCdQ1BkBOAc9cFW+WKtPCeJQzR6oHV0BKgp0BXbHp4UD5B5fktoHaf/Gncyv0OnPQHGxPUn+KjPBuBRWqusK6VdzIRknvEAbZ6DAG1EiDg1t/z8El6g+F00pYe4qvyk/qP14pEKVKlR1y1wisE9q/B9F8yjIQqrouSQNYw2P5lNb5WZe160HaQSH9pXT+khh/uNAnFttGiOa8rEW4RXP0VVlmjA3qH260qHFMbAgv6J9KVG+2FKr3FTYFb47jzqVbw9vNEqqM6gNbkuc5Hux/PxFDzjNF+UpQl9A23vaf6wU/uKVaLcAmy8tBK16CPSoXOcADJ8ceNOUqVdpcZKqf7ReAtLCtzDkT2x7RSOpUHLD1xjUPgR41cK41YewPbtKY02odp5Wyt7fcdx8iMLNOeePC64PDKuMyyRhlHgyq+tf6h9MVP5AkNrPcWEh/wyJoyfGNgur81PxLVVeMcJaDiEdif/d5LmOaMeSuQrAfAZX+UVaPaZYvEYr6D34tUcn/duCAT6Asw/mHlSILtxkPLaB/7/wDV6uSOLpM0bT7ZdzmnwSQWf4LT81J9liaoJ5z1muJG+Qx/dmoR7S7ySa8t7WGMyMn67Qd1kJ6A79AFbPTqatfs+szFw2BSMEqXOevfZn/IivEHLT/pV7x2Up2QRF31KcAHPh4N/VRumTE1o71f+Vzhqo4/UJp3V7d234ke0fZUvilrfWk8XE7ooxDqjpGBlY2BGDgY6EjqdyNzRv2i3IVbK9jOoRSqQw6FHAb7hPvV14jw5J4mikGpHBVh6eh8CDuD6UMPJ9ubNbRgzRL0yx1ZDFs6h6k/I1ZhIBa085z5WGepxvfHLK2i0lpDRQLCOPmLP1TvHuXYb2LRKuR1R195CfFW+m3Q1nnFODX8Fxahw1zHBKpilVSz6Sy5STGSBhfHPjv5axGgUADoNh8BXSKJJCH54KT0fqUmm9tBzc4PaxVjx8fKQ6UB4Byyba5upQ+VuGVwgGNJ7xbPnux+VH6VELQSCeyRZM9jXMacOFH9jf8AkIPzJyzFexhJdSlTqR0OGU9Nif8AnSgNv7J7QNqkaaY+OuTAP9IB+9XY0C4vzraWzFZZQHUZKKCz/DA2B+JFDeyP8zwE5pdVrQOjp3O+Tf4yEWs7JIo1jjUKiDCgeAp0IPKmbC+WaJJYzlJFDKfQjO48DUiiiqwkH7tx3c978rmK7Xkvio9pxOKXPZSJJpOG0OraT5HB2q7VBpIsDClUqqfEvaXawyNGO1lKbMYkDKpHUFiwz8s9KsHCeKx3MKzRHUjZwcYOxwQQehBBFYbI1xoFMS6SeJgkkYQDwSFMqk+1my12auOscin5MCp++mrtQfm207SymX/Lq/oIb+1R4tpQWGnBfPlxAxFBri3YGr+3DwdsVAuuFAHpXOD0+5lqm9k3rXatP6OHlXK3vCz0ypUJyaJWE2iRH/dZW/pYH+1Bo3Ip9ZD50v3RuV9BKa7UDgNx2lrC/UtGhPx0gH75qfXYBsWuURRSpUqC8X5xtbYlZZlDDqgyz7jIyq5I286hcGiyVuOJ8rtsbST4AtTrzhEUrpJJGrPEcoxGSp2OR8wDUoqCMEVU7D2n2k0qRL2up2CKTHsWY4HQk9fSrdWWOa7LUbUQTwU2YEeAf+kgKWKVQeKcahtk1zyLGvhnqceCqN2PoBWiayUu1jnkNaLJ7BTs1zNVrinOlr+DE3bFVmDpGwViwcAg7AZBB8/Sq1yN7QGMcVu8U88mrSZFGsKrN3S567Z8fAUIzsDg2+V0Y/S9S+J0oafaaIOPN8+CKK0vNczVW5l5nmS4S0s41kuHXWS57kabjLYI8vy65qPyvzTcSXklpciFnRNeuAkqpBUFGz4975dPhfVbu2/shj0+YxdXFVuq87eLrx/QriXFJWB6VlvCeHXPELie2ubiTsLaRtQBw8hZ2CAn93Ck79M7elx5H4LLa27QykELI/Z4Of1ZwRny31HHrWWSl54wiarQs07TcgLxWAOxyDfmqNV35Ujm/jf4SzlmHvAaU/jY6V+hOflQDlHkSE2oe6jEs1wNbtJ3mUPuApO6tg5JG+Sd6f8AarbM/D2KjOh0dsfujIPy7wo5Z8xQNbCftEEWkEksBp290jwYdMdaogOk93Yf7Ro3SRaFpgu3PIJHOANrcebJQ3jfEY+FWAES50ns4lYk5ZiW7x6kDvH7VXOI33ErRYLi4uFIllRHhEa6UDAtgtjrgEbePiaXMnFm4nZSSwROBazK6k79qoB1EL4EZBI32+gXNPONtfWXYRB5LiUoViVG1I4IJycYP7Q2J60B7wbo1jHa/wD1dPS6Z7NofHuJeRKSA4tBAI87cEknyKvCXNfDZJeLpb9q6Q3ca6wG2KxayygeZ0f6qN8O5M/BzTy2x0xvBoWPvFu0UbNqPw+rGhFw89ynD7oQydtbzdlMugg47odsH9nun4aiK0UCiRsa5xd8bH7j/aT1uqlhijiBFbS1wxktdVn5gNo+OFkfKJubi1FraJ2KEt+Jum6sWPupjqdOkef8PU6DwFbe10WEb5kRDJpO7EFu8zEDAJJ6eWPChl57O07V5Le4ntu0OXWJsISepA2x1Pw8KJcucnQ2epk1PK/vSyHU58cZ8Bn6+OakUb2EWP3+HwCv1DV6fUNcWuIBztAzuPdzjzWQK7cUj1NzxalZf3gR9RinKVNrzyxOKTvEeWR9Nqj38w6U7zN+pvZ0G2JGI+Dd4fnQKW8y29cUijS7AIItO5rtR+3FKrtUu53p+Nt683YCyEDpmvUIBNaIVArZOQbnXYxj9wun0YkfYirFVJ9l8/6mZP3XDfJlx/4TV2rpQm2Bc2UU8pVm3Gore3452lyEMU0OvMihlV1GMgEdf1f+qtJrP/ajZp2lnNIoZFl7OQHoUYq2+PDCt9axqB7L8EFdP0dw/EGMk09rm454sV8bCn23tJsTKkMWs6mCLpiwoLEAbHBA38q9c5cxTxyw2loB28+TqbcIo2zg/BjnBwFOxqzWvDo4wBHGiAdAiquPoKp/PEb293bcQVC8cIaOUL1VG1Yb/W2/mB51T97WZPjjsO63pfw0upAjYeHUHEHc6jtvA79u6XC+M3lteR2t+6yrcA9lKgC4cfsnAHoOn7S1WuIssfEZ5OIW884DnsQozEIwTpODgMMads4653orfcfTiV9ZpaqzCCTtpJGUqFA0nH+n5kjFG+M8V4lHM6w2sc0Rx2ba8Ebb68uPHPgKCacOSQDjF9vvS6bC6GQWxrXvZ7huEde7BB/SSOQnOTRYy2xFsuUDlmSUamjdh5NnGw2xtt8aHcrj8Pxe8tsYWULOg6DzOkfzkfyVM5I5dnhe4uLnQslyQTHH7qYLE5xtnveBPxyaKXHLatfR3msho0aMqBswOrBJ8Maj9qK1ri1pqiD9uFzpZ4mSzx7y5rm4N7vdhwz3yKtUnnmOSHiQcS/h4rmJYmn0k6Qp7ygjcE6V8uvUDNTrfj9lYRCGwAup5CBhCS0hz1eQDA8cAfQbmr5dWSSqUkRXU9VdQw+hqPYcBt4DmGGOMnxRFB+uM1fRcHEtPP1HyUHqUT4GxytJ2gCgQGurjdjdjxfypVnhsLQ8bmGkhLmFZNgSoddIOT0zkP8A1Vda5prtGYzbY+K5mon65a4iiGgfOhV/ReZIwwKsAQQQQRkEHYgjxFVCT2V2Rk16HAznQHIT/wDID51caVRzGv8AzC1UGqm099J5bfNGkxaWaRIscahEUYCqMACuxWSKSyoqk9SFAJ+JA3r12w1acjVjOMjOPPHlTlaoIJc7Nnn7pUq86q9VaylSpUqiiVKlSqKLGvajbaOIavCWNG+a5Q/7RVQkTxrSfa/Z963lx/8AEQ/6WX/xVndywxXKmbUhXQicSxQ+2PlSpnVXaHS3ZR/mPh6oe5n65oLbh1NekYnYknHrmnkbPxFbAVq/eybiJ/FSxno0er5o4/s5rVaxP2dcTC8QiB2160/qU4+4FbWKf059iSnHuXaCc3cufjbZodQQkqysRkAqfEfAkfOjdKjOaHCisRSuheJGGiDYTVtEVRQTkgAE+ZAwTThFdpVawTZtNQWyoMIqqDv3QBv57U5mu1Rucp7lr+2to7hreKdW7yAatalid9j00DqOtDe/YLpM6bTnUybd1YJJN8AWeLJwrwGrtZ+893wyaHtrg3VtM4iJkH6yNm6EEknHU9SNjsOtWzjnMcFoged9IOygAlmP+VR1/KqbICDeK5tEl0T2uaIzvDvylt5rkVzYRSlVf4FztBdsyRaw6rqKOmk46ZB3HUjx8arcPP8AdXo0WNuFkUEytIdSR7kKFO2SceP02zVGZgAzd+Ftnpuoc5wLdu2rLjQF8E32wtDzS1Vn93ztM/CY5UAW4mk/DggYAfUQWUHxwPkT6UEubaSK6iitLu4ubwMDKdeYEAPeD9ds9ck+Od9qw7UAVQvj7pmL0h7twkcGkFw7ke3kk8BvxP0WnXHG4Y5DG8iq4QykE4xGM5Y+mxodwjnW1unZIHLOoLaSrKWA6lNQ3+HXeqh7UeFa7uzwcdt+oJBxt2i4z/8AcNTObLKOyurC4iVY40cwPpAA0HAGfPumTc1l0rw4+AR90WL0/TvijyS+RriOKBbeD5siggXEOaJv0nHcw2sqPInYCOYFRKxJAwdvEptnqKt/GOZbq24aZ5okS41aQqnWi6mwrHBPh4Z64+FN+1G1P4NJ19+3lSQHxwTpP3KH5Ua4pxGE2JnlQywtGshQKHLK2kjun4g+mM1TWuaXjd2v69/siyzRTR6eQRCt20iyT7SKbd9wfCpHB+BvcTQXLcRjluVdHMYcMFj6sigHrjbAAHX41p61jPHrjhsqBeHxS/iiVKGMOMHIzkFjnbPujrjete4Zr7GPtf8AE0Jr/j0jV981enIsgfW7/pQ/WWPpkjrHIDXNDSBzgD9PhSqVKlTa8+lSpUqiiqPtQs9djnxjkRvrlD/urJGss1unNVp2llOnnGxHxUah9xWESS6VzXO1TTvBCd05wvX6LFKoX6Qau0rRTGFGRTmn448b74+1N3jA7qMV2x48yKUK6gdsg7j5UXNLIruinL1wsd1C+caZYz8AHGftmvocV8tF2LEgEeVfTXCLrtbeKT9+NG+bKCfzpzT9wlZ+yl0qVKmkslSpUqiiVUb2nyNELS5QAtDOMDOM6hqwT4A6MVear3PvCGuLCVEUtINLoB1LKwO3rjUPnQpgSw0n/TZGx6phfxdH5HB+xQOHg97f3EUl6iwQQNrWFSGZ3G4LEE+XU422A3JrlxCJeYAs4yscAaFT0LdSQPE5Ln+UeVXPhTMYIzINLlELqeobSNQ+RzQfmflAXTxypK0E8XuSqMnHkRkevj4nzobovbYybBz3TsWuBlLJKY3a5g2jDb79ybPJyaKE3p/D8dikOyXUJiyemtcYH+mMfzUuRYxDe8QtsAYkEq/wPqI+gZfrXs+zUSkvd3M08u2lwez7MA57i7jr/wClWW34FElw1yAe1dBGzEndRjqOme6u/pVNY7duqs39Rlan1cAhMQcXEsDSQKFtcC05zVWOO3CGc88utd2ZjiwJEYSIPdBZc5GfAkE7+eKrHAuLy2kIhg4XMJtgzNnSzY95pNOSPTYDwNaViliiOit24Gik4NeWQ9CRu5t3VkZ+NEWFRb/lS8uLKLtpEN2k3bKSe6in/p5A8Nj8sVY+Z+Xhe2zQM2kkqytjOllOc4yM7ZHzoviu1YiaAR5Q3a6Uua4UNpJbQqrN/THCgTcHWS2/Dy5dSgRidi2ABq26HIzT1lYrFEkSDCIoRQTnuqMDJPWpNKiUOUoZHEbScXddr8pmK1RTlVVT6AA/anqVKrWSSeUqVKlmoqSpV5eQKMkgDzJwPvQi85ws4vfuYR6B1Y/RcmqJA5VgEou65BB6HY/OvnDiMOh3Q/sMy/0sR/atdu/azYr7rySfwRkfd9NZRxzi6T3ErxghZHZwrYyNRzvjbrmk9Q5pApNQAi7QfUKVP618hSpO0ykls5fRnptXW4bpbBr1aXbLvgH1p4cQYnJAxRFQpdgbBxsRW5ciXOvh8H+VSh/kYqPsBWETqSTjatZ9j10xs5Ebqkp+jIp/MNR9Ofcgzj2q/UqVKnkklSpUqiiVKlSqKJUqVKoolSrzJKFGWIAHUkgAfM0DvufeHw/4l5bgjwEqM39Kkmooj1KqFd+2vhqnCPJN/wB3E2Pq+moie2JZc9hbsdwoMjquWOcDC58AT18KgyotIrmayO89q12chEiT1Csx/wBRx9qC3vO96/vXDrnwQhP9oFLnUNCYGncVujygDJIA8ycD70NvOarSL37iIemsMf6VyawW4uHkOp5Gc/52ZvzNMa87ChnU+AtjT+StkvPaxYp0aST+CM4+rYoZP7YYyP1cDH+Ngv2AP51lUluPjXiYkeNYM7jwtCFo5WhXXtVuW90RRj0Usfqxx9qbvecJ5YjieQHH7GE+6gVnyHO2aJ2tu5XbB+ZoEj3H9SK1rRwENvJ3kc9o7uc9XYt+Zpkx4OKkXVoyHJx9aYdN9zWhkKkpbXG4ryZsbedei2N+tRXUsdqvaqtSPw/rSrx2D/vfelWKVr//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data:image/jpeg;base64,/9j/4AAQSkZJRgABAQAAAQABAAD/2wCEAAkGBhQSEBUTEhQVFBQUGBUVFxYUFRUUFBQVFRQVFRUXFBQXHCYeFxojGRUUHy8gJCcpLCwsFR4xNTAqNScrLCkBCQoKDgwOGg8PGi4kHyQqKSwsLCwtLCksLCwsLCwpLCksLCwsKSwpKSkpLCwsLSwuLCwtLCwpLCwpLCksKSwsKf/AABEIAOAA4QMBIgACEQEDEQH/xAAcAAABBQEBAQAAAAAAAAAAAAAFAAMEBgcBAgj/xABHEAACAQMCAwUGAggFAQUJAAABAgMABBESIQUGMRMiQVFhBzJxgZGhFLEVI0JScoKSwTNiorLwQxZzwtHxFzRTY4OT0uHj/8QAGgEAAgMBAQAAAAAAAAAAAAAAAwQAAQIFBv/EADERAAEEAQMDAgQGAgMBAAAAAAEAAgMRIQQSMRNBUQUiYXGRoRQyQoHh8LHxosHRFf/aAAwDAQACEQMRAD8AZtb8AYqXG2vYb1XrdGJ6Vd+XrDoTXhdQza7HK6cQLsFO2vDmC+VD+KwkbVb3QAUJuVDGgGMsTjmjbhVNYPSnBEQOlWOKxXrilcWIx0oDtRRohBDDyq/GuSBii0FmNtqetrCp3Y48KBLPeAtNavP4QbVGv0A6VOMwAoLxa8A8aHEXPNIzyAFDuZsfGoU91tvUa4ud+tQLq72rrxwJIvpQOK3pOw6Uxw7rTd3KDXLWYr4EfGuwGUygEAmzZVpgXu5pmeo9tfEgVIaSucWlpyt7gmJDQ26lNEJ5qHSLk0zEO5WSbTGCads7cBsmvSpipCuKM92KCy3BtWHhlwF+FWKz4mnTIrOpLjHSpVlxAiue7RbzutNDUVhaUL5a8xXe+1UZeKsfGj3CLwtWHaUsGVYl3cK1wT5rzdJ3abgbalcnbaliAEy02EAvI+vSqlxGDB6VZb+Vgx2zQe67+3jTujfT/gk5QEH0ClU/9GmlXb6rEttKP21mNtqOWUgWhdu+29S0auKIiTuKL1a4Um7vzjahsd0afk3pRwelWWN7rXVc5O211XLi5NJYa9m2FKyxRkojHFe7GbbJr1eXOBTB7tR7hSR1rlmL32mN2FHlvm8KE3zHqTvRrsgBQXi84CmnoRkUFh/GUCuJaGXGonAySfAU7Ldb1It7oIA2FByR3hnP328K70MeaSfKbg4aIwXlbOOiBl6+Gc0z+L77MUDZ6KV26DocUJ4oHzqD6tydvAHw32NQ34zKTsNC4x03Ph9cGuqyIEKi4DCskfF1A/W6Y1zhcAYz6Y8PWiKA6dQIK/Gqbb3QUFCBhh7xxq+Hr9KsXCJdSBBgBgcfxKRv9PzoE+macqvzL3cyZpgZJrksmCQfA4+lPRGka2hU3KWk15IOanlhgU2UBoYetlqYEWfCpVvanNE7KwDYoiLMDG1V1dpUDEMSxo3wiEqfSvQjGOlORSgUvLIXIgaArBD0pOahw3oI604ZaVe0EI4dSamtQaEXtiAc4o4M1Fv8EdKDEdrlbqcEF29KVLTXKc6iDtCmC4GKdhlzQgSFulT7MEdacdgJUBE0FdaTArwJsCoU9xXNkDrwiAgKY11iosnFKGXDmmLde9vWWwk/mWt/hWO2Orc05MuK5Y4xXb2XahSMDRhOxjCHXdwOlVrjMLHp0o8uGavF/AMVqF/TcFT27gqFICDvRHh9ms0sMR3LtuvkPM/l8aicaHfAXc5x8zsKsXs84M346Rn6wJg4IIy2VUAj+c5r0cWQHJNozSLS+y+FnDM7aB+wDgUN5g9n0JX9VsR0ydh9as/EOPor6G1KfAlTp+o6UOuuILjOoY887UUvI4TIYO6zq55JlCHVuw6eO3lUDhsxgJWXIHvDHUHpn6GtFtr9JG0q6sfIEZqi8xsBevG42x3fDYijxyF2Cl5GBuQn71s4bOdQByeu/n69KbhmNPMgIAHgAPoK6ttSb3Cyg0btdE5xT0MhzXY4KkLDtQCWq6JVg4VNsKIXE4xmqxZzFTRBrjK0q9mbCMHYUo8SGa7+MB6VXpZSDTlneb4NQxYsLBJtWJJvI0X4e2artvvRvg7b1lwBarbdo0VwKE393jajhjytV/inDyTkUm2MF+UY3SG6xXa5+CelTXTYh+5PWkPlU4Jih3CrjIqXcXGBTbwlW2vbmm+yqGl+Caki4yKScSHLSami2qB2mk1PlOaiG33owFqwaUzh94QacvL6ogGBQbidyx2FUYA5MCbaEQTigyaa4hxfu0AilYGnmjLbmq/DNDrKz1jSD3MhL6vEHP0ORWv8jxK2qQIFE0cZBHVwoOST5hiR8qyi5gxVt9mXH5BOLdiOyCSFRjcHIbAPluxxXVjokHwqjdQLfP8AlF+YORJJrtHSV0jGdQLZ1b5G3Tbp0pvmLlQYCxnfGRnzA/vVj4lxTr+tWI4OGbSQvrhtjj1quJxGWSXUZ4pEH7oGoHO3eB2yPD1oj9p7JlrCgfLnBLkSkMI9CsdOQVYqDsceB/5vUX2g8udrewFNiyfrW6YCtgY8yckAelaBbXalseNVnmnjkIeRfekQhVHhqBzljjoM9PSpvI9zVktAFP4VTvo0STSgIAA2J1EHxGcD/hp2A0PZsnJOSdyfMmnopCKTe2wlS8Wa4RLWK89p5VAkuDSjn3ofTNKbkbhtvOjVtwwaaH8PbPWrVw1Bo386Se5wTUbQSqtxPhO2QKCCMoc1pV5aqyEUCn4GCtVDqNp2uUmizhCrKai/D58NQhrIxnevKXeDXQ6YIwlC4gq+294Mda9OQao/6e0ipdlzFk43rn9GSzQwmmytpWfsBSoV+maVVsctdQIBwQ90VK4jqIqPwiDAovLb5FNSu9yRHCqaSMGotayE1Il4ePKnIoq0CCFAvRzioUt3g0UePagPELfetsAKiUnEidhUWRdVN9nivaS4rZaTwpab7KnOgpZzTqWxbAAJJ2AAySfhV7FSEXApvhd+0MySL1U/XOxHzBIq0f8AYW4bdhHEP/mOqn6bmo/EOWorVVYyrNIW30nKINvAHJPxPyosbCihruQrC0iyp22lNRBCs4DaSCVYD4MCPlVdkthq1N2ZI/ajUIfnpxn51W4eZ5LeR4ioaFmJx5EnBK/E+HzqDf8AEU94a1Uk93O2x+PnTHSfwOE1+IACv/DOOopLMwGPufAfEmqbxAOHYyA6mJJz4kk5I9KEWF+xkyT3V6DwGdvr/wDurjy1KkpZrgFoz+z65+II8dxWzAWtQHu6pCr8RqUiVc05csGyFMoJ6HOor8s7/Q0O4lyu0KmRGEsQOCy7Mh6YkQ7r8aVkaRmkExubyq+8NeOzOoUTEOa6ltvWGOtZIRLh46Va+G+76VWbJDVmsD3AKSmZSchNlP3E2kUoiGXavbcPkcHRG7Z8lP59KkWHKl1t3Ao/zMPyGTQG6aR/5Wk/styyBrslAuK2+Qaq09oSdqv3MPCGg0B2B1g+7nbGM9fiKB/gx1ozXOiJY/BSzgH5Cp9zYyAZAJqXwexJ8was/wCEFTrThwG+K0NVQIVtjQL9Fv50qtn4WlQPxBRemFReF3nrVht7sEVVLDh756UdtLYqwpp7RaWaEUaMkVF7MjfFFLWLIp2SzoJNIpYEKZtqFXyE1Y3tag3lltRYyhkKm3TFTUcSZqwzcIz1pgcIApoTMbyhOCgwCrei/goEdUZ55e0Bx/09JClMjcb9cb0L4fbqrdoylki/WOF3JVSCQB4/CrLbSLPJLCr4SXF3CwfQGimXMg1DfCuDsKYhHUaXhEioOG5V2S5um7ztFDnoGC6vlsW+dR5+FzTDDzax4BUdt/oAPjkVbbK4tIAY4w91LnvrbKzkHzdxkn5mi0E1w4/VWAT1uZAP9A1N9qM2F57pt08YxX9+ywrjHKtyrgtE53G6jWPmUzjoKCLYtK7RxqWYtgKNy22TgV9JTcM4ow7r2keR00SHG3nj+1VXl72L3UE/b/jEifJwYozJsy4Yd4qKca1w/v8AKRc5h/v8LNuG+z+8Y96IouxIbIJHXAwCB49fOjDcmnPuSj/6kZH1OD9q2/h3KzocyXlxKfImNF+irn70aS0UeGfjufqay6Jzu9LTZ2N/Tf8AfkvnSTljSNhOrbYOkSrv0z2RJH0q6cl8AvlmUTxF4Qrd5sDIxsnewSG2GDt1rW1jA6AD4bV6qN09HJtU/U2KDaWVf+yudpCQ0caHcAlmZQd9OAN8dOtFbT2SoDmSd29EQJ9yTWgUqg0sY7JcvJVes+RLSMf4Zf1dmP2GB9qMW/Doo/cjRfgoH3qTSowjY3gBZ3FcxXcUqVbVKle1HK28Ug/Zk0n4Op/uorOF4zjxrU/adba+FXGOqBZB/I6sftmvnOXiLedcfWaTqS7gmo5KbSvcHMI1YNH7XiwxnNY7Hetq60ej4wQm5Nc+T089iitmWj/p1fOlWX/p4+ZpUD/571rrharBZCvbWVQouI0XsOFzzAMiHSejEgA+G2TvTogLuAtEgcrxAcU+0lE4OUpT7zIvwy3/AJfnRCHlBB7zs3wAX/zog0MjuyG6Vg7qrSPUWXc4Aya0CLl6Bf2Af4iT+dTYrZV91VX4AD8qMz049yhGcdgs1i4BNJ7sT/EqVH1NSP8AsDcP+4n8TZP0UGtHpUYemxdyShmUnsqUns4HZKnbujd7W0QALZII97OwAIwQc5qVZ+zWzSNEZZJAhcrrkYFdeNajs9PdJGdPTNWulTzImsFNGFgvce6H8J4Bb2qlbeGOJSckIoXUfNj1Y+pqfiu0qIsJUqVKoolSrmqkWqKLtKqhxT2nWsbFI+0nkyV0xoR3gSMZbGdx4ZrvBOdJp51jexniRs/rGyVGBkasoMDw6+NC6zLoFPn03VBnUcyhV5IH2JBP0VupVQ+Lc+XEV9Lbx2vbLEA2ELdppKqS+wIxlgOlTuDe0u2mfs5A9vJ00zAAZ8tXgfjiqE7Lq1t3peqEYkDbBAOCDg5yBkfRW6lUDjPGo7WFppc6FxnSMnvMFG3xNS7e4DorqcqwDA+YYZB+hoti6SHTcG76xdX8f6U5SpUqtYQbmm7iW2kjm1aZUePujJ7ylT+dfOfN/AFtZVWOQyI66hqXS64OCGHx6EV9Cc62jtblojIHXp2Y1HB65TxrEeeZCYoQ7Slw0m0qFTghdwT6+FJyuIko8JxjGmHcOVToxvT8svdqE0mKbln2rFElD7L32tKovaUqJtWVtKQVpXJZP4UKwI0swGRjY94fLvVnCSVY+E8cNtgBAqOQXaWUZzjHcXJIGPD4UtC8MdlOyRF7aHK0KlXmNwQCOhGR8DXquouYlSpUPl49Ctytsz4mZdaqQe8N+hxjPdbb0qiQOVtrHPvaLrP7eUQpUL5j46tpbPOylguAFBwWLMFAz8/tTvBeLpdW6TR50uM4PVSDgg+oIIqtw3be610ZOl1q9t1fx5pT80qqXKHGZp7u+WRsxwyiONcDC4MgO4GTkKvWpnPfGzbWMjqcOw7NPPU+2R6gaj8qz1BsL+2fsmDopBqBp/1Hb/yAP2vKsAag1nzZBJdSWoYiWPbDDSHIHe0Hxx/zNVn2YXzx9rYz7SRYkQE5OhwCQPgSD/OaF83cuB+MoFcxNcR60kG2maNTg7b76F6b5agumdsDmjvkLoRemxDUSQTO4aXNcODwbruK8LU81TOBcyXN2l1bkpDdwsVVtOVALEA6TnOMEZ3G4NeuXub3WT8HfgRXAwFc7RzjwKt0yfofQ7VEmj/D8wIw2W7iKn+NR/8AzT+qrdJdEHF0f3WYNIYzJHI0F23ew8g7c47EEX9EK5o4VxOG1eaW9LBNOUiymzMFzlQvTIolwr2bwTJFO89xLqVJBqceIDDfGR9aunFOHieCSJukiMnw1AgH5Hf5VWvZbfF7Lsn9+3d4iD1AzqH+4j+WsdJoko5sd/IRx6hO/RufGQ1zXC9oDfa4Y4HYj7oVw6+hseMXolZI0kVZVZtu8xViF8dy7HA/d9KLJ7TLV50hhWWUuwXUid0ZOMkMQ2B8KF828LiPGbRpkDRTr2ZDZwXXUFz57tGKuii3tk/6UCD+CJcfarjD7IBAAP8AKrVu07mxyPY5z3MHehY9vgknCqnHh2HG7Sbos6NC3qRkD/dH9KsnMHLUF5GUlQE47rgd9D5q39uhqu+0lC9tb3MH6zsZUkBTvAqRnUCOoyqb+tN3HtUjddNrBPLMR3V0bA+GrSST8h8xU3Ma5zX8HKgg1M8UM2nvc0FpIxVHFntg/ZP+z66aW3mtLnEhtpDCdQ1BkBOAc9cFW+WKtPCeJQzR6oHV0BKgp0BXbHp4UD5B5fktoHaf/Gncyv0OnPQHGxPUn+KjPBuBRWqusK6VdzIRknvEAbZ6DAG1EiDg1t/z8El6g+F00pYe4qvyk/qP14pEKVKlR1y1wisE9q/B9F8yjIQqrouSQNYw2P5lNb5WZe160HaQSH9pXT+khh/uNAnFttGiOa8rEW4RXP0VVlmjA3qH260qHFMbAgv6J9KVG+2FKr3FTYFb47jzqVbw9vNEqqM6gNbkuc5Hux/PxFDzjNF+UpQl9A23vaf6wU/uKVaLcAmy8tBK16CPSoXOcADJ8ceNOUqVdpcZKqf7ReAtLCtzDkT2x7RSOpUHLD1xjUPgR41cK41YewPbtKY02odp5Wyt7fcdx8iMLNOeePC64PDKuMyyRhlHgyq+tf6h9MVP5AkNrPcWEh/wyJoyfGNgur81PxLVVeMcJaDiEdif/d5LmOaMeSuQrAfAZX+UVaPaZYvEYr6D34tUcn/duCAT6Asw/mHlSILtxkPLaB/7/wDV6uSOLpM0bT7ZdzmnwSQWf4LT81J9liaoJ5z1muJG+Qx/dmoR7S7ySa8t7WGMyMn67Qd1kJ6A79AFbPTqatfs+szFw2BSMEqXOevfZn/IivEHLT/pV7x2Up2QRF31KcAHPh4N/VRumTE1o71f+Vzhqo4/UJp3V7d234ke0fZUvilrfWk8XE7ooxDqjpGBlY2BGDgY6EjqdyNzRv2i3IVbK9jOoRSqQw6FHAb7hPvV14jw5J4mikGpHBVh6eh8CDuD6UMPJ9ubNbRgzRL0yx1ZDFs6h6k/I1ZhIBa085z5WGepxvfHLK2i0lpDRQLCOPmLP1TvHuXYb2LRKuR1R195CfFW+m3Q1nnFODX8Fxahw1zHBKpilVSz6Sy5STGSBhfHPjv5axGgUADoNh8BXSKJJCH54KT0fqUmm9tBzc4PaxVjx8fKQ6UB4Byyba5upQ+VuGVwgGNJ7xbPnux+VH6VELQSCeyRZM9jXMacOFH9jf8AkIPzJyzFexhJdSlTqR0OGU9Nif8AnSgNv7J7QNqkaaY+OuTAP9IB+9XY0C4vzraWzFZZQHUZKKCz/DA2B+JFDeyP8zwE5pdVrQOjp3O+Tf4yEWs7JIo1jjUKiDCgeAp0IPKmbC+WaJJYzlJFDKfQjO48DUiiiqwkH7tx3c978rmK7Xkvio9pxOKXPZSJJpOG0OraT5HB2q7VBpIsDClUqqfEvaXawyNGO1lKbMYkDKpHUFiwz8s9KsHCeKx3MKzRHUjZwcYOxwQQehBBFYbI1xoFMS6SeJgkkYQDwSFMqk+1my12auOscin5MCp++mrtQfm207SymX/Lq/oIb+1R4tpQWGnBfPlxAxFBri3YGr+3DwdsVAuuFAHpXOD0+5lqm9k3rXatP6OHlXK3vCz0ypUJyaJWE2iRH/dZW/pYH+1Bo3Ip9ZD50v3RuV9BKa7UDgNx2lrC/UtGhPx0gH75qfXYBsWuURRSpUqC8X5xtbYlZZlDDqgyz7jIyq5I286hcGiyVuOJ8rtsbST4AtTrzhEUrpJJGrPEcoxGSp2OR8wDUoqCMEVU7D2n2k0qRL2up2CKTHsWY4HQk9fSrdWWOa7LUbUQTwU2YEeAf+kgKWKVQeKcahtk1zyLGvhnqceCqN2PoBWiayUu1jnkNaLJ7BTs1zNVrinOlr+DE3bFVmDpGwViwcAg7AZBB8/Sq1yN7QGMcVu8U88mrSZFGsKrN3S567Z8fAUIzsDg2+V0Y/S9S+J0oafaaIOPN8+CKK0vNczVW5l5nmS4S0s41kuHXWS57kabjLYI8vy65qPyvzTcSXklpciFnRNeuAkqpBUFGz4975dPhfVbu2/shj0+YxdXFVuq87eLrx/QriXFJWB6VlvCeHXPELie2ubiTsLaRtQBw8hZ2CAn93Ck79M7elx5H4LLa27QykELI/Z4Of1ZwRny31HHrWWSl54wiarQs07TcgLxWAOxyDfmqNV35Ujm/jf4SzlmHvAaU/jY6V+hOflQDlHkSE2oe6jEs1wNbtJ3mUPuApO6tg5JG+Sd6f8AarbM/D2KjOh0dsfujIPy7wo5Z8xQNbCftEEWkEksBp290jwYdMdaogOk93Yf7Ro3SRaFpgu3PIJHOANrcebJQ3jfEY+FWAES50ns4lYk5ZiW7x6kDvH7VXOI33ErRYLi4uFIllRHhEa6UDAtgtjrgEbePiaXMnFm4nZSSwROBazK6k79qoB1EL4EZBI32+gXNPONtfWXYRB5LiUoViVG1I4IJycYP7Q2J60B7wbo1jHa/wD1dPS6Z7NofHuJeRKSA4tBAI87cEknyKvCXNfDZJeLpb9q6Q3ca6wG2KxayygeZ0f6qN8O5M/BzTy2x0xvBoWPvFu0UbNqPw+rGhFw89ynD7oQydtbzdlMugg47odsH9nun4aiK0UCiRsa5xd8bH7j/aT1uqlhijiBFbS1wxktdVn5gNo+OFkfKJubi1FraJ2KEt+Jum6sWPupjqdOkef8PU6DwFbe10WEb5kRDJpO7EFu8zEDAJJ6eWPChl57O07V5Le4ntu0OXWJsISepA2x1Pw8KJcucnQ2epk1PK/vSyHU58cZ8Bn6+OakUb2EWP3+HwCv1DV6fUNcWuIBztAzuPdzjzWQK7cUj1NzxalZf3gR9RinKVNrzyxOKTvEeWR9Nqj38w6U7zN+pvZ0G2JGI+Dd4fnQKW8y29cUijS7AIItO5rtR+3FKrtUu53p+Nt683YCyEDpmvUIBNaIVArZOQbnXYxj9wun0YkfYirFVJ9l8/6mZP3XDfJlx/4TV2rpQm2Bc2UU8pVm3Gore3452lyEMU0OvMihlV1GMgEdf1f+qtJrP/ajZp2lnNIoZFl7OQHoUYq2+PDCt9axqB7L8EFdP0dw/EGMk09rm454sV8bCn23tJsTKkMWs6mCLpiwoLEAbHBA38q9c5cxTxyw2loB28+TqbcIo2zg/BjnBwFOxqzWvDo4wBHGiAdAiquPoKp/PEb293bcQVC8cIaOUL1VG1Yb/W2/mB51T97WZPjjsO63pfw0upAjYeHUHEHc6jtvA79u6XC+M3lteR2t+6yrcA9lKgC4cfsnAHoOn7S1WuIssfEZ5OIW884DnsQozEIwTpODgMMads4653orfcfTiV9ZpaqzCCTtpJGUqFA0nH+n5kjFG+M8V4lHM6w2sc0Rx2ba8Ebb68uPHPgKCacOSQDjF9vvS6bC6GQWxrXvZ7huEde7BB/SSOQnOTRYy2xFsuUDlmSUamjdh5NnGw2xtt8aHcrj8Pxe8tsYWULOg6DzOkfzkfyVM5I5dnhe4uLnQslyQTHH7qYLE5xtnveBPxyaKXHLatfR3msho0aMqBswOrBJ8Maj9qK1ri1pqiD9uFzpZ4mSzx7y5rm4N7vdhwz3yKtUnnmOSHiQcS/h4rmJYmn0k6Qp7ygjcE6V8uvUDNTrfj9lYRCGwAup5CBhCS0hz1eQDA8cAfQbmr5dWSSqUkRXU9VdQw+hqPYcBt4DmGGOMnxRFB+uM1fRcHEtPP1HyUHqUT4GxytJ2gCgQGurjdjdjxfypVnhsLQ8bmGkhLmFZNgSoddIOT0zkP8A1Vda5prtGYzbY+K5mon65a4iiGgfOhV/ReZIwwKsAQQQQRkEHYgjxFVCT2V2Rk16HAznQHIT/wDID51caVRzGv8AzC1UGqm099J5bfNGkxaWaRIscahEUYCqMACuxWSKSyoqk9SFAJ+JA3r12w1acjVjOMjOPPHlTlaoIJc7Nnn7pUq86q9VaylSpUqiiVKlSqKLGvajbaOIavCWNG+a5Q/7RVQkTxrSfa/Z963lx/8AEQ/6WX/xVndywxXKmbUhXQicSxQ+2PlSpnVXaHS3ZR/mPh6oe5n65oLbh1NekYnYknHrmnkbPxFbAVq/eybiJ/FSxno0er5o4/s5rVaxP2dcTC8QiB2160/qU4+4FbWKf059iSnHuXaCc3cufjbZodQQkqysRkAqfEfAkfOjdKjOaHCisRSuheJGGiDYTVtEVRQTkgAE+ZAwTThFdpVawTZtNQWyoMIqqDv3QBv57U5mu1Rucp7lr+2to7hreKdW7yAatalid9j00DqOtDe/YLpM6bTnUybd1YJJN8AWeLJwrwGrtZ+893wyaHtrg3VtM4iJkH6yNm6EEknHU9SNjsOtWzjnMcFoged9IOygAlmP+VR1/KqbICDeK5tEl0T2uaIzvDvylt5rkVzYRSlVf4FztBdsyRaw6rqKOmk46ZB3HUjx8arcPP8AdXo0WNuFkUEytIdSR7kKFO2SceP02zVGZgAzd+Ftnpuoc5wLdu2rLjQF8E32wtDzS1Vn93ztM/CY5UAW4mk/DggYAfUQWUHxwPkT6UEubaSK6iitLu4ubwMDKdeYEAPeD9ds9ck+Od9qw7UAVQvj7pmL0h7twkcGkFw7ke3kk8BvxP0WnXHG4Y5DG8iq4QykE4xGM5Y+mxodwjnW1unZIHLOoLaSrKWA6lNQ3+HXeqh7UeFa7uzwcdt+oJBxt2i4z/8AcNTObLKOyurC4iVY40cwPpAA0HAGfPumTc1l0rw4+AR90WL0/TvijyS+RriOKBbeD5siggXEOaJv0nHcw2sqPInYCOYFRKxJAwdvEptnqKt/GOZbq24aZ5okS41aQqnWi6mwrHBPh4Z64+FN+1G1P4NJ19+3lSQHxwTpP3KH5Ua4pxGE2JnlQywtGshQKHLK2kjun4g+mM1TWuaXjd2v69/siyzRTR6eQRCt20iyT7SKbd9wfCpHB+BvcTQXLcRjluVdHMYcMFj6sigHrjbAAHX41p61jPHrjhsqBeHxS/iiVKGMOMHIzkFjnbPujrjete4Zr7GPtf8AE0Jr/j0jV981enIsgfW7/pQ/WWPpkjrHIDXNDSBzgD9PhSqVKlTa8+lSpUqiiqPtQs9djnxjkRvrlD/urJGss1unNVp2llOnnGxHxUah9xWESS6VzXO1TTvBCd05wvX6LFKoX6Qau0rRTGFGRTmn448b74+1N3jA7qMV2x48yKUK6gdsg7j5UXNLIruinL1wsd1C+caZYz8AHGftmvocV8tF2LEgEeVfTXCLrtbeKT9+NG+bKCfzpzT9wlZ+yl0qVKmkslSpUqiiVUb2nyNELS5QAtDOMDOM6hqwT4A6MVear3PvCGuLCVEUtINLoB1LKwO3rjUPnQpgSw0n/TZGx6phfxdH5HB+xQOHg97f3EUl6iwQQNrWFSGZ3G4LEE+XU422A3JrlxCJeYAs4yscAaFT0LdSQPE5Ln+UeVXPhTMYIzINLlELqeobSNQ+RzQfmflAXTxypK0E8XuSqMnHkRkevj4nzobovbYybBz3TsWuBlLJKY3a5g2jDb79ybPJyaKE3p/D8dikOyXUJiyemtcYH+mMfzUuRYxDe8QtsAYkEq/wPqI+gZfrXs+zUSkvd3M08u2lwez7MA57i7jr/wClWW34FElw1yAe1dBGzEndRjqOme6u/pVNY7duqs39Rlan1cAhMQcXEsDSQKFtcC05zVWOO3CGc88utd2ZjiwJEYSIPdBZc5GfAkE7+eKrHAuLy2kIhg4XMJtgzNnSzY95pNOSPTYDwNaViliiOit24Gik4NeWQ9CRu5t3VkZ+NEWFRb/lS8uLKLtpEN2k3bKSe6in/p5A8Nj8sVY+Z+Xhe2zQM2kkqytjOllOc4yM7ZHzoviu1YiaAR5Q3a6Uua4UNpJbQqrN/THCgTcHWS2/Dy5dSgRidi2ABq26HIzT1lYrFEkSDCIoRQTnuqMDJPWpNKiUOUoZHEbScXddr8pmK1RTlVVT6AA/anqVKrWSSeUqVKlmoqSpV5eQKMkgDzJwPvQi85ws4vfuYR6B1Y/RcmqJA5VgEou65BB6HY/OvnDiMOh3Q/sMy/0sR/atdu/azYr7rySfwRkfd9NZRxzi6T3ErxghZHZwrYyNRzvjbrmk9Q5pApNQAi7QfUKVP618hSpO0ykls5fRnptXW4bpbBr1aXbLvgH1p4cQYnJAxRFQpdgbBxsRW5ciXOvh8H+VSh/kYqPsBWETqSTjatZ9j10xs5Ebqkp+jIp/MNR9Ofcgzj2q/UqVKnkklSpUqiiVKlSqKJUqVKoolSrzJKFGWIAHUkgAfM0DvufeHw/4l5bgjwEqM39Kkmooj1KqFd+2vhqnCPJN/wB3E2Pq+moie2JZc9hbsdwoMjquWOcDC58AT18KgyotIrmayO89q12chEiT1Csx/wBRx9qC3vO96/vXDrnwQhP9oFLnUNCYGncVujygDJIA8ycD70NvOarSL37iIemsMf6VyawW4uHkOp5Gc/52ZvzNMa87ChnU+AtjT+StkvPaxYp0aST+CM4+rYoZP7YYyP1cDH+Ngv2AP51lUluPjXiYkeNYM7jwtCFo5WhXXtVuW90RRj0Usfqxx9qbvecJ5YjieQHH7GE+6gVnyHO2aJ2tu5XbB+ZoEj3H9SK1rRwENvJ3kc9o7uc9XYt+Zpkx4OKkXVoyHJx9aYdN9zWhkKkpbXG4ryZsbedei2N+tRXUsdqvaqtSPw/rSrx2D/vfelWKVr//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descr="data:image/jpeg;base64,/9j/4AAQSkZJRgABAQAAAQABAAD/2wCEAAkGBhQSEBUTEhQVFBQUGBUVFxYUFRUUFBQVFRQVFRUXFBQXHCYeFxojGRUUHy8gJCcpLCwsFR4xNTAqNScrLCkBCQoKDgwOGg8PGi4kHyQqKSwsLCwtLCksLCwsLCwpLCksLCwsKSwpKSkpLCwsLSwuLCwtLCwpLCwpLCksKSwsKf/AABEIAOAA4QMBIgACEQEDEQH/xAAcAAABBQEBAQAAAAAAAAAAAAAFAAMEBgcBAgj/xABHEAACAQMCAwUGAggFAQUJAAABAgMABBESIQUGMRMiQVFhBzJxgZGhFLEVI0JScoKSwTNiorLwQxZzwtHxFzRTY4OT0uHj/8QAGgEAAgMBAQAAAAAAAAAAAAAAAwQAAQIFBv/EADERAAEEAQMDAgQGAgMBAAAAAAEAAgMRIQQSMRNBUQUiYXGRoRQyQoHh8LHxosHRFf/aAAwDAQACEQMRAD8AZtb8AYqXG2vYb1XrdGJ6Vd+XrDoTXhdQza7HK6cQLsFO2vDmC+VD+KwkbVb3QAUJuVDGgGMsTjmjbhVNYPSnBEQOlWOKxXrilcWIx0oDtRRohBDDyq/GuSBii0FmNtqetrCp3Y48KBLPeAtNavP4QbVGv0A6VOMwAoLxa8A8aHEXPNIzyAFDuZsfGoU91tvUa4ud+tQLq72rrxwJIvpQOK3pOw6Uxw7rTd3KDXLWYr4EfGuwGUygEAmzZVpgXu5pmeo9tfEgVIaSucWlpyt7gmJDQ26lNEJ5qHSLk0zEO5WSbTGCads7cBsmvSpipCuKM92KCy3BtWHhlwF+FWKz4mnTIrOpLjHSpVlxAiue7RbzutNDUVhaUL5a8xXe+1UZeKsfGj3CLwtWHaUsGVYl3cK1wT5rzdJ3abgbalcnbaliAEy02EAvI+vSqlxGDB6VZb+Vgx2zQe67+3jTujfT/gk5QEH0ClU/9GmlXb6rEttKP21mNtqOWUgWhdu+29S0auKIiTuKL1a4Um7vzjahsd0afk3pRwelWWN7rXVc5O211XLi5NJYa9m2FKyxRkojHFe7GbbJr1eXOBTB7tR7hSR1rlmL32mN2FHlvm8KE3zHqTvRrsgBQXi84CmnoRkUFh/GUCuJaGXGonAySfAU7Ldb1It7oIA2FByR3hnP328K70MeaSfKbg4aIwXlbOOiBl6+Gc0z+L77MUDZ6KV26DocUJ4oHzqD6tydvAHw32NQ34zKTsNC4x03Ph9cGuqyIEKi4DCskfF1A/W6Y1zhcAYz6Y8PWiKA6dQIK/Gqbb3QUFCBhh7xxq+Hr9KsXCJdSBBgBgcfxKRv9PzoE+macqvzL3cyZpgZJrksmCQfA4+lPRGka2hU3KWk15IOanlhgU2UBoYetlqYEWfCpVvanNE7KwDYoiLMDG1V1dpUDEMSxo3wiEqfSvQjGOlORSgUvLIXIgaArBD0pOahw3oI604ZaVe0EI4dSamtQaEXtiAc4o4M1Fv8EdKDEdrlbqcEF29KVLTXKc6iDtCmC4GKdhlzQgSFulT7MEdacdgJUBE0FdaTArwJsCoU9xXNkDrwiAgKY11iosnFKGXDmmLde9vWWwk/mWt/hWO2Orc05MuK5Y4xXb2XahSMDRhOxjCHXdwOlVrjMLHp0o8uGavF/AMVqF/TcFT27gqFICDvRHh9ms0sMR3LtuvkPM/l8aicaHfAXc5x8zsKsXs84M346Rn6wJg4IIy2VUAj+c5r0cWQHJNozSLS+y+FnDM7aB+wDgUN5g9n0JX9VsR0ydh9as/EOPor6G1KfAlTp+o6UOuuILjOoY887UUvI4TIYO6zq55JlCHVuw6eO3lUDhsxgJWXIHvDHUHpn6GtFtr9JG0q6sfIEZqi8xsBevG42x3fDYijxyF2Cl5GBuQn71s4bOdQByeu/n69KbhmNPMgIAHgAPoK6ttSb3Cyg0btdE5xT0MhzXY4KkLDtQCWq6JVg4VNsKIXE4xmqxZzFTRBrjK0q9mbCMHYUo8SGa7+MB6VXpZSDTlneb4NQxYsLBJtWJJvI0X4e2artvvRvg7b1lwBarbdo0VwKE393jajhjytV/inDyTkUm2MF+UY3SG6xXa5+CelTXTYh+5PWkPlU4Jih3CrjIqXcXGBTbwlW2vbmm+yqGl+Caki4yKScSHLSami2qB2mk1PlOaiG33owFqwaUzh94QacvL6ogGBQbidyx2FUYA5MCbaEQTigyaa4hxfu0AilYGnmjLbmq/DNDrKz1jSD3MhL6vEHP0ORWv8jxK2qQIFE0cZBHVwoOST5hiR8qyi5gxVt9mXH5BOLdiOyCSFRjcHIbAPluxxXVjokHwqjdQLfP8AlF+YORJJrtHSV0jGdQLZ1b5G3Tbp0pvmLlQYCxnfGRnzA/vVj4lxTr+tWI4OGbSQvrhtjj1quJxGWSXUZ4pEH7oGoHO3eB2yPD1oj9p7JlrCgfLnBLkSkMI9CsdOQVYqDsceB/5vUX2g8udrewFNiyfrW6YCtgY8yckAelaBbXalseNVnmnjkIeRfekQhVHhqBzljjoM9PSpvI9zVktAFP4VTvo0STSgIAA2J1EHxGcD/hp2A0PZsnJOSdyfMmnopCKTe2wlS8Wa4RLWK89p5VAkuDSjn3ofTNKbkbhtvOjVtwwaaH8PbPWrVw1Bo386Se5wTUbQSqtxPhO2QKCCMoc1pV5aqyEUCn4GCtVDqNp2uUmizhCrKai/D58NQhrIxnevKXeDXQ6YIwlC4gq+294Mda9OQao/6e0ipdlzFk43rn9GSzQwmmytpWfsBSoV+maVVsctdQIBwQ90VK4jqIqPwiDAovLb5FNSu9yRHCqaSMGotayE1Il4ePKnIoq0CCFAvRzioUt3g0UePagPELfetsAKiUnEidhUWRdVN9nivaS4rZaTwpab7KnOgpZzTqWxbAAJJ2AAySfhV7FSEXApvhd+0MySL1U/XOxHzBIq0f8AYW4bdhHEP/mOqn6bmo/EOWorVVYyrNIW30nKINvAHJPxPyosbCihruQrC0iyp22lNRBCs4DaSCVYD4MCPlVdkthq1N2ZI/ajUIfnpxn51W4eZ5LeR4ioaFmJx5EnBK/E+HzqDf8AEU94a1Uk93O2x+PnTHSfwOE1+IACv/DOOopLMwGPufAfEmqbxAOHYyA6mJJz4kk5I9KEWF+xkyT3V6DwGdvr/wDurjy1KkpZrgFoz+z65+II8dxWzAWtQHu6pCr8RqUiVc05csGyFMoJ6HOor8s7/Q0O4lyu0KmRGEsQOCy7Mh6YkQ7r8aVkaRmkExubyq+8NeOzOoUTEOa6ltvWGOtZIRLh46Va+G+76VWbJDVmsD3AKSmZSchNlP3E2kUoiGXavbcPkcHRG7Z8lP59KkWHKl1t3Ao/zMPyGTQG6aR/5Wk/styyBrslAuK2+Qaq09oSdqv3MPCGg0B2B1g+7nbGM9fiKB/gx1ozXOiJY/BSzgH5Cp9zYyAZAJqXwexJ8was/wCEFTrThwG+K0NVQIVtjQL9Fv50qtn4WlQPxBRemFReF3nrVht7sEVVLDh756UdtLYqwpp7RaWaEUaMkVF7MjfFFLWLIp2SzoJNIpYEKZtqFXyE1Y3tag3lltRYyhkKm3TFTUcSZqwzcIz1pgcIApoTMbyhOCgwCrei/goEdUZ55e0Bx/09JClMjcb9cb0L4fbqrdoylki/WOF3JVSCQB4/CrLbSLPJLCr4SXF3CwfQGimXMg1DfCuDsKYhHUaXhEioOG5V2S5um7ztFDnoGC6vlsW+dR5+FzTDDzax4BUdt/oAPjkVbbK4tIAY4w91LnvrbKzkHzdxkn5mi0E1w4/VWAT1uZAP9A1N9qM2F57pt08YxX9+ywrjHKtyrgtE53G6jWPmUzjoKCLYtK7RxqWYtgKNy22TgV9JTcM4ow7r2keR00SHG3nj+1VXl72L3UE/b/jEifJwYozJsy4Yd4qKca1w/v8AKRc5h/v8LNuG+z+8Y96IouxIbIJHXAwCB49fOjDcmnPuSj/6kZH1OD9q2/h3KzocyXlxKfImNF+irn70aS0UeGfjufqay6Jzu9LTZ2N/Tf8AfkvnSTljSNhOrbYOkSrv0z2RJH0q6cl8AvlmUTxF4Qrd5sDIxsnewSG2GDt1rW1jA6AD4bV6qN09HJtU/U2KDaWVf+yudpCQ0caHcAlmZQd9OAN8dOtFbT2SoDmSd29EQJ9yTWgUqg0sY7JcvJVes+RLSMf4Zf1dmP2GB9qMW/Doo/cjRfgoH3qTSowjY3gBZ3FcxXcUqVbVKle1HK28Ug/Zk0n4Op/uorOF4zjxrU/adba+FXGOqBZB/I6sftmvnOXiLedcfWaTqS7gmo5KbSvcHMI1YNH7XiwxnNY7Hetq60ej4wQm5Nc+T089iitmWj/p1fOlWX/p4+ZpUD/571rrharBZCvbWVQouI0XsOFzzAMiHSejEgA+G2TvTogLuAtEgcrxAcU+0lE4OUpT7zIvwy3/AJfnRCHlBB7zs3wAX/zog0MjuyG6Vg7qrSPUWXc4Aya0CLl6Bf2Af4iT+dTYrZV91VX4AD8qMz049yhGcdgs1i4BNJ7sT/EqVH1NSP8AsDcP+4n8TZP0UGtHpUYemxdyShmUnsqUns4HZKnbujd7W0QALZII97OwAIwQc5qVZ+zWzSNEZZJAhcrrkYFdeNajs9PdJGdPTNWulTzImsFNGFgvce6H8J4Bb2qlbeGOJSckIoXUfNj1Y+pqfiu0qIsJUqVKoolSrmqkWqKLtKqhxT2nWsbFI+0nkyV0xoR3gSMZbGdx4ZrvBOdJp51jexniRs/rGyVGBkasoMDw6+NC6zLoFPn03VBnUcyhV5IH2JBP0VupVQ+Lc+XEV9Lbx2vbLEA2ELdppKqS+wIxlgOlTuDe0u2mfs5A9vJ00zAAZ8tXgfjiqE7Lq1t3peqEYkDbBAOCDg5yBkfRW6lUDjPGo7WFppc6FxnSMnvMFG3xNS7e4DorqcqwDA+YYZB+hoti6SHTcG76xdX8f6U5SpUqtYQbmm7iW2kjm1aZUePujJ7ylT+dfOfN/AFtZVWOQyI66hqXS64OCGHx6EV9Cc62jtblojIHXp2Y1HB65TxrEeeZCYoQ7Slw0m0qFTghdwT6+FJyuIko8JxjGmHcOVToxvT8svdqE0mKbln2rFElD7L32tKovaUqJtWVtKQVpXJZP4UKwI0swGRjY94fLvVnCSVY+E8cNtgBAqOQXaWUZzjHcXJIGPD4UtC8MdlOyRF7aHK0KlXmNwQCOhGR8DXquouYlSpUPl49Ctytsz4mZdaqQe8N+hxjPdbb0qiQOVtrHPvaLrP7eUQpUL5j46tpbPOylguAFBwWLMFAz8/tTvBeLpdW6TR50uM4PVSDgg+oIIqtw3be610ZOl1q9t1fx5pT80qqXKHGZp7u+WRsxwyiONcDC4MgO4GTkKvWpnPfGzbWMjqcOw7NPPU+2R6gaj8qz1BsL+2fsmDopBqBp/1Hb/yAP2vKsAag1nzZBJdSWoYiWPbDDSHIHe0Hxx/zNVn2YXzx9rYz7SRYkQE5OhwCQPgSD/OaF83cuB+MoFcxNcR60kG2maNTg7b76F6b5agumdsDmjvkLoRemxDUSQTO4aXNcODwbruK8LU81TOBcyXN2l1bkpDdwsVVtOVALEA6TnOMEZ3G4NeuXub3WT8HfgRXAwFc7RzjwKt0yfofQ7VEmj/D8wIw2W7iKn+NR/8AzT+qrdJdEHF0f3WYNIYzJHI0F23ew8g7c47EEX9EK5o4VxOG1eaW9LBNOUiymzMFzlQvTIolwr2bwTJFO89xLqVJBqceIDDfGR9aunFOHieCSJukiMnw1AgH5Hf5VWvZbfF7Lsn9+3d4iD1AzqH+4j+WsdJoko5sd/IRx6hO/RufGQ1zXC9oDfa4Y4HYj7oVw6+hseMXolZI0kVZVZtu8xViF8dy7HA/d9KLJ7TLV50hhWWUuwXUid0ZOMkMQ2B8KF828LiPGbRpkDRTr2ZDZwXXUFz57tGKuii3tk/6UCD+CJcfarjD7IBAAP8AKrVu07mxyPY5z3MHehY9vgknCqnHh2HG7Sbos6NC3qRkD/dH9KsnMHLUF5GUlQE47rgd9D5q39uhqu+0lC9tb3MH6zsZUkBTvAqRnUCOoyqb+tN3HtUjddNrBPLMR3V0bA+GrSST8h8xU3Ma5zX8HKgg1M8UM2nvc0FpIxVHFntg/ZP+z66aW3mtLnEhtpDCdQ1BkBOAc9cFW+WKtPCeJQzR6oHV0BKgp0BXbHp4UD5B5fktoHaf/Gncyv0OnPQHGxPUn+KjPBuBRWqusK6VdzIRknvEAbZ6DAG1EiDg1t/z8El6g+F00pYe4qvyk/qP14pEKVKlR1y1wisE9q/B9F8yjIQqrouSQNYw2P5lNb5WZe160HaQSH9pXT+khh/uNAnFttGiOa8rEW4RXP0VVlmjA3qH260qHFMbAgv6J9KVG+2FKr3FTYFb47jzqVbw9vNEqqM6gNbkuc5Hux/PxFDzjNF+UpQl9A23vaf6wU/uKVaLcAmy8tBK16CPSoXOcADJ8ceNOUqVdpcZKqf7ReAtLCtzDkT2x7RSOpUHLD1xjUPgR41cK41YewPbtKY02odp5Wyt7fcdx8iMLNOeePC64PDKuMyyRhlHgyq+tf6h9MVP5AkNrPcWEh/wyJoyfGNgur81PxLVVeMcJaDiEdif/d5LmOaMeSuQrAfAZX+UVaPaZYvEYr6D34tUcn/duCAT6Asw/mHlSILtxkPLaB/7/wDV6uSOLpM0bT7ZdzmnwSQWf4LT81J9liaoJ5z1muJG+Qx/dmoR7S7ySa8t7WGMyMn67Qd1kJ6A79AFbPTqatfs+szFw2BSMEqXOevfZn/IivEHLT/pV7x2Up2QRF31KcAHPh4N/VRumTE1o71f+Vzhqo4/UJp3V7d234ke0fZUvilrfWk8XE7ooxDqjpGBlY2BGDgY6EjqdyNzRv2i3IVbK9jOoRSqQw6FHAb7hPvV14jw5J4mikGpHBVh6eh8CDuD6UMPJ9ubNbRgzRL0yx1ZDFs6h6k/I1ZhIBa085z5WGepxvfHLK2i0lpDRQLCOPmLP1TvHuXYb2LRKuR1R195CfFW+m3Q1nnFODX8Fxahw1zHBKpilVSz6Sy5STGSBhfHPjv5axGgUADoNh8BXSKJJCH54KT0fqUmm9tBzc4PaxVjx8fKQ6UB4Byyba5upQ+VuGVwgGNJ7xbPnux+VH6VELQSCeyRZM9jXMacOFH9jf8AkIPzJyzFexhJdSlTqR0OGU9Nif8AnSgNv7J7QNqkaaY+OuTAP9IB+9XY0C4vzraWzFZZQHUZKKCz/DA2B+JFDeyP8zwE5pdVrQOjp3O+Tf4yEWs7JIo1jjUKiDCgeAp0IPKmbC+WaJJYzlJFDKfQjO48DUiiiqwkH7tx3c978rmK7Xkvio9pxOKXPZSJJpOG0OraT5HB2q7VBpIsDClUqqfEvaXawyNGO1lKbMYkDKpHUFiwz8s9KsHCeKx3MKzRHUjZwcYOxwQQehBBFYbI1xoFMS6SeJgkkYQDwSFMqk+1my12auOscin5MCp++mrtQfm207SymX/Lq/oIb+1R4tpQWGnBfPlxAxFBri3YGr+3DwdsVAuuFAHpXOD0+5lqm9k3rXatP6OHlXK3vCz0ypUJyaJWE2iRH/dZW/pYH+1Bo3Ip9ZD50v3RuV9BKa7UDgNx2lrC/UtGhPx0gH75qfXYBsWuURRSpUqC8X5xtbYlZZlDDqgyz7jIyq5I286hcGiyVuOJ8rtsbST4AtTrzhEUrpJJGrPEcoxGSp2OR8wDUoqCMEVU7D2n2k0qRL2up2CKTHsWY4HQk9fSrdWWOa7LUbUQTwU2YEeAf+kgKWKVQeKcahtk1zyLGvhnqceCqN2PoBWiayUu1jnkNaLJ7BTs1zNVrinOlr+DE3bFVmDpGwViwcAg7AZBB8/Sq1yN7QGMcVu8U88mrSZFGsKrN3S567Z8fAUIzsDg2+V0Y/S9S+J0oafaaIOPN8+CKK0vNczVW5l5nmS4S0s41kuHXWS57kabjLYI8vy65qPyvzTcSXklpciFnRNeuAkqpBUFGz4975dPhfVbu2/shj0+YxdXFVuq87eLrx/QriXFJWB6VlvCeHXPELie2ubiTsLaRtQBw8hZ2CAn93Ck79M7elx5H4LLa27QykELI/Z4Of1ZwRny31HHrWWSl54wiarQs07TcgLxWAOxyDfmqNV35Ujm/jf4SzlmHvAaU/jY6V+hOflQDlHkSE2oe6jEs1wNbtJ3mUPuApO6tg5JG+Sd6f8AarbM/D2KjOh0dsfujIPy7wo5Z8xQNbCftEEWkEksBp290jwYdMdaogOk93Yf7Ro3SRaFpgu3PIJHOANrcebJQ3jfEY+FWAES50ns4lYk5ZiW7x6kDvH7VXOI33ErRYLi4uFIllRHhEa6UDAtgtjrgEbePiaXMnFm4nZSSwROBazK6k79qoB1EL4EZBI32+gXNPONtfWXYRB5LiUoViVG1I4IJycYP7Q2J60B7wbo1jHa/wD1dPS6Z7NofHuJeRKSA4tBAI87cEknyKvCXNfDZJeLpb9q6Q3ca6wG2KxayygeZ0f6qN8O5M/BzTy2x0xvBoWPvFu0UbNqPw+rGhFw89ynD7oQydtbzdlMugg47odsH9nun4aiK0UCiRsa5xd8bH7j/aT1uqlhijiBFbS1wxktdVn5gNo+OFkfKJubi1FraJ2KEt+Jum6sWPupjqdOkef8PU6DwFbe10WEb5kRDJpO7EFu8zEDAJJ6eWPChl57O07V5Le4ntu0OXWJsISepA2x1Pw8KJcucnQ2epk1PK/vSyHU58cZ8Bn6+OakUb2EWP3+HwCv1DV6fUNcWuIBztAzuPdzjzWQK7cUj1NzxalZf3gR9RinKVNrzyxOKTvEeWR9Nqj38w6U7zN+pvZ0G2JGI+Dd4fnQKW8y29cUijS7AIItO5rtR+3FKrtUu53p+Nt683YCyEDpmvUIBNaIVArZOQbnXYxj9wun0YkfYirFVJ9l8/6mZP3XDfJlx/4TV2rpQm2Bc2UU8pVm3Gore3452lyEMU0OvMihlV1GMgEdf1f+qtJrP/ajZp2lnNIoZFl7OQHoUYq2+PDCt9axqB7L8EFdP0dw/EGMk09rm454sV8bCn23tJsTKkMWs6mCLpiwoLEAbHBA38q9c5cxTxyw2loB28+TqbcIo2zg/BjnBwFOxqzWvDo4wBHGiAdAiquPoKp/PEb293bcQVC8cIaOUL1VG1Yb/W2/mB51T97WZPjjsO63pfw0upAjYeHUHEHc6jtvA79u6XC+M3lteR2t+6yrcA9lKgC4cfsnAHoOn7S1WuIssfEZ5OIW884DnsQozEIwTpODgMMads4653orfcfTiV9ZpaqzCCTtpJGUqFA0nH+n5kjFG+M8V4lHM6w2sc0Rx2ba8Ebb68uPHPgKCacOSQDjF9vvS6bC6GQWxrXvZ7huEde7BB/SSOQnOTRYy2xFsuUDlmSUamjdh5NnGw2xtt8aHcrj8Pxe8tsYWULOg6DzOkfzkfyVM5I5dnhe4uLnQslyQTHH7qYLE5xtnveBPxyaKXHLatfR3msho0aMqBswOrBJ8Maj9qK1ri1pqiD9uFzpZ4mSzx7y5rm4N7vdhwz3yKtUnnmOSHiQcS/h4rmJYmn0k6Qp7ygjcE6V8uvUDNTrfj9lYRCGwAup5CBhCS0hz1eQDA8cAfQbmr5dWSSqUkRXU9VdQw+hqPYcBt4DmGGOMnxRFB+uM1fRcHEtPP1HyUHqUT4GxytJ2gCgQGurjdjdjxfypVnhsLQ8bmGkhLmFZNgSoddIOT0zkP8A1Vda5prtGYzbY+K5mon65a4iiGgfOhV/ReZIwwKsAQQQQRkEHYgjxFVCT2V2Rk16HAznQHIT/wDID51caVRzGv8AzC1UGqm099J5bfNGkxaWaRIscahEUYCqMACuxWSKSyoqk9SFAJ+JA3r12w1acjVjOMjOPPHlTlaoIJc7Nnn7pUq86q9VaylSpUqiiVKlSqKLGvajbaOIavCWNG+a5Q/7RVQkTxrSfa/Z963lx/8AEQ/6WX/xVndywxXKmbUhXQicSxQ+2PlSpnVXaHS3ZR/mPh6oe5n65oLbh1NekYnYknHrmnkbPxFbAVq/eybiJ/FSxno0er5o4/s5rVaxP2dcTC8QiB2160/qU4+4FbWKf059iSnHuXaCc3cufjbZodQQkqysRkAqfEfAkfOjdKjOaHCisRSuheJGGiDYTVtEVRQTkgAE+ZAwTThFdpVawTZtNQWyoMIqqDv3QBv57U5mu1Rucp7lr+2to7hreKdW7yAatalid9j00DqOtDe/YLpM6bTnUybd1YJJN8AWeLJwrwGrtZ+893wyaHtrg3VtM4iJkH6yNm6EEknHU9SNjsOtWzjnMcFoged9IOygAlmP+VR1/KqbICDeK5tEl0T2uaIzvDvylt5rkVzYRSlVf4FztBdsyRaw6rqKOmk46ZB3HUjx8arcPP8AdXo0WNuFkUEytIdSR7kKFO2SceP02zVGZgAzd+Ftnpuoc5wLdu2rLjQF8E32wtDzS1Vn93ztM/CY5UAW4mk/DggYAfUQWUHxwPkT6UEubaSK6iitLu4ubwMDKdeYEAPeD9ds9ck+Od9qw7UAVQvj7pmL0h7twkcGkFw7ke3kk8BvxP0WnXHG4Y5DG8iq4QykE4xGM5Y+mxodwjnW1unZIHLOoLaSrKWA6lNQ3+HXeqh7UeFa7uzwcdt+oJBxt2i4z/8AcNTObLKOyurC4iVY40cwPpAA0HAGfPumTc1l0rw4+AR90WL0/TvijyS+RriOKBbeD5siggXEOaJv0nHcw2sqPInYCOYFRKxJAwdvEptnqKt/GOZbq24aZ5okS41aQqnWi6mwrHBPh4Z64+FN+1G1P4NJ19+3lSQHxwTpP3KH5Ua4pxGE2JnlQywtGshQKHLK2kjun4g+mM1TWuaXjd2v69/siyzRTR6eQRCt20iyT7SKbd9wfCpHB+BvcTQXLcRjluVdHMYcMFj6sigHrjbAAHX41p61jPHrjhsqBeHxS/iiVKGMOMHIzkFjnbPujrjete4Zr7GPtf8AE0Jr/j0jV981enIsgfW7/pQ/WWPpkjrHIDXNDSBzgD9PhSqVKlTa8+lSpUqiiqPtQs9djnxjkRvrlD/urJGss1unNVp2llOnnGxHxUah9xWESS6VzXO1TTvBCd05wvX6LFKoX6Qau0rRTGFGRTmn448b74+1N3jA7qMV2x48yKUK6gdsg7j5UXNLIruinL1wsd1C+caZYz8AHGftmvocV8tF2LEgEeVfTXCLrtbeKT9+NG+bKCfzpzT9wlZ+yl0qVKmkslSpUqiiVUb2nyNELS5QAtDOMDOM6hqwT4A6MVear3PvCGuLCVEUtINLoB1LKwO3rjUPnQpgSw0n/TZGx6phfxdH5HB+xQOHg97f3EUl6iwQQNrWFSGZ3G4LEE+XU422A3JrlxCJeYAs4yscAaFT0LdSQPE5Ln+UeVXPhTMYIzINLlELqeobSNQ+RzQfmflAXTxypK0E8XuSqMnHkRkevj4nzobovbYybBz3TsWuBlLJKY3a5g2jDb79ybPJyaKE3p/D8dikOyXUJiyemtcYH+mMfzUuRYxDe8QtsAYkEq/wPqI+gZfrXs+zUSkvd3M08u2lwez7MA57i7jr/wClWW34FElw1yAe1dBGzEndRjqOme6u/pVNY7duqs39Rlan1cAhMQcXEsDSQKFtcC05zVWOO3CGc88utd2ZjiwJEYSIPdBZc5GfAkE7+eKrHAuLy2kIhg4XMJtgzNnSzY95pNOSPTYDwNaViliiOit24Gik4NeWQ9CRu5t3VkZ+NEWFRb/lS8uLKLtpEN2k3bKSe6in/p5A8Nj8sVY+Z+Xhe2zQM2kkqytjOllOc4yM7ZHzoviu1YiaAR5Q3a6Uua4UNpJbQqrN/THCgTcHWS2/Dy5dSgRidi2ABq26HIzT1lYrFEkSDCIoRQTnuqMDJPWpNKiUOUoZHEbScXddr8pmK1RTlVVT6AA/anqVKrWSSeUqVKlmoqSpV5eQKMkgDzJwPvQi85ws4vfuYR6B1Y/RcmqJA5VgEou65BB6HY/OvnDiMOh3Q/sMy/0sR/atdu/azYr7rySfwRkfd9NZRxzi6T3ErxghZHZwrYyNRzvjbrmk9Q5pApNQAi7QfUKVP618hSpO0ykls5fRnptXW4bpbBr1aXbLvgH1p4cQYnJAxRFQpdgbBxsRW5ciXOvh8H+VSh/kYqPsBWETqSTjatZ9j10xs5Ebqkp+jIp/MNR9Ofcgzj2q/UqVKnkklSpUqiiVKlSqKJUqVKoolSrzJKFGWIAHUkgAfM0DvufeHw/4l5bgjwEqM39Kkmooj1KqFd+2vhqnCPJN/wB3E2Pq+moie2JZc9hbsdwoMjquWOcDC58AT18KgyotIrmayO89q12chEiT1Csx/wBRx9qC3vO96/vXDrnwQhP9oFLnUNCYGncVujygDJIA8ycD70NvOarSL37iIemsMf6VyawW4uHkOp5Gc/52ZvzNMa87ChnU+AtjT+StkvPaxYp0aST+CM4+rYoZP7YYyP1cDH+Ngv2AP51lUluPjXiYkeNYM7jwtCFo5WhXXtVuW90RRj0Usfqxx9qbvecJ5YjieQHH7GE+6gVnyHO2aJ2tu5XbB+ZoEj3H9SK1rRwENvJ3kc9o7uc9XYt+Zpkx4OKkXVoyHJx9aYdN9zWhkKkpbXG4ryZsbedei2N+tRXUsdqvaqtSPw/rSrx2D/vfelWKVr//2Q=="/>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8" descr="data:image/jpeg;base64,/9j/4AAQSkZJRgABAQAAAQABAAD/2wCEAAkGBhQSEBUTEhQVFBQUGBUVFxYUFRUUFBQVFRQVFRUXFBQXHCYeFxojGRUUHy8gJCcpLCwsFR4xNTAqNScrLCkBCQoKDgwOGg8PGi4kHyQqKSwsLCwtLCksLCwsLCwpLCksLCwsKSwpKSkpLCwsLSwuLCwtLCwpLCwpLCksKSwsKf/AABEIAOAA4QMBIgACEQEDEQH/xAAcAAABBQEBAQAAAAAAAAAAAAAFAAMEBgcBAgj/xABHEAACAQMCAwUGAggFAQUJAAABAgMABBESIQUGMRMiQVFhBzJxgZGhFLEVI0JScoKSwTNiorLwQxZzwtHxFzRTY4OT0uHj/8QAGgEAAgMBAQAAAAAAAAAAAAAAAwQAAQIFBv/EADERAAEEAQMDAgQGAgMBAAAAAAEAAgMRIQQSMRNBUQUiYXGRoRQyQoHh8LHxosHRFf/aAAwDAQACEQMRAD8AZtb8AYqXG2vYb1XrdGJ6Vd+XrDoTXhdQza7HK6cQLsFO2vDmC+VD+KwkbVb3QAUJuVDGgGMsTjmjbhVNYPSnBEQOlWOKxXrilcWIx0oDtRRohBDDyq/GuSBii0FmNtqetrCp3Y48KBLPeAtNavP4QbVGv0A6VOMwAoLxa8A8aHEXPNIzyAFDuZsfGoU91tvUa4ud+tQLq72rrxwJIvpQOK3pOw6Uxw7rTd3KDXLWYr4EfGuwGUygEAmzZVpgXu5pmeo9tfEgVIaSucWlpyt7gmJDQ26lNEJ5qHSLk0zEO5WSbTGCads7cBsmvSpipCuKM92KCy3BtWHhlwF+FWKz4mnTIrOpLjHSpVlxAiue7RbzutNDUVhaUL5a8xXe+1UZeKsfGj3CLwtWHaUsGVYl3cK1wT5rzdJ3abgbalcnbaliAEy02EAvI+vSqlxGDB6VZb+Vgx2zQe67+3jTujfT/gk5QEH0ClU/9GmlXb6rEttKP21mNtqOWUgWhdu+29S0auKIiTuKL1a4Um7vzjahsd0afk3pRwelWWN7rXVc5O211XLi5NJYa9m2FKyxRkojHFe7GbbJr1eXOBTB7tR7hSR1rlmL32mN2FHlvm8KE3zHqTvRrsgBQXi84CmnoRkUFh/GUCuJaGXGonAySfAU7Ldb1It7oIA2FByR3hnP328K70MeaSfKbg4aIwXlbOOiBl6+Gc0z+L77MUDZ6KV26DocUJ4oHzqD6tydvAHw32NQ34zKTsNC4x03Ph9cGuqyIEKi4DCskfF1A/W6Y1zhcAYz6Y8PWiKA6dQIK/Gqbb3QUFCBhh7xxq+Hr9KsXCJdSBBgBgcfxKRv9PzoE+macqvzL3cyZpgZJrksmCQfA4+lPRGka2hU3KWk15IOanlhgU2UBoYetlqYEWfCpVvanNE7KwDYoiLMDG1V1dpUDEMSxo3wiEqfSvQjGOlORSgUvLIXIgaArBD0pOahw3oI604ZaVe0EI4dSamtQaEXtiAc4o4M1Fv8EdKDEdrlbqcEF29KVLTXKc6iDtCmC4GKdhlzQgSFulT7MEdacdgJUBE0FdaTArwJsCoU9xXNkDrwiAgKY11iosnFKGXDmmLde9vWWwk/mWt/hWO2Orc05MuK5Y4xXb2XahSMDRhOxjCHXdwOlVrjMLHp0o8uGavF/AMVqF/TcFT27gqFICDvRHh9ms0sMR3LtuvkPM/l8aicaHfAXc5x8zsKsXs84M346Rn6wJg4IIy2VUAj+c5r0cWQHJNozSLS+y+FnDM7aB+wDgUN5g9n0JX9VsR0ydh9as/EOPor6G1KfAlTp+o6UOuuILjOoY887UUvI4TIYO6zq55JlCHVuw6eO3lUDhsxgJWXIHvDHUHpn6GtFtr9JG0q6sfIEZqi8xsBevG42x3fDYijxyF2Cl5GBuQn71s4bOdQByeu/n69KbhmNPMgIAHgAPoK6ttSb3Cyg0btdE5xT0MhzXY4KkLDtQCWq6JVg4VNsKIXE4xmqxZzFTRBrjK0q9mbCMHYUo8SGa7+MB6VXpZSDTlneb4NQxYsLBJtWJJvI0X4e2artvvRvg7b1lwBarbdo0VwKE393jajhjytV/inDyTkUm2MF+UY3SG6xXa5+CelTXTYh+5PWkPlU4Jih3CrjIqXcXGBTbwlW2vbmm+yqGl+Caki4yKScSHLSami2qB2mk1PlOaiG33owFqwaUzh94QacvL6ogGBQbidyx2FUYA5MCbaEQTigyaa4hxfu0AilYGnmjLbmq/DNDrKz1jSD3MhL6vEHP0ORWv8jxK2qQIFE0cZBHVwoOST5hiR8qyi5gxVt9mXH5BOLdiOyCSFRjcHIbAPluxxXVjokHwqjdQLfP8AlF+YORJJrtHSV0jGdQLZ1b5G3Tbp0pvmLlQYCxnfGRnzA/vVj4lxTr+tWI4OGbSQvrhtjj1quJxGWSXUZ4pEH7oGoHO3eB2yPD1oj9p7JlrCgfLnBLkSkMI9CsdOQVYqDsceB/5vUX2g8udrewFNiyfrW6YCtgY8yckAelaBbXalseNVnmnjkIeRfekQhVHhqBzljjoM9PSpvI9zVktAFP4VTvo0STSgIAA2J1EHxGcD/hp2A0PZsnJOSdyfMmnopCKTe2wlS8Wa4RLWK89p5VAkuDSjn3ofTNKbkbhtvOjVtwwaaH8PbPWrVw1Bo386Se5wTUbQSqtxPhO2QKCCMoc1pV5aqyEUCn4GCtVDqNp2uUmizhCrKai/D58NQhrIxnevKXeDXQ6YIwlC4gq+294Mda9OQao/6e0ipdlzFk43rn9GSzQwmmytpWfsBSoV+maVVsctdQIBwQ90VK4jqIqPwiDAovLb5FNSu9yRHCqaSMGotayE1Il4ePKnIoq0CCFAvRzioUt3g0UePagPELfetsAKiUnEidhUWRdVN9nivaS4rZaTwpab7KnOgpZzTqWxbAAJJ2AAySfhV7FSEXApvhd+0MySL1U/XOxHzBIq0f8AYW4bdhHEP/mOqn6bmo/EOWorVVYyrNIW30nKINvAHJPxPyosbCihruQrC0iyp22lNRBCs4DaSCVYD4MCPlVdkthq1N2ZI/ajUIfnpxn51W4eZ5LeR4ioaFmJx5EnBK/E+HzqDf8AEU94a1Uk93O2x+PnTHSfwOE1+IACv/DOOopLMwGPufAfEmqbxAOHYyA6mJJz4kk5I9KEWF+xkyT3V6DwGdvr/wDurjy1KkpZrgFoz+z65+II8dxWzAWtQHu6pCr8RqUiVc05csGyFMoJ6HOor8s7/Q0O4lyu0KmRGEsQOCy7Mh6YkQ7r8aVkaRmkExubyq+8NeOzOoUTEOa6ltvWGOtZIRLh46Va+G+76VWbJDVmsD3AKSmZSchNlP3E2kUoiGXavbcPkcHRG7Z8lP59KkWHKl1t3Ao/zMPyGTQG6aR/5Wk/styyBrslAuK2+Qaq09oSdqv3MPCGg0B2B1g+7nbGM9fiKB/gx1ozXOiJY/BSzgH5Cp9zYyAZAJqXwexJ8was/wCEFTrThwG+K0NVQIVtjQL9Fv50qtn4WlQPxBRemFReF3nrVht7sEVVLDh756UdtLYqwpp7RaWaEUaMkVF7MjfFFLWLIp2SzoJNIpYEKZtqFXyE1Y3tag3lltRYyhkKm3TFTUcSZqwzcIz1pgcIApoTMbyhOCgwCrei/goEdUZ55e0Bx/09JClMjcb9cb0L4fbqrdoylki/WOF3JVSCQB4/CrLbSLPJLCr4SXF3CwfQGimXMg1DfCuDsKYhHUaXhEioOG5V2S5um7ztFDnoGC6vlsW+dR5+FzTDDzax4BUdt/oAPjkVbbK4tIAY4w91LnvrbKzkHzdxkn5mi0E1w4/VWAT1uZAP9A1N9qM2F57pt08YxX9+ywrjHKtyrgtE53G6jWPmUzjoKCLYtK7RxqWYtgKNy22TgV9JTcM4ow7r2keR00SHG3nj+1VXl72L3UE/b/jEifJwYozJsy4Yd4qKca1w/v8AKRc5h/v8LNuG+z+8Y96IouxIbIJHXAwCB49fOjDcmnPuSj/6kZH1OD9q2/h3KzocyXlxKfImNF+irn70aS0UeGfjufqay6Jzu9LTZ2N/Tf8AfkvnSTljSNhOrbYOkSrv0z2RJH0q6cl8AvlmUTxF4Qrd5sDIxsnewSG2GDt1rW1jA6AD4bV6qN09HJtU/U2KDaWVf+yudpCQ0caHcAlmZQd9OAN8dOtFbT2SoDmSd29EQJ9yTWgUqg0sY7JcvJVes+RLSMf4Zf1dmP2GB9qMW/Doo/cjRfgoH3qTSowjY3gBZ3FcxXcUqVbVKle1HK28Ug/Zk0n4Op/uorOF4zjxrU/adba+FXGOqBZB/I6sftmvnOXiLedcfWaTqS7gmo5KbSvcHMI1YNH7XiwxnNY7Hetq60ej4wQm5Nc+T089iitmWj/p1fOlWX/p4+ZpUD/571rrharBZCvbWVQouI0XsOFzzAMiHSejEgA+G2TvTogLuAtEgcrxAcU+0lE4OUpT7zIvwy3/AJfnRCHlBB7zs3wAX/zog0MjuyG6Vg7qrSPUWXc4Aya0CLl6Bf2Af4iT+dTYrZV91VX4AD8qMz049yhGcdgs1i4BNJ7sT/EqVH1NSP8AsDcP+4n8TZP0UGtHpUYemxdyShmUnsqUns4HZKnbujd7W0QALZII97OwAIwQc5qVZ+zWzSNEZZJAhcrrkYFdeNajs9PdJGdPTNWulTzImsFNGFgvce6H8J4Bb2qlbeGOJSckIoXUfNj1Y+pqfiu0qIsJUqVKoolSrmqkWqKLtKqhxT2nWsbFI+0nkyV0xoR3gSMZbGdx4ZrvBOdJp51jexniRs/rGyVGBkasoMDw6+NC6zLoFPn03VBnUcyhV5IH2JBP0VupVQ+Lc+XEV9Lbx2vbLEA2ELdppKqS+wIxlgOlTuDe0u2mfs5A9vJ00zAAZ8tXgfjiqE7Lq1t3peqEYkDbBAOCDg5yBkfRW6lUDjPGo7WFppc6FxnSMnvMFG3xNS7e4DorqcqwDA+YYZB+hoti6SHTcG76xdX8f6U5SpUqtYQbmm7iW2kjm1aZUePujJ7ylT+dfOfN/AFtZVWOQyI66hqXS64OCGHx6EV9Cc62jtblojIHXp2Y1HB65TxrEeeZCYoQ7Slw0m0qFTghdwT6+FJyuIko8JxjGmHcOVToxvT8svdqE0mKbln2rFElD7L32tKovaUqJtWVtKQVpXJZP4UKwI0swGRjY94fLvVnCSVY+E8cNtgBAqOQXaWUZzjHcXJIGPD4UtC8MdlOyRF7aHK0KlXmNwQCOhGR8DXquouYlSpUPl49Ctytsz4mZdaqQe8N+hxjPdbb0qiQOVtrHPvaLrP7eUQpUL5j46tpbPOylguAFBwWLMFAz8/tTvBeLpdW6TR50uM4PVSDgg+oIIqtw3be610ZOl1q9t1fx5pT80qqXKHGZp7u+WRsxwyiONcDC4MgO4GTkKvWpnPfGzbWMjqcOw7NPPU+2R6gaj8qz1BsL+2fsmDopBqBp/1Hb/yAP2vKsAag1nzZBJdSWoYiWPbDDSHIHe0Hxx/zNVn2YXzx9rYz7SRYkQE5OhwCQPgSD/OaF83cuB+MoFcxNcR60kG2maNTg7b76F6b5agumdsDmjvkLoRemxDUSQTO4aXNcODwbruK8LU81TOBcyXN2l1bkpDdwsVVtOVALEA6TnOMEZ3G4NeuXub3WT8HfgRXAwFc7RzjwKt0yfofQ7VEmj/D8wIw2W7iKn+NR/8AzT+qrdJdEHF0f3WYNIYzJHI0F23ew8g7c47EEX9EK5o4VxOG1eaW9LBNOUiymzMFzlQvTIolwr2bwTJFO89xLqVJBqceIDDfGR9aunFOHieCSJukiMnw1AgH5Hf5VWvZbfF7Lsn9+3d4iD1AzqH+4j+WsdJoko5sd/IRx6hO/RufGQ1zXC9oDfa4Y4HYj7oVw6+hseMXolZI0kVZVZtu8xViF8dy7HA/d9KLJ7TLV50hhWWUuwXUid0ZOMkMQ2B8KF828LiPGbRpkDRTr2ZDZwXXUFz57tGKuii3tk/6UCD+CJcfarjD7IBAAP8AKrVu07mxyPY5z3MHehY9vgknCqnHh2HG7Sbos6NC3qRkD/dH9KsnMHLUF5GUlQE47rgd9D5q39uhqu+0lC9tb3MH6zsZUkBTvAqRnUCOoyqb+tN3HtUjddNrBPLMR3V0bA+GrSST8h8xU3Ma5zX8HKgg1M8UM2nvc0FpIxVHFntg/ZP+z66aW3mtLnEhtpDCdQ1BkBOAc9cFW+WKtPCeJQzR6oHV0BKgp0BXbHp4UD5B5fktoHaf/Gncyv0OnPQHGxPUn+KjPBuBRWqusK6VdzIRknvEAbZ6DAG1EiDg1t/z8El6g+F00pYe4qvyk/qP14pEKVKlR1y1wisE9q/B9F8yjIQqrouSQNYw2P5lNb5WZe160HaQSH9pXT+khh/uNAnFttGiOa8rEW4RXP0VVlmjA3qH260qHFMbAgv6J9KVG+2FKr3FTYFb47jzqVbw9vNEqqM6gNbkuc5Hux/PxFDzjNF+UpQl9A23vaf6wU/uKVaLcAmy8tBK16CPSoXOcADJ8ceNOUqVdpcZKqf7ReAtLCtzDkT2x7RSOpUHLD1xjUPgR41cK41YewPbtKY02odp5Wyt7fcdx8iMLNOeePC64PDKuMyyRhlHgyq+tf6h9MVP5AkNrPcWEh/wyJoyfGNgur81PxLVVeMcJaDiEdif/d5LmOaMeSuQrAfAZX+UVaPaZYvEYr6D34tUcn/duCAT6Asw/mHlSILtxkPLaB/7/wDV6uSOLpM0bT7ZdzmnwSQWf4LT81J9liaoJ5z1muJG+Qx/dmoR7S7ySa8t7WGMyMn67Qd1kJ6A79AFbPTqatfs+szFw2BSMEqXOevfZn/IivEHLT/pV7x2Up2QRF31KcAHPh4N/VRumTE1o71f+Vzhqo4/UJp3V7d234ke0fZUvilrfWk8XE7ooxDqjpGBlY2BGDgY6EjqdyNzRv2i3IVbK9jOoRSqQw6FHAb7hPvV14jw5J4mikGpHBVh6eh8CDuD6UMPJ9ubNbRgzRL0yx1ZDFs6h6k/I1ZhIBa085z5WGepxvfHLK2i0lpDRQLCOPmLP1TvHuXYb2LRKuR1R195CfFW+m3Q1nnFODX8Fxahw1zHBKpilVSz6Sy5STGSBhfHPjv5axGgUADoNh8BXSKJJCH54KT0fqUmm9tBzc4PaxVjx8fKQ6UB4Byyba5upQ+VuGVwgGNJ7xbPnux+VH6VELQSCeyRZM9jXMacOFH9jf8AkIPzJyzFexhJdSlTqR0OGU9Nif8AnSgNv7J7QNqkaaY+OuTAP9IB+9XY0C4vzraWzFZZQHUZKKCz/DA2B+JFDeyP8zwE5pdVrQOjp3O+Tf4yEWs7JIo1jjUKiDCgeAp0IPKmbC+WaJJYzlJFDKfQjO48DUiiiqwkH7tx3c978rmK7Xkvio9pxOKXPZSJJpOG0OraT5HB2q7VBpIsDClUqqfEvaXawyNGO1lKbMYkDKpHUFiwz8s9KsHCeKx3MKzRHUjZwcYOxwQQehBBFYbI1xoFMS6SeJgkkYQDwSFMqk+1my12auOscin5MCp++mrtQfm207SymX/Lq/oIb+1R4tpQWGnBfPlxAxFBri3YGr+3DwdsVAuuFAHpXOD0+5lqm9k3rXatP6OHlXK3vCz0ypUJyaJWE2iRH/dZW/pYH+1Bo3Ip9ZD50v3RuV9BKa7UDgNx2lrC/UtGhPx0gH75qfXYBsWuURRSpUqC8X5xtbYlZZlDDqgyz7jIyq5I286hcGiyVuOJ8rtsbST4AtTrzhEUrpJJGrPEcoxGSp2OR8wDUoqCMEVU7D2n2k0qRL2up2CKTHsWY4HQk9fSrdWWOa7LUbUQTwU2YEeAf+kgKWKVQeKcahtk1zyLGvhnqceCqN2PoBWiayUu1jnkNaLJ7BTs1zNVrinOlr+DE3bFVmDpGwViwcAg7AZBB8/Sq1yN7QGMcVu8U88mrSZFGsKrN3S567Z8fAUIzsDg2+V0Y/S9S+J0oafaaIOPN8+CKK0vNczVW5l5nmS4S0s41kuHXWS57kabjLYI8vy65qPyvzTcSXklpciFnRNeuAkqpBUFGz4975dPhfVbu2/shj0+YxdXFVuq87eLrx/QriXFJWB6VlvCeHXPELie2ubiTsLaRtQBw8hZ2CAn93Ck79M7elx5H4LLa27QykELI/Z4Of1ZwRny31HHrWWSl54wiarQs07TcgLxWAOxyDfmqNV35Ujm/jf4SzlmHvAaU/jY6V+hOflQDlHkSE2oe6jEs1wNbtJ3mUPuApO6tg5JG+Sd6f8AarbM/D2KjOh0dsfujIPy7wo5Z8xQNbCftEEWkEksBp290jwYdMdaogOk93Yf7Ro3SRaFpgu3PIJHOANrcebJQ3jfEY+FWAES50ns4lYk5ZiW7x6kDvH7VXOI33ErRYLi4uFIllRHhEa6UDAtgtjrgEbePiaXMnFm4nZSSwROBazK6k79qoB1EL4EZBI32+gXNPONtfWXYRB5LiUoViVG1I4IJycYP7Q2J60B7wbo1jHa/wD1dPS6Z7NofHuJeRKSA4tBAI87cEknyKvCXNfDZJeLpb9q6Q3ca6wG2KxayygeZ0f6qN8O5M/BzTy2x0xvBoWPvFu0UbNqPw+rGhFw89ynD7oQydtbzdlMugg47odsH9nun4aiK0UCiRsa5xd8bH7j/aT1uqlhijiBFbS1wxktdVn5gNo+OFkfKJubi1FraJ2KEt+Jum6sWPupjqdOkef8PU6DwFbe10WEb5kRDJpO7EFu8zEDAJJ6eWPChl57O07V5Le4ntu0OXWJsISepA2x1Pw8KJcucnQ2epk1PK/vSyHU58cZ8Bn6+OakUb2EWP3+HwCv1DV6fUNcWuIBztAzuPdzjzWQK7cUj1NzxalZf3gR9RinKVNrzyxOKTvEeWR9Nqj38w6U7zN+pvZ0G2JGI+Dd4fnQKW8y29cUijS7AIItO5rtR+3FKrtUu53p+Nt683YCyEDpmvUIBNaIVArZOQbnXYxj9wun0YkfYirFVJ9l8/6mZP3XDfJlx/4TV2rpQm2Bc2UU8pVm3Gore3452lyEMU0OvMihlV1GMgEdf1f+qtJrP/ajZp2lnNIoZFl7OQHoUYq2+PDCt9axqB7L8EFdP0dw/EGMk09rm454sV8bCn23tJsTKkMWs6mCLpiwoLEAbHBA38q9c5cxTxyw2loB28+TqbcIo2zg/BjnBwFOxqzWvDo4wBHGiAdAiquPoKp/PEb293bcQVC8cIaOUL1VG1Yb/W2/mB51T97WZPjjsO63pfw0upAjYeHUHEHc6jtvA79u6XC+M3lteR2t+6yrcA9lKgC4cfsnAHoOn7S1WuIssfEZ5OIW884DnsQozEIwTpODgMMads4653orfcfTiV9ZpaqzCCTtpJGUqFA0nH+n5kjFG+M8V4lHM6w2sc0Rx2ba8Ebb68uPHPgKCacOSQDjF9vvS6bC6GQWxrXvZ7huEde7BB/SSOQnOTRYy2xFsuUDlmSUamjdh5NnGw2xtt8aHcrj8Pxe8tsYWULOg6DzOkfzkfyVM5I5dnhe4uLnQslyQTHH7qYLE5xtnveBPxyaKXHLatfR3msho0aMqBswOrBJ8Maj9qK1ri1pqiD9uFzpZ4mSzx7y5rm4N7vdhwz3yKtUnnmOSHiQcS/h4rmJYmn0k6Qp7ygjcE6V8uvUDNTrfj9lYRCGwAup5CBhCS0hz1eQDA8cAfQbmr5dWSSqUkRXU9VdQw+hqPYcBt4DmGGOMnxRFB+uM1fRcHEtPP1HyUHqUT4GxytJ2gCgQGurjdjdjxfypVnhsLQ8bmGkhLmFZNgSoddIOT0zkP8A1Vda5prtGYzbY+K5mon65a4iiGgfOhV/ReZIwwKsAQQQQRkEHYgjxFVCT2V2Rk16HAznQHIT/wDID51caVRzGv8AzC1UGqm099J5bfNGkxaWaRIscahEUYCqMACuxWSKSyoqk9SFAJ+JA3r12w1acjVjOMjOPPHlTlaoIJc7Nnn7pUq86q9VaylSpUqiiVKlSqKLGvajbaOIavCWNG+a5Q/7RVQkTxrSfa/Z963lx/8AEQ/6WX/xVndywxXKmbUhXQicSxQ+2PlSpnVXaHS3ZR/mPh6oe5n65oLbh1NekYnYknHrmnkbPxFbAVq/eybiJ/FSxno0er5o4/s5rVaxP2dcTC8QiB2160/qU4+4FbWKf059iSnHuXaCc3cufjbZodQQkqysRkAqfEfAkfOjdKjOaHCisRSuheJGGiDYTVtEVRQTkgAE+ZAwTThFdpVawTZtNQWyoMIqqDv3QBv57U5mu1Rucp7lr+2to7hreKdW7yAatalid9j00DqOtDe/YLpM6bTnUybd1YJJN8AWeLJwrwGrtZ+893wyaHtrg3VtM4iJkH6yNm6EEknHU9SNjsOtWzjnMcFoged9IOygAlmP+VR1/KqbICDeK5tEl0T2uaIzvDvylt5rkVzYRSlVf4FztBdsyRaw6rqKOmk46ZB3HUjx8arcPP8AdXo0WNuFkUEytIdSR7kKFO2SceP02zVGZgAzd+Ftnpuoc5wLdu2rLjQF8E32wtDzS1Vn93ztM/CY5UAW4mk/DggYAfUQWUHxwPkT6UEubaSK6iitLu4ubwMDKdeYEAPeD9ds9ck+Od9qw7UAVQvj7pmL0h7twkcGkFw7ke3kk8BvxP0WnXHG4Y5DG8iq4QykE4xGM5Y+mxodwjnW1unZIHLOoLaSrKWA6lNQ3+HXeqh7UeFa7uzwcdt+oJBxt2i4z/8AcNTObLKOyurC4iVY40cwPpAA0HAGfPumTc1l0rw4+AR90WL0/TvijyS+RriOKBbeD5siggXEOaJv0nHcw2sqPInYCOYFRKxJAwdvEptnqKt/GOZbq24aZ5okS41aQqnWi6mwrHBPh4Z64+FN+1G1P4NJ19+3lSQHxwTpP3KH5Ua4pxGE2JnlQywtGshQKHLK2kjun4g+mM1TWuaXjd2v69/siyzRTR6eQRCt20iyT7SKbd9wfCpHB+BvcTQXLcRjluVdHMYcMFj6sigHrjbAAHX41p61jPHrjhsqBeHxS/iiVKGMOMHIzkFjnbPujrjete4Zr7GPtf8AE0Jr/j0jV981enIsgfW7/pQ/WWPpkjrHIDXNDSBzgD9PhSqVKlTa8+lSpUqiiqPtQs9djnxjkRvrlD/urJGss1unNVp2llOnnGxHxUah9xWESS6VzXO1TTvBCd05wvX6LFKoX6Qau0rRTGFGRTmn448b74+1N3jA7qMV2x48yKUK6gdsg7j5UXNLIruinL1wsd1C+caZYz8AHGftmvocV8tF2LEgEeVfTXCLrtbeKT9+NG+bKCfzpzT9wlZ+yl0qVKmkslSpUqiiVUb2nyNELS5QAtDOMDOM6hqwT4A6MVear3PvCGuLCVEUtINLoB1LKwO3rjUPnQpgSw0n/TZGx6phfxdH5HB+xQOHg97f3EUl6iwQQNrWFSGZ3G4LEE+XU422A3JrlxCJeYAs4yscAaFT0LdSQPE5Ln+UeVXPhTMYIzINLlELqeobSNQ+RzQfmflAXTxypK0E8XuSqMnHkRkevj4nzobovbYybBz3TsWuBlLJKY3a5g2jDb79ybPJyaKE3p/D8dikOyXUJiyemtcYH+mMfzUuRYxDe8QtsAYkEq/wPqI+gZfrXs+zUSkvd3M08u2lwez7MA57i7jr/wClWW34FElw1yAe1dBGzEndRjqOme6u/pVNY7duqs39Rlan1cAhMQcXEsDSQKFtcC05zVWOO3CGc88utd2ZjiwJEYSIPdBZc5GfAkE7+eKrHAuLy2kIhg4XMJtgzNnSzY95pNOSPTYDwNaViliiOit24Gik4NeWQ9CRu5t3VkZ+NEWFRb/lS8uLKLtpEN2k3bKSe6in/p5A8Nj8sVY+Z+Xhe2zQM2kkqytjOllOc4yM7ZHzoviu1YiaAR5Q3a6Uua4UNpJbQqrN/THCgTcHWS2/Dy5dSgRidi2ABq26HIzT1lYrFEkSDCIoRQTnuqMDJPWpNKiUOUoZHEbScXddr8pmK1RTlVVT6AA/anqVKrWSSeUqVKlmoqSpV5eQKMkgDzJwPvQi85ws4vfuYR6B1Y/RcmqJA5VgEou65BB6HY/OvnDiMOh3Q/sMy/0sR/atdu/azYr7rySfwRkfd9NZRxzi6T3ErxghZHZwrYyNRzvjbrmk9Q5pApNQAi7QfUKVP618hSpO0ykls5fRnptXW4bpbBr1aXbLvgH1p4cQYnJAxRFQpdgbBxsRW5ciXOvh8H+VSh/kYqPsBWETqSTjatZ9j10xs5Ebqkp+jIp/MNR9Ofcgzj2q/UqVKnkklSpUqiiVKlSqKJUqVKoolSrzJKFGWIAHUkgAfM0DvufeHw/4l5bgjwEqM39Kkmooj1KqFd+2vhqnCPJN/wB3E2Pq+moie2JZc9hbsdwoMjquWOcDC58AT18KgyotIrmayO89q12chEiT1Csx/wBRx9qC3vO96/vXDrnwQhP9oFLnUNCYGncVujygDJIA8ycD70NvOarSL37iIemsMf6VyawW4uHkOp5Gc/52ZvzNMa87ChnU+AtjT+StkvPaxYp0aST+CM4+rYoZP7YYyP1cDH+Ngv2AP51lUluPjXiYkeNYM7jwtCFo5WhXXtVuW90RRj0Usfqxx9qbvecJ5YjieQHH7GE+6gVnyHO2aJ2tu5XbB+ZoEj3H9SK1rRwENvJ3kc9o7uc9XYt+Zpkx4OKkXVoyHJx9aYdN9zWhkKkpbXG4ryZsbedei2N+tRXUsdqvaqtSPw/rSrx2D/vfelWKVr//2Q=="/>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0" descr="data:image/jpeg;base64,/9j/4AAQSkZJRgABAQAAAQABAAD/2wCEAAkGBhQSEBUTEhQVFBQUGBUVFxYUFRUUFBQVFRQVFRUXFBQXHCYeFxojGRUUHy8gJCcpLCwsFR4xNTAqNScrLCkBCQoKDgwOGg8PGi4kHyQqKSwsLCwtLCksLCwsLCwpLCksLCwsKSwpKSkpLCwsLSwuLCwtLCwpLCwpLCksKSwsKf/AABEIAOAA4QMBIgACEQEDEQH/xAAcAAABBQEBAQAAAAAAAAAAAAAFAAMEBgcBAgj/xABHEAACAQMCAwUGAggFAQUJAAABAgMABBESIQUGMRMiQVFhBzJxgZGhFLEVI0JScoKSwTNiorLwQxZzwtHxFzRTY4OT0uHj/8QAGgEAAgMBAQAAAAAAAAAAAAAAAwQAAQIFBv/EADERAAEEAQMDAgQGAgMBAAAAAAEAAgMRIQQSMRNBUQUiYXGRoRQyQoHh8LHxosHRFf/aAAwDAQACEQMRAD8AZtb8AYqXG2vYb1XrdGJ6Vd+XrDoTXhdQza7HK6cQLsFO2vDmC+VD+KwkbVb3QAUJuVDGgGMsTjmjbhVNYPSnBEQOlWOKxXrilcWIx0oDtRRohBDDyq/GuSBii0FmNtqetrCp3Y48KBLPeAtNavP4QbVGv0A6VOMwAoLxa8A8aHEXPNIzyAFDuZsfGoU91tvUa4ud+tQLq72rrxwJIvpQOK3pOw6Uxw7rTd3KDXLWYr4EfGuwGUygEAmzZVpgXu5pmeo9tfEgVIaSucWlpyt7gmJDQ26lNEJ5qHSLk0zEO5WSbTGCads7cBsmvSpipCuKM92KCy3BtWHhlwF+FWKz4mnTIrOpLjHSpVlxAiue7RbzutNDUVhaUL5a8xXe+1UZeKsfGj3CLwtWHaUsGVYl3cK1wT5rzdJ3abgbalcnbaliAEy02EAvI+vSqlxGDB6VZb+Vgx2zQe67+3jTujfT/gk5QEH0ClU/9GmlXb6rEttKP21mNtqOWUgWhdu+29S0auKIiTuKL1a4Um7vzjahsd0afk3pRwelWWN7rXVc5O211XLi5NJYa9m2FKyxRkojHFe7GbbJr1eXOBTB7tR7hSR1rlmL32mN2FHlvm8KE3zHqTvRrsgBQXi84CmnoRkUFh/GUCuJaGXGonAySfAU7Ldb1It7oIA2FByR3hnP328K70MeaSfKbg4aIwXlbOOiBl6+Gc0z+L77MUDZ6KV26DocUJ4oHzqD6tydvAHw32NQ34zKTsNC4x03Ph9cGuqyIEKi4DCskfF1A/W6Y1zhcAYz6Y8PWiKA6dQIK/Gqbb3QUFCBhh7xxq+Hr9KsXCJdSBBgBgcfxKRv9PzoE+macqvzL3cyZpgZJrksmCQfA4+lPRGka2hU3KWk15IOanlhgU2UBoYetlqYEWfCpVvanNE7KwDYoiLMDG1V1dpUDEMSxo3wiEqfSvQjGOlORSgUvLIXIgaArBD0pOahw3oI604ZaVe0EI4dSamtQaEXtiAc4o4M1Fv8EdKDEdrlbqcEF29KVLTXKc6iDtCmC4GKdhlzQgSFulT7MEdacdgJUBE0FdaTArwJsCoU9xXNkDrwiAgKY11iosnFKGXDmmLde9vWWwk/mWt/hWO2Orc05MuK5Y4xXb2XahSMDRhOxjCHXdwOlVrjMLHp0o8uGavF/AMVqF/TcFT27gqFICDvRHh9ms0sMR3LtuvkPM/l8aicaHfAXc5x8zsKsXs84M346Rn6wJg4IIy2VUAj+c5r0cWQHJNozSLS+y+FnDM7aB+wDgUN5g9n0JX9VsR0ydh9as/EOPor6G1KfAlTp+o6UOuuILjOoY887UUvI4TIYO6zq55JlCHVuw6eO3lUDhsxgJWXIHvDHUHpn6GtFtr9JG0q6sfIEZqi8xsBevG42x3fDYijxyF2Cl5GBuQn71s4bOdQByeu/n69KbhmNPMgIAHgAPoK6ttSb3Cyg0btdE5xT0MhzXY4KkLDtQCWq6JVg4VNsKIXE4xmqxZzFTRBrjK0q9mbCMHYUo8SGa7+MB6VXpZSDTlneb4NQxYsLBJtWJJvI0X4e2artvvRvg7b1lwBarbdo0VwKE393jajhjytV/inDyTkUm2MF+UY3SG6xXa5+CelTXTYh+5PWkPlU4Jih3CrjIqXcXGBTbwlW2vbmm+yqGl+Caki4yKScSHLSami2qB2mk1PlOaiG33owFqwaUzh94QacvL6ogGBQbidyx2FUYA5MCbaEQTigyaa4hxfu0AilYGnmjLbmq/DNDrKz1jSD3MhL6vEHP0ORWv8jxK2qQIFE0cZBHVwoOST5hiR8qyi5gxVt9mXH5BOLdiOyCSFRjcHIbAPluxxXVjokHwqjdQLfP8AlF+YORJJrtHSV0jGdQLZ1b5G3Tbp0pvmLlQYCxnfGRnzA/vVj4lxTr+tWI4OGbSQvrhtjj1quJxGWSXUZ4pEH7oGoHO3eB2yPD1oj9p7JlrCgfLnBLkSkMI9CsdOQVYqDsceB/5vUX2g8udrewFNiyfrW6YCtgY8yckAelaBbXalseNVnmnjkIeRfekQhVHhqBzljjoM9PSpvI9zVktAFP4VTvo0STSgIAA2J1EHxGcD/hp2A0PZsnJOSdyfMmnopCKTe2wlS8Wa4RLWK89p5VAkuDSjn3ofTNKbkbhtvOjVtwwaaH8PbPWrVw1Bo386Se5wTUbQSqtxPhO2QKCCMoc1pV5aqyEUCn4GCtVDqNp2uUmizhCrKai/D58NQhrIxnevKXeDXQ6YIwlC4gq+294Mda9OQao/6e0ipdlzFk43rn9GSzQwmmytpWfsBSoV+maVVsctdQIBwQ90VK4jqIqPwiDAovLb5FNSu9yRHCqaSMGotayE1Il4ePKnIoq0CCFAvRzioUt3g0UePagPELfetsAKiUnEidhUWRdVN9nivaS4rZaTwpab7KnOgpZzTqWxbAAJJ2AAySfhV7FSEXApvhd+0MySL1U/XOxHzBIq0f8AYW4bdhHEP/mOqn6bmo/EOWorVVYyrNIW30nKINvAHJPxPyosbCihruQrC0iyp22lNRBCs4DaSCVYD4MCPlVdkthq1N2ZI/ajUIfnpxn51W4eZ5LeR4ioaFmJx5EnBK/E+HzqDf8AEU94a1Uk93O2x+PnTHSfwOE1+IACv/DOOopLMwGPufAfEmqbxAOHYyA6mJJz4kk5I9KEWF+xkyT3V6DwGdvr/wDurjy1KkpZrgFoz+z65+II8dxWzAWtQHu6pCr8RqUiVc05csGyFMoJ6HOor8s7/Q0O4lyu0KmRGEsQOCy7Mh6YkQ7r8aVkaRmkExubyq+8NeOzOoUTEOa6ltvWGOtZIRLh46Va+G+76VWbJDVmsD3AKSmZSchNlP3E2kUoiGXavbcPkcHRG7Z8lP59KkWHKl1t3Ao/zMPyGTQG6aR/5Wk/styyBrslAuK2+Qaq09oSdqv3MPCGg0B2B1g+7nbGM9fiKB/gx1ozXOiJY/BSzgH5Cp9zYyAZAJqXwexJ8was/wCEFTrThwG+K0NVQIVtjQL9Fv50qtn4WlQPxBRemFReF3nrVht7sEVVLDh756UdtLYqwpp7RaWaEUaMkVF7MjfFFLWLIp2SzoJNIpYEKZtqFXyE1Y3tag3lltRYyhkKm3TFTUcSZqwzcIz1pgcIApoTMbyhOCgwCrei/goEdUZ55e0Bx/09JClMjcb9cb0L4fbqrdoylki/WOF3JVSCQB4/CrLbSLPJLCr4SXF3CwfQGimXMg1DfCuDsKYhHUaXhEioOG5V2S5um7ztFDnoGC6vlsW+dR5+FzTDDzax4BUdt/oAPjkVbbK4tIAY4w91LnvrbKzkHzdxkn5mi0E1w4/VWAT1uZAP9A1N9qM2F57pt08YxX9+ywrjHKtyrgtE53G6jWPmUzjoKCLYtK7RxqWYtgKNy22TgV9JTcM4ow7r2keR00SHG3nj+1VXl72L3UE/b/jEifJwYozJsy4Yd4qKca1w/v8AKRc5h/v8LNuG+z+8Y96IouxIbIJHXAwCB49fOjDcmnPuSj/6kZH1OD9q2/h3KzocyXlxKfImNF+irn70aS0UeGfjufqay6Jzu9LTZ2N/Tf8AfkvnSTljSNhOrbYOkSrv0z2RJH0q6cl8AvlmUTxF4Qrd5sDIxsnewSG2GDt1rW1jA6AD4bV6qN09HJtU/U2KDaWVf+yudpCQ0caHcAlmZQd9OAN8dOtFbT2SoDmSd29EQJ9yTWgUqg0sY7JcvJVes+RLSMf4Zf1dmP2GB9qMW/Doo/cjRfgoH3qTSowjY3gBZ3FcxXcUqVbVKle1HK28Ug/Zk0n4Op/uorOF4zjxrU/adba+FXGOqBZB/I6sftmvnOXiLedcfWaTqS7gmo5KbSvcHMI1YNH7XiwxnNY7Hetq60ej4wQm5Nc+T089iitmWj/p1fOlWX/p4+ZpUD/571rrharBZCvbWVQouI0XsOFzzAMiHSejEgA+G2TvTogLuAtEgcrxAcU+0lE4OUpT7zIvwy3/AJfnRCHlBB7zs3wAX/zog0MjuyG6Vg7qrSPUWXc4Aya0CLl6Bf2Af4iT+dTYrZV91VX4AD8qMz049yhGcdgs1i4BNJ7sT/EqVH1NSP8AsDcP+4n8TZP0UGtHpUYemxdyShmUnsqUns4HZKnbujd7W0QALZII97OwAIwQc5qVZ+zWzSNEZZJAhcrrkYFdeNajs9PdJGdPTNWulTzImsFNGFgvce6H8J4Bb2qlbeGOJSckIoXUfNj1Y+pqfiu0qIsJUqVKoolSrmqkWqKLtKqhxT2nWsbFI+0nkyV0xoR3gSMZbGdx4ZrvBOdJp51jexniRs/rGyVGBkasoMDw6+NC6zLoFPn03VBnUcyhV5IH2JBP0VupVQ+Lc+XEV9Lbx2vbLEA2ELdppKqS+wIxlgOlTuDe0u2mfs5A9vJ00zAAZ8tXgfjiqE7Lq1t3peqEYkDbBAOCDg5yBkfRW6lUDjPGo7WFppc6FxnSMnvMFG3xNS7e4DorqcqwDA+YYZB+hoti6SHTcG76xdX8f6U5SpUqtYQbmm7iW2kjm1aZUePujJ7ylT+dfOfN/AFtZVWOQyI66hqXS64OCGHx6EV9Cc62jtblojIHXp2Y1HB65TxrEeeZCYoQ7Slw0m0qFTghdwT6+FJyuIko8JxjGmHcOVToxvT8svdqE0mKbln2rFElD7L32tKovaUqJtWVtKQVpXJZP4UKwI0swGRjY94fLvVnCSVY+E8cNtgBAqOQXaWUZzjHcXJIGPD4UtC8MdlOyRF7aHK0KlXmNwQCOhGR8DXquouYlSpUPl49Ctytsz4mZdaqQe8N+hxjPdbb0qiQOVtrHPvaLrP7eUQpUL5j46tpbPOylguAFBwWLMFAz8/tTvBeLpdW6TR50uM4PVSDgg+oIIqtw3be610ZOl1q9t1fx5pT80qqXKHGZp7u+WRsxwyiONcDC4MgO4GTkKvWpnPfGzbWMjqcOw7NPPU+2R6gaj8qz1BsL+2fsmDopBqBp/1Hb/yAP2vKsAag1nzZBJdSWoYiWPbDDSHIHe0Hxx/zNVn2YXzx9rYz7SRYkQE5OhwCQPgSD/OaF83cuB+MoFcxNcR60kG2maNTg7b76F6b5agumdsDmjvkLoRemxDUSQTO4aXNcODwbruK8LU81TOBcyXN2l1bkpDdwsVVtOVALEA6TnOMEZ3G4NeuXub3WT8HfgRXAwFc7RzjwKt0yfofQ7VEmj/D8wIw2W7iKn+NR/8AzT+qrdJdEHF0f3WYNIYzJHI0F23ew8g7c47EEX9EK5o4VxOG1eaW9LBNOUiymzMFzlQvTIolwr2bwTJFO89xLqVJBqceIDDfGR9aunFOHieCSJukiMnw1AgH5Hf5VWvZbfF7Lsn9+3d4iD1AzqH+4j+WsdJoko5sd/IRx6hO/RufGQ1zXC9oDfa4Y4HYj7oVw6+hseMXolZI0kVZVZtu8xViF8dy7HA/d9KLJ7TLV50hhWWUuwXUid0ZOMkMQ2B8KF828LiPGbRpkDRTr2ZDZwXXUFz57tGKuii3tk/6UCD+CJcfarjD7IBAAP8AKrVu07mxyPY5z3MHehY9vgknCqnHh2HG7Sbos6NC3qRkD/dH9KsnMHLUF5GUlQE47rgd9D5q39uhqu+0lC9tb3MH6zsZUkBTvAqRnUCOoyqb+tN3HtUjddNrBPLMR3V0bA+GrSST8h8xU3Ma5zX8HKgg1M8UM2nvc0FpIxVHFntg/ZP+z66aW3mtLnEhtpDCdQ1BkBOAc9cFW+WKtPCeJQzR6oHV0BKgp0BXbHp4UD5B5fktoHaf/Gncyv0OnPQHGxPUn+KjPBuBRWqusK6VdzIRknvEAbZ6DAG1EiDg1t/z8El6g+F00pYe4qvyk/qP14pEKVKlR1y1wisE9q/B9F8yjIQqrouSQNYw2P5lNb5WZe160HaQSH9pXT+khh/uNAnFttGiOa8rEW4RXP0VVlmjA3qH260qHFMbAgv6J9KVG+2FKr3FTYFb47jzqVbw9vNEqqM6gNbkuc5Hux/PxFDzjNF+UpQl9A23vaf6wU/uKVaLcAmy8tBK16CPSoXOcADJ8ceNOUqVdpcZKqf7ReAtLCtzDkT2x7RSOpUHLD1xjUPgR41cK41YewPbtKY02odp5Wyt7fcdx8iMLNOeePC64PDKuMyyRhlHgyq+tf6h9MVP5AkNrPcWEh/wyJoyfGNgur81PxLVVeMcJaDiEdif/d5LmOaMeSuQrAfAZX+UVaPaZYvEYr6D34tUcn/duCAT6Asw/mHlSILtxkPLaB/7/wDV6uSOLpM0bT7ZdzmnwSQWf4LT81J9liaoJ5z1muJG+Qx/dmoR7S7ySa8t7WGMyMn67Qd1kJ6A79AFbPTqatfs+szFw2BSMEqXOevfZn/IivEHLT/pV7x2Up2QRF31KcAHPh4N/VRumTE1o71f+Vzhqo4/UJp3V7d234ke0fZUvilrfWk8XE7ooxDqjpGBlY2BGDgY6EjqdyNzRv2i3IVbK9jOoRSqQw6FHAb7hPvV14jw5J4mikGpHBVh6eh8CDuD6UMPJ9ubNbRgzRL0yx1ZDFs6h6k/I1ZhIBa085z5WGepxvfHLK2i0lpDRQLCOPmLP1TvHuXYb2LRKuR1R195CfFW+m3Q1nnFODX8Fxahw1zHBKpilVSz6Sy5STGSBhfHPjv5axGgUADoNh8BXSKJJCH54KT0fqUmm9tBzc4PaxVjx8fKQ6UB4Byyba5upQ+VuGVwgGNJ7xbPnux+VH6VELQSCeyRZM9jXMacOFH9jf8AkIPzJyzFexhJdSlTqR0OGU9Nif8AnSgNv7J7QNqkaaY+OuTAP9IB+9XY0C4vzraWzFZZQHUZKKCz/DA2B+JFDeyP8zwE5pdVrQOjp3O+Tf4yEWs7JIo1jjUKiDCgeAp0IPKmbC+WaJJYzlJFDKfQjO48DUiiiqwkH7tx3c978rmK7Xkvio9pxOKXPZSJJpOG0OraT5HB2q7VBpIsDClUqqfEvaXawyNGO1lKbMYkDKpHUFiwz8s9KsHCeKx3MKzRHUjZwcYOxwQQehBBFYbI1xoFMS6SeJgkkYQDwSFMqk+1my12auOscin5MCp++mrtQfm207SymX/Lq/oIb+1R4tpQWGnBfPlxAxFBri3YGr+3DwdsVAuuFAHpXOD0+5lqm9k3rXatP6OHlXK3vCz0ypUJyaJWE2iRH/dZW/pYH+1Bo3Ip9ZD50v3RuV9BKa7UDgNx2lrC/UtGhPx0gH75qfXYBsWuURRSpUqC8X5xtbYlZZlDDqgyz7jIyq5I286hcGiyVuOJ8rtsbST4AtTrzhEUrpJJGrPEcoxGSp2OR8wDUoqCMEVU7D2n2k0qRL2up2CKTHsWY4HQk9fSrdWWOa7LUbUQTwU2YEeAf+kgKWKVQeKcahtk1zyLGvhnqceCqN2PoBWiayUu1jnkNaLJ7BTs1zNVrinOlr+DE3bFVmDpGwViwcAg7AZBB8/Sq1yN7QGMcVu8U88mrSZFGsKrN3S567Z8fAUIzsDg2+V0Y/S9S+J0oafaaIOPN8+CKK0vNczVW5l5nmS4S0s41kuHXWS57kabjLYI8vy65qPyvzTcSXklpciFnRNeuAkqpBUFGz4975dPhfVbu2/shj0+YxdXFVuq87eLrx/QriXFJWB6VlvCeHXPELie2ubiTsLaRtQBw8hZ2CAn93Ck79M7elx5H4LLa27QykELI/Z4Of1ZwRny31HHrWWSl54wiarQs07TcgLxWAOxyDfmqNV35Ujm/jf4SzlmHvAaU/jY6V+hOflQDlHkSE2oe6jEs1wNbtJ3mUPuApO6tg5JG+Sd6f8AarbM/D2KjOh0dsfujIPy7wo5Z8xQNbCftEEWkEksBp290jwYdMdaogOk93Yf7Ro3SRaFpgu3PIJHOANrcebJQ3jfEY+FWAES50ns4lYk5ZiW7x6kDvH7VXOI33ErRYLi4uFIllRHhEa6UDAtgtjrgEbePiaXMnFm4nZSSwROBazK6k79qoB1EL4EZBI32+gXNPONtfWXYRB5LiUoViVG1I4IJycYP7Q2J60B7wbo1jHa/wD1dPS6Z7NofHuJeRKSA4tBAI87cEknyKvCXNfDZJeLpb9q6Q3ca6wG2KxayygeZ0f6qN8O5M/BzTy2x0xvBoWPvFu0UbNqPw+rGhFw89ynD7oQydtbzdlMugg47odsH9nun4aiK0UCiRsa5xd8bH7j/aT1uqlhijiBFbS1wxktdVn5gNo+OFkfKJubi1FraJ2KEt+Jum6sWPupjqdOkef8PU6DwFbe10WEb5kRDJpO7EFu8zEDAJJ6eWPChl57O07V5Le4ntu0OXWJsISepA2x1Pw8KJcucnQ2epk1PK/vSyHU58cZ8Bn6+OakUb2EWP3+HwCv1DV6fUNcWuIBztAzuPdzjzWQK7cUj1NzxalZf3gR9RinKVNrzyxOKTvEeWR9Nqj38w6U7zN+pvZ0G2JGI+Dd4fnQKW8y29cUijS7AIItO5rtR+3FKrtUu53p+Nt683YCyEDpmvUIBNaIVArZOQbnXYxj9wun0YkfYirFVJ9l8/6mZP3XDfJlx/4TV2rpQm2Bc2UU8pVm3Gore3452lyEMU0OvMihlV1GMgEdf1f+qtJrP/ajZp2lnNIoZFl7OQHoUYq2+PDCt9axqB7L8EFdP0dw/EGMk09rm454sV8bCn23tJsTKkMWs6mCLpiwoLEAbHBA38q9c5cxTxyw2loB28+TqbcIo2zg/BjnBwFOxqzWvDo4wBHGiAdAiquPoKp/PEb293bcQVC8cIaOUL1VG1Yb/W2/mB51T97WZPjjsO63pfw0upAjYeHUHEHc6jtvA79u6XC+M3lteR2t+6yrcA9lKgC4cfsnAHoOn7S1WuIssfEZ5OIW884DnsQozEIwTpODgMMads4653orfcfTiV9ZpaqzCCTtpJGUqFA0nH+n5kjFG+M8V4lHM6w2sc0Rx2ba8Ebb68uPHPgKCacOSQDjF9vvS6bC6GQWxrXvZ7huEde7BB/SSOQnOTRYy2xFsuUDlmSUamjdh5NnGw2xtt8aHcrj8Pxe8tsYWULOg6DzOkfzkfyVM5I5dnhe4uLnQslyQTHH7qYLE5xtnveBPxyaKXHLatfR3msho0aMqBswOrBJ8Maj9qK1ri1pqiD9uFzpZ4mSzx7y5rm4N7vdhwz3yKtUnnmOSHiQcS/h4rmJYmn0k6Qp7ygjcE6V8uvUDNTrfj9lYRCGwAup5CBhCS0hz1eQDA8cAfQbmr5dWSSqUkRXU9VdQw+hqPYcBt4DmGGOMnxRFB+uM1fRcHEtPP1HyUHqUT4GxytJ2gCgQGurjdjdjxfypVnhsLQ8bmGkhLmFZNgSoddIOT0zkP8A1Vda5prtGYzbY+K5mon65a4iiGgfOhV/ReZIwwKsAQQQQRkEHYgjxFVCT2V2Rk16HAznQHIT/wDID51caVRzGv8AzC1UGqm099J5bfNGkxaWaRIscahEUYCqMACuxWSKSyoqk9SFAJ+JA3r12w1acjVjOMjOPPHlTlaoIJc7Nnn7pUq86q9VaylSpUqiiVKlSqKLGvajbaOIavCWNG+a5Q/7RVQkTxrSfa/Z963lx/8AEQ/6WX/xVndywxXKmbUhXQicSxQ+2PlSpnVXaHS3ZR/mPh6oe5n65oLbh1NekYnYknHrmnkbPxFbAVq/eybiJ/FSxno0er5o4/s5rVaxP2dcTC8QiB2160/qU4+4FbWKf059iSnHuXaCc3cufjbZodQQkqysRkAqfEfAkfOjdKjOaHCisRSuheJGGiDYTVtEVRQTkgAE+ZAwTThFdpVawTZtNQWyoMIqqDv3QBv57U5mu1Rucp7lr+2to7hreKdW7yAatalid9j00DqOtDe/YLpM6bTnUybd1YJJN8AWeLJwrwGrtZ+893wyaHtrg3VtM4iJkH6yNm6EEknHU9SNjsOtWzjnMcFoged9IOygAlmP+VR1/KqbICDeK5tEl0T2uaIzvDvylt5rkVzYRSlVf4FztBdsyRaw6rqKOmk46ZB3HUjx8arcPP8AdXo0WNuFkUEytIdSR7kKFO2SceP02zVGZgAzd+Ftnpuoc5wLdu2rLjQF8E32wtDzS1Vn93ztM/CY5UAW4mk/DggYAfUQWUHxwPkT6UEubaSK6iitLu4ubwMDKdeYEAPeD9ds9ck+Od9qw7UAVQvj7pmL0h7twkcGkFw7ke3kk8BvxP0WnXHG4Y5DG8iq4QykE4xGM5Y+mxodwjnW1unZIHLOoLaSrKWA6lNQ3+HXeqh7UeFa7uzwcdt+oJBxt2i4z/8AcNTObLKOyurC4iVY40cwPpAA0HAGfPumTc1l0rw4+AR90WL0/TvijyS+RriOKBbeD5siggXEOaJv0nHcw2sqPInYCOYFRKxJAwdvEptnqKt/GOZbq24aZ5okS41aQqnWi6mwrHBPh4Z64+FN+1G1P4NJ19+3lSQHxwTpP3KH5Ua4pxGE2JnlQywtGshQKHLK2kjun4g+mM1TWuaXjd2v69/siyzRTR6eQRCt20iyT7SKbd9wfCpHB+BvcTQXLcRjluVdHMYcMFj6sigHrjbAAHX41p61jPHrjhsqBeHxS/iiVKGMOMHIzkFjnbPujrjete4Zr7GPtf8AE0Jr/j0jV981enIsgfW7/pQ/WWPpkjrHIDXNDSBzgD9PhSqVKlTa8+lSpUqiiqPtQs9djnxjkRvrlD/urJGss1unNVp2llOnnGxHxUah9xWESS6VzXO1TTvBCd05wvX6LFKoX6Qau0rRTGFGRTmn448b74+1N3jA7qMV2x48yKUK6gdsg7j5UXNLIruinL1wsd1C+caZYz8AHGftmvocV8tF2LEgEeVfTXCLrtbeKT9+NG+bKCfzpzT9wlZ+yl0qVKmkslSpUqiiVUb2nyNELS5QAtDOMDOM6hqwT4A6MVear3PvCGuLCVEUtINLoB1LKwO3rjUPnQpgSw0n/TZGx6phfxdH5HB+xQOHg97f3EUl6iwQQNrWFSGZ3G4LEE+XU422A3JrlxCJeYAs4yscAaFT0LdSQPE5Ln+UeVXPhTMYIzINLlELqeobSNQ+RzQfmflAXTxypK0E8XuSqMnHkRkevj4nzobovbYybBz3TsWuBlLJKY3a5g2jDb79ybPJyaKE3p/D8dikOyXUJiyemtcYH+mMfzUuRYxDe8QtsAYkEq/wPqI+gZfrXs+zUSkvd3M08u2lwez7MA57i7jr/wClWW34FElw1yAe1dBGzEndRjqOme6u/pVNY7duqs39Rlan1cAhMQcXEsDSQKFtcC05zVWOO3CGc88utd2ZjiwJEYSIPdBZc5GfAkE7+eKrHAuLy2kIhg4XMJtgzNnSzY95pNOSPTYDwNaViliiOit24Gik4NeWQ9CRu5t3VkZ+NEWFRb/lS8uLKLtpEN2k3bKSe6in/p5A8Nj8sVY+Z+Xhe2zQM2kkqytjOllOc4yM7ZHzoviu1YiaAR5Q3a6Uua4UNpJbQqrN/THCgTcHWS2/Dy5dSgRidi2ABq26HIzT1lYrFEkSDCIoRQTnuqMDJPWpNKiUOUoZHEbScXddr8pmK1RTlVVT6AA/anqVKrWSSeUqVKlmoqSpV5eQKMkgDzJwPvQi85ws4vfuYR6B1Y/RcmqJA5VgEou65BB6HY/OvnDiMOh3Q/sMy/0sR/atdu/azYr7rySfwRkfd9NZRxzi6T3ErxghZHZwrYyNRzvjbrmk9Q5pApNQAi7QfUKVP618hSpO0ykls5fRnptXW4bpbBr1aXbLvgH1p4cQYnJAxRFQpdgbBxsRW5ciXOvh8H+VSh/kYqPsBWETqSTjatZ9j10xs5Ebqkp+jIp/MNR9Ofcgzj2q/UqVKnkklSpUqiiVKlSqKJUqVKoolSrzJKFGWIAHUkgAfM0DvufeHw/4l5bgjwEqM39Kkmooj1KqFd+2vhqnCPJN/wB3E2Pq+moie2JZc9hbsdwoMjquWOcDC58AT18KgyotIrmayO89q12chEiT1Csx/wBRx9qC3vO96/vXDrnwQhP9oFLnUNCYGncVujygDJIA8ycD70NvOarSL37iIemsMf6VyawW4uHkOp5Gc/52ZvzNMa87ChnU+AtjT+StkvPaxYp0aST+CM4+rYoZP7YYyP1cDH+Ngv2AP51lUluPjXiYkeNYM7jwtCFo5WhXXtVuW90RRj0Usfqxx9qbvecJ5YjieQHH7GE+6gVnyHO2aJ2tu5XbB+ZoEj3H9SK1rRwENvJ3kc9o7uc9XYt+Zpkx4OKkXVoyHJx9aYdN9zWhkKkpbXG4ryZsbedei2N+tRXUsdqvaqtSPw/rSrx2D/vfelWKVr//2Q=="/>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2" descr="data:image/jpeg;base64,/9j/4AAQSkZJRgABAQAAAQABAAD/2wCEAAkGBhQSEBUTEhQVFBQUGBUVFxYUFRUUFBQVFRQVFRUXFBQXHCYeFxojGRUUHy8gJCcpLCwsFR4xNTAqNScrLCkBCQoKDgwOGg8PGi4kHyQqKSwsLCwtLCksLCwsLCwpLCksLCwsKSwpKSkpLCwsLSwuLCwtLCwpLCwpLCksKSwsKf/AABEIAOAA4QMBIgACEQEDEQH/xAAcAAABBQEBAQAAAAAAAAAAAAAFAAMEBgcBAgj/xABHEAACAQMCAwUGAggFAQUJAAABAgMABBESIQUGMRMiQVFhBzJxgZGhFLEVI0JScoKSwTNiorLwQxZzwtHxFzRTY4OT0uHj/8QAGgEAAgMBAQAAAAAAAAAAAAAAAwQAAQIFBv/EADERAAEEAQMDAgQGAgMBAAAAAAEAAgMRIQQSMRNBUQUiYXGRoRQyQoHh8LHxosHRFf/aAAwDAQACEQMRAD8AZtb8AYqXG2vYb1XrdGJ6Vd+XrDoTXhdQza7HK6cQLsFO2vDmC+VD+KwkbVb3QAUJuVDGgGMsTjmjbhVNYPSnBEQOlWOKxXrilcWIx0oDtRRohBDDyq/GuSBii0FmNtqetrCp3Y48KBLPeAtNavP4QbVGv0A6VOMwAoLxa8A8aHEXPNIzyAFDuZsfGoU91tvUa4ud+tQLq72rrxwJIvpQOK3pOw6Uxw7rTd3KDXLWYr4EfGuwGUygEAmzZVpgXu5pmeo9tfEgVIaSucWlpyt7gmJDQ26lNEJ5qHSLk0zEO5WSbTGCads7cBsmvSpipCuKM92KCy3BtWHhlwF+FWKz4mnTIrOpLjHSpVlxAiue7RbzutNDUVhaUL5a8xXe+1UZeKsfGj3CLwtWHaUsGVYl3cK1wT5rzdJ3abgbalcnbaliAEy02EAvI+vSqlxGDB6VZb+Vgx2zQe67+3jTujfT/gk5QEH0ClU/9GmlXb6rEttKP21mNtqOWUgWhdu+29S0auKIiTuKL1a4Um7vzjahsd0afk3pRwelWWN7rXVc5O211XLi5NJYa9m2FKyxRkojHFe7GbbJr1eXOBTB7tR7hSR1rlmL32mN2FHlvm8KE3zHqTvRrsgBQXi84CmnoRkUFh/GUCuJaGXGonAySfAU7Ldb1It7oIA2FByR3hnP328K70MeaSfKbg4aIwXlbOOiBl6+Gc0z+L77MUDZ6KV26DocUJ4oHzqD6tydvAHw32NQ34zKTsNC4x03Ph9cGuqyIEKi4DCskfF1A/W6Y1zhcAYz6Y8PWiKA6dQIK/Gqbb3QUFCBhh7xxq+Hr9KsXCJdSBBgBgcfxKRv9PzoE+macqvzL3cyZpgZJrksmCQfA4+lPRGka2hU3KWk15IOanlhgU2UBoYetlqYEWfCpVvanNE7KwDYoiLMDG1V1dpUDEMSxo3wiEqfSvQjGOlORSgUvLIXIgaArBD0pOahw3oI604ZaVe0EI4dSamtQaEXtiAc4o4M1Fv8EdKDEdrlbqcEF29KVLTXKc6iDtCmC4GKdhlzQgSFulT7MEdacdgJUBE0FdaTArwJsCoU9xXNkDrwiAgKY11iosnFKGXDmmLde9vWWwk/mWt/hWO2Orc05MuK5Y4xXb2XahSMDRhOxjCHXdwOlVrjMLHp0o8uGavF/AMVqF/TcFT27gqFICDvRHh9ms0sMR3LtuvkPM/l8aicaHfAXc5x8zsKsXs84M346Rn6wJg4IIy2VUAj+c5r0cWQHJNozSLS+y+FnDM7aB+wDgUN5g9n0JX9VsR0ydh9as/EOPor6G1KfAlTp+o6UOuuILjOoY887UUvI4TIYO6zq55JlCHVuw6eO3lUDhsxgJWXIHvDHUHpn6GtFtr9JG0q6sfIEZqi8xsBevG42x3fDYijxyF2Cl5GBuQn71s4bOdQByeu/n69KbhmNPMgIAHgAPoK6ttSb3Cyg0btdE5xT0MhzXY4KkLDtQCWq6JVg4VNsKIXE4xmqxZzFTRBrjK0q9mbCMHYUo8SGa7+MB6VXpZSDTlneb4NQxYsLBJtWJJvI0X4e2artvvRvg7b1lwBarbdo0VwKE393jajhjytV/inDyTkUm2MF+UY3SG6xXa5+CelTXTYh+5PWkPlU4Jih3CrjIqXcXGBTbwlW2vbmm+yqGl+Caki4yKScSHLSami2qB2mk1PlOaiG33owFqwaUzh94QacvL6ogGBQbidyx2FUYA5MCbaEQTigyaa4hxfu0AilYGnmjLbmq/DNDrKz1jSD3MhL6vEHP0ORWv8jxK2qQIFE0cZBHVwoOST5hiR8qyi5gxVt9mXH5BOLdiOyCSFRjcHIbAPluxxXVjokHwqjdQLfP8AlF+YORJJrtHSV0jGdQLZ1b5G3Tbp0pvmLlQYCxnfGRnzA/vVj4lxTr+tWI4OGbSQvrhtjj1quJxGWSXUZ4pEH7oGoHO3eB2yPD1oj9p7JlrCgfLnBLkSkMI9CsdOQVYqDsceB/5vUX2g8udrewFNiyfrW6YCtgY8yckAelaBbXalseNVnmnjkIeRfekQhVHhqBzljjoM9PSpvI9zVktAFP4VTvo0STSgIAA2J1EHxGcD/hp2A0PZsnJOSdyfMmnopCKTe2wlS8Wa4RLWK89p5VAkuDSjn3ofTNKbkbhtvOjVtwwaaH8PbPWrVw1Bo386Se5wTUbQSqtxPhO2QKCCMoc1pV5aqyEUCn4GCtVDqNp2uUmizhCrKai/D58NQhrIxnevKXeDXQ6YIwlC4gq+294Mda9OQao/6e0ipdlzFk43rn9GSzQwmmytpWfsBSoV+maVVsctdQIBwQ90VK4jqIqPwiDAovLb5FNSu9yRHCqaSMGotayE1Il4ePKnIoq0CCFAvRzioUt3g0UePagPELfetsAKiUnEidhUWRdVN9nivaS4rZaTwpab7KnOgpZzTqWxbAAJJ2AAySfhV7FSEXApvhd+0MySL1U/XOxHzBIq0f8AYW4bdhHEP/mOqn6bmo/EOWorVVYyrNIW30nKINvAHJPxPyosbCihruQrC0iyp22lNRBCs4DaSCVYD4MCPlVdkthq1N2ZI/ajUIfnpxn51W4eZ5LeR4ioaFmJx5EnBK/E+HzqDf8AEU94a1Uk93O2x+PnTHSfwOE1+IACv/DOOopLMwGPufAfEmqbxAOHYyA6mJJz4kk5I9KEWF+xkyT3V6DwGdvr/wDurjy1KkpZrgFoz+z65+II8dxWzAWtQHu6pCr8RqUiVc05csGyFMoJ6HOor8s7/Q0O4lyu0KmRGEsQOCy7Mh6YkQ7r8aVkaRmkExubyq+8NeOzOoUTEOa6ltvWGOtZIRLh46Va+G+76VWbJDVmsD3AKSmZSchNlP3E2kUoiGXavbcPkcHRG7Z8lP59KkWHKl1t3Ao/zMPyGTQG6aR/5Wk/styyBrslAuK2+Qaq09oSdqv3MPCGg0B2B1g+7nbGM9fiKB/gx1ozXOiJY/BSzgH5Cp9zYyAZAJqXwexJ8was/wCEFTrThwG+K0NVQIVtjQL9Fv50qtn4WlQPxBRemFReF3nrVht7sEVVLDh756UdtLYqwpp7RaWaEUaMkVF7MjfFFLWLIp2SzoJNIpYEKZtqFXyE1Y3tag3lltRYyhkKm3TFTUcSZqwzcIz1pgcIApoTMbyhOCgwCrei/goEdUZ55e0Bx/09JClMjcb9cb0L4fbqrdoylki/WOF3JVSCQB4/CrLbSLPJLCr4SXF3CwfQGimXMg1DfCuDsKYhHUaXhEioOG5V2S5um7ztFDnoGC6vlsW+dR5+FzTDDzax4BUdt/oAPjkVbbK4tIAY4w91LnvrbKzkHzdxkn5mi0E1w4/VWAT1uZAP9A1N9qM2F57pt08YxX9+ywrjHKtyrgtE53G6jWPmUzjoKCLYtK7RxqWYtgKNy22TgV9JTcM4ow7r2keR00SHG3nj+1VXl72L3UE/b/jEifJwYozJsy4Yd4qKca1w/v8AKRc5h/v8LNuG+z+8Y96IouxIbIJHXAwCB49fOjDcmnPuSj/6kZH1OD9q2/h3KzocyXlxKfImNF+irn70aS0UeGfjufqay6Jzu9LTZ2N/Tf8AfkvnSTljSNhOrbYOkSrv0z2RJH0q6cl8AvlmUTxF4Qrd5sDIxsnewSG2GDt1rW1jA6AD4bV6qN09HJtU/U2KDaWVf+yudpCQ0caHcAlmZQd9OAN8dOtFbT2SoDmSd29EQJ9yTWgUqg0sY7JcvJVes+RLSMf4Zf1dmP2GB9qMW/Doo/cjRfgoH3qTSowjY3gBZ3FcxXcUqVbVKle1HK28Ug/Zk0n4Op/uorOF4zjxrU/adba+FXGOqBZB/I6sftmvnOXiLedcfWaTqS7gmo5KbSvcHMI1YNH7XiwxnNY7Hetq60ej4wQm5Nc+T089iitmWj/p1fOlWX/p4+ZpUD/571rrharBZCvbWVQouI0XsOFzzAMiHSejEgA+G2TvTogLuAtEgcrxAcU+0lE4OUpT7zIvwy3/AJfnRCHlBB7zs3wAX/zog0MjuyG6Vg7qrSPUWXc4Aya0CLl6Bf2Af4iT+dTYrZV91VX4AD8qMz049yhGcdgs1i4BNJ7sT/EqVH1NSP8AsDcP+4n8TZP0UGtHpUYemxdyShmUnsqUns4HZKnbujd7W0QALZII97OwAIwQc5qVZ+zWzSNEZZJAhcrrkYFdeNajs9PdJGdPTNWulTzImsFNGFgvce6H8J4Bb2qlbeGOJSckIoXUfNj1Y+pqfiu0qIsJUqVKoolSrmqkWqKLtKqhxT2nWsbFI+0nkyV0xoR3gSMZbGdx4ZrvBOdJp51jexniRs/rGyVGBkasoMDw6+NC6zLoFPn03VBnUcyhV5IH2JBP0VupVQ+Lc+XEV9Lbx2vbLEA2ELdppKqS+wIxlgOlTuDe0u2mfs5A9vJ00zAAZ8tXgfjiqE7Lq1t3peqEYkDbBAOCDg5yBkfRW6lUDjPGo7WFppc6FxnSMnvMFG3xNS7e4DorqcqwDA+YYZB+hoti6SHTcG76xdX8f6U5SpUqtYQbmm7iW2kjm1aZUePujJ7ylT+dfOfN/AFtZVWOQyI66hqXS64OCGHx6EV9Cc62jtblojIHXp2Y1HB65TxrEeeZCYoQ7Slw0m0qFTghdwT6+FJyuIko8JxjGmHcOVToxvT8svdqE0mKbln2rFElD7L32tKovaUqJtWVtKQVpXJZP4UKwI0swGRjY94fLvVnCSVY+E8cNtgBAqOQXaWUZzjHcXJIGPD4UtC8MdlOyRF7aHK0KlXmNwQCOhGR8DXquouYlSpUPl49Ctytsz4mZdaqQe8N+hxjPdbb0qiQOVtrHPvaLrP7eUQpUL5j46tpbPOylguAFBwWLMFAz8/tTvBeLpdW6TR50uM4PVSDgg+oIIqtw3be610ZOl1q9t1fx5pT80qqXKHGZp7u+WRsxwyiONcDC4MgO4GTkKvWpnPfGzbWMjqcOw7NPPU+2R6gaj8qz1BsL+2fsmDopBqBp/1Hb/yAP2vKsAag1nzZBJdSWoYiWPbDDSHIHe0Hxx/zNVn2YXzx9rYz7SRYkQE5OhwCQPgSD/OaF83cuB+MoFcxNcR60kG2maNTg7b76F6b5agumdsDmjvkLoRemxDUSQTO4aXNcODwbruK8LU81TOBcyXN2l1bkpDdwsVVtOVALEA6TnOMEZ3G4NeuXub3WT8HfgRXAwFc7RzjwKt0yfofQ7VEmj/D8wIw2W7iKn+NR/8AzT+qrdJdEHF0f3WYNIYzJHI0F23ew8g7c47EEX9EK5o4VxOG1eaW9LBNOUiymzMFzlQvTIolwr2bwTJFO89xLqVJBqceIDDfGR9aunFOHieCSJukiMnw1AgH5Hf5VWvZbfF7Lsn9+3d4iD1AzqH+4j+WsdJoko5sd/IRx6hO/RufGQ1zXC9oDfa4Y4HYj7oVw6+hseMXolZI0kVZVZtu8xViF8dy7HA/d9KLJ7TLV50hhWWUuwXUid0ZOMkMQ2B8KF828LiPGbRpkDRTr2ZDZwXXUFz57tGKuii3tk/6UCD+CJcfarjD7IBAAP8AKrVu07mxyPY5z3MHehY9vgknCqnHh2HG7Sbos6NC3qRkD/dH9KsnMHLUF5GUlQE47rgd9D5q39uhqu+0lC9tb3MH6zsZUkBTvAqRnUCOoyqb+tN3HtUjddNrBPLMR3V0bA+GrSST8h8xU3Ma5zX8HKgg1M8UM2nvc0FpIxVHFntg/ZP+z66aW3mtLnEhtpDCdQ1BkBOAc9cFW+WKtPCeJQzR6oHV0BKgp0BXbHp4UD5B5fktoHaf/Gncyv0OnPQHGxPUn+KjPBuBRWqusK6VdzIRknvEAbZ6DAG1EiDg1t/z8El6g+F00pYe4qvyk/qP14pEKVKlR1y1wisE9q/B9F8yjIQqrouSQNYw2P5lNb5WZe160HaQSH9pXT+khh/uNAnFttGiOa8rEW4RXP0VVlmjA3qH260qHFMbAgv6J9KVG+2FKr3FTYFb47jzqVbw9vNEqqM6gNbkuc5Hux/PxFDzjNF+UpQl9A23vaf6wU/uKVaLcAmy8tBK16CPSoXOcADJ8ceNOUqVdpcZKqf7ReAtLCtzDkT2x7RSOpUHLD1xjUPgR41cK41YewPbtKY02odp5Wyt7fcdx8iMLNOeePC64PDKuMyyRhlHgyq+tf6h9MVP5AkNrPcWEh/wyJoyfGNgur81PxLVVeMcJaDiEdif/d5LmOaMeSuQrAfAZX+UVaPaZYvEYr6D34tUcn/duCAT6Asw/mHlSILtxkPLaB/7/wDV6uSOLpM0bT7ZdzmnwSQWf4LT81J9liaoJ5z1muJG+Qx/dmoR7S7ySa8t7WGMyMn67Qd1kJ6A79AFbPTqatfs+szFw2BSMEqXOevfZn/IivEHLT/pV7x2Up2QRF31KcAHPh4N/VRumTE1o71f+Vzhqo4/UJp3V7d234ke0fZUvilrfWk8XE7ooxDqjpGBlY2BGDgY6EjqdyNzRv2i3IVbK9jOoRSqQw6FHAb7hPvV14jw5J4mikGpHBVh6eh8CDuD6UMPJ9ubNbRgzRL0yx1ZDFs6h6k/I1ZhIBa085z5WGepxvfHLK2i0lpDRQLCOPmLP1TvHuXYb2LRKuR1R195CfFW+m3Q1nnFODX8Fxahw1zHBKpilVSz6Sy5STGSBhfHPjv5axGgUADoNh8BXSKJJCH54KT0fqUmm9tBzc4PaxVjx8fKQ6UB4Byyba5upQ+VuGVwgGNJ7xbPnux+VH6VELQSCeyRZM9jXMacOFH9jf8AkIPzJyzFexhJdSlTqR0OGU9Nif8AnSgNv7J7QNqkaaY+OuTAP9IB+9XY0C4vzraWzFZZQHUZKKCz/DA2B+JFDeyP8zwE5pdVrQOjp3O+Tf4yEWs7JIo1jjUKiDCgeAp0IPKmbC+WaJJYzlJFDKfQjO48DUiiiqwkH7tx3c978rmK7Xkvio9pxOKXPZSJJpOG0OraT5HB2q7VBpIsDClUqqfEvaXawyNGO1lKbMYkDKpHUFiwz8s9KsHCeKx3MKzRHUjZwcYOxwQQehBBFYbI1xoFMS6SeJgkkYQDwSFMqk+1my12auOscin5MCp++mrtQfm207SymX/Lq/oIb+1R4tpQWGnBfPlxAxFBri3YGr+3DwdsVAuuFAHpXOD0+5lqm9k3rXatP6OHlXK3vCz0ypUJyaJWE2iRH/dZW/pYH+1Bo3Ip9ZD50v3RuV9BKa7UDgNx2lrC/UtGhPx0gH75qfXYBsWuURRSpUqC8X5xtbYlZZlDDqgyz7jIyq5I286hcGiyVuOJ8rtsbST4AtTrzhEUrpJJGrPEcoxGSp2OR8wDUoqCMEVU7D2n2k0qRL2up2CKTHsWY4HQk9fSrdWWOa7LUbUQTwU2YEeAf+kgKWKVQeKcahtk1zyLGvhnqceCqN2PoBWiayUu1jnkNaLJ7BTs1zNVrinOlr+DE3bFVmDpGwViwcAg7AZBB8/Sq1yN7QGMcVu8U88mrSZFGsKrN3S567Z8fAUIzsDg2+V0Y/S9S+J0oafaaIOPN8+CKK0vNczVW5l5nmS4S0s41kuHXWS57kabjLYI8vy65qPyvzTcSXklpciFnRNeuAkqpBUFGz4975dPhfVbu2/shj0+YxdXFVuq87eLrx/QriXFJWB6VlvCeHXPELie2ubiTsLaRtQBw8hZ2CAn93Ck79M7elx5H4LLa27QykELI/Z4Of1ZwRny31HHrWWSl54wiarQs07TcgLxWAOxyDfmqNV35Ujm/jf4SzlmHvAaU/jY6V+hOflQDlHkSE2oe6jEs1wNbtJ3mUPuApO6tg5JG+Sd6f8AarbM/D2KjOh0dsfujIPy7wo5Z8xQNbCftEEWkEksBp290jwYdMdaogOk93Yf7Ro3SRaFpgu3PIJHOANrcebJQ3jfEY+FWAES50ns4lYk5ZiW7x6kDvH7VXOI33ErRYLi4uFIllRHhEa6UDAtgtjrgEbePiaXMnFm4nZSSwROBazK6k79qoB1EL4EZBI32+gXNPONtfWXYRB5LiUoViVG1I4IJycYP7Q2J60B7wbo1jHa/wD1dPS6Z7NofHuJeRKSA4tBAI87cEknyKvCXNfDZJeLpb9q6Q3ca6wG2KxayygeZ0f6qN8O5M/BzTy2x0xvBoWPvFu0UbNqPw+rGhFw89ynD7oQydtbzdlMugg47odsH9nun4aiK0UCiRsa5xd8bH7j/aT1uqlhijiBFbS1wxktdVn5gNo+OFkfKJubi1FraJ2KEt+Jum6sWPupjqdOkef8PU6DwFbe10WEb5kRDJpO7EFu8zEDAJJ6eWPChl57O07V5Le4ntu0OXWJsISepA2x1Pw8KJcucnQ2epk1PK/vSyHU58cZ8Bn6+OakUb2EWP3+HwCv1DV6fUNcWuIBztAzuPdzjzWQK7cUj1NzxalZf3gR9RinKVNrzyxOKTvEeWR9Nqj38w6U7zN+pvZ0G2JGI+Dd4fnQKW8y29cUijS7AIItO5rtR+3FKrtUu53p+Nt683YCyEDpmvUIBNaIVArZOQbnXYxj9wun0YkfYirFVJ9l8/6mZP3XDfJlx/4TV2rpQm2Bc2UU8pVm3Gore3452lyEMU0OvMihlV1GMgEdf1f+qtJrP/ajZp2lnNIoZFl7OQHoUYq2+PDCt9axqB7L8EFdP0dw/EGMk09rm454sV8bCn23tJsTKkMWs6mCLpiwoLEAbHBA38q9c5cxTxyw2loB28+TqbcIo2zg/BjnBwFOxqzWvDo4wBHGiAdAiquPoKp/PEb293bcQVC8cIaOUL1VG1Yb/W2/mB51T97WZPjjsO63pfw0upAjYeHUHEHc6jtvA79u6XC+M3lteR2t+6yrcA9lKgC4cfsnAHoOn7S1WuIssfEZ5OIW884DnsQozEIwTpODgMMads4653orfcfTiV9ZpaqzCCTtpJGUqFA0nH+n5kjFG+M8V4lHM6w2sc0Rx2ba8Ebb68uPHPgKCacOSQDjF9vvS6bC6GQWxrXvZ7huEde7BB/SSOQnOTRYy2xFsuUDlmSUamjdh5NnGw2xtt8aHcrj8Pxe8tsYWULOg6DzOkfzkfyVM5I5dnhe4uLnQslyQTHH7qYLE5xtnveBPxyaKXHLatfR3msho0aMqBswOrBJ8Maj9qK1ri1pqiD9uFzpZ4mSzx7y5rm4N7vdhwz3yKtUnnmOSHiQcS/h4rmJYmn0k6Qp7ygjcE6V8uvUDNTrfj9lYRCGwAup5CBhCS0hz1eQDA8cAfQbmr5dWSSqUkRXU9VdQw+hqPYcBt4DmGGOMnxRFB+uM1fRcHEtPP1HyUHqUT4GxytJ2gCgQGurjdjdjxfypVnhsLQ8bmGkhLmFZNgSoddIOT0zkP8A1Vda5prtGYzbY+K5mon65a4iiGgfOhV/ReZIwwKsAQQQQRkEHYgjxFVCT2V2Rk16HAznQHIT/wDID51caVRzGv8AzC1UGqm099J5bfNGkxaWaRIscahEUYCqMACuxWSKSyoqk9SFAJ+JA3r12w1acjVjOMjOPPHlTlaoIJc7Nnn7pUq86q9VaylSpUqiiVKlSqKLGvajbaOIavCWNG+a5Q/7RVQkTxrSfa/Z963lx/8AEQ/6WX/xVndywxXKmbUhXQicSxQ+2PlSpnVXaHS3ZR/mPh6oe5n65oLbh1NekYnYknHrmnkbPxFbAVq/eybiJ/FSxno0er5o4/s5rVaxP2dcTC8QiB2160/qU4+4FbWKf059iSnHuXaCc3cufjbZodQQkqysRkAqfEfAkfOjdKjOaHCisRSuheJGGiDYTVtEVRQTkgAE+ZAwTThFdpVawTZtNQWyoMIqqDv3QBv57U5mu1Rucp7lr+2to7hreKdW7yAatalid9j00DqOtDe/YLpM6bTnUybd1YJJN8AWeLJwrwGrtZ+893wyaHtrg3VtM4iJkH6yNm6EEknHU9SNjsOtWzjnMcFoged9IOygAlmP+VR1/KqbICDeK5tEl0T2uaIzvDvylt5rkVzYRSlVf4FztBdsyRaw6rqKOmk46ZB3HUjx8arcPP8AdXo0WNuFkUEytIdSR7kKFO2SceP02zVGZgAzd+Ftnpuoc5wLdu2rLjQF8E32wtDzS1Vn93ztM/CY5UAW4mk/DggYAfUQWUHxwPkT6UEubaSK6iitLu4ubwMDKdeYEAPeD9ds9ck+Od9qw7UAVQvj7pmL0h7twkcGkFw7ke3kk8BvxP0WnXHG4Y5DG8iq4QykE4xGM5Y+mxodwjnW1unZIHLOoLaSrKWA6lNQ3+HXeqh7UeFa7uzwcdt+oJBxt2i4z/8AcNTObLKOyurC4iVY40cwPpAA0HAGfPumTc1l0rw4+AR90WL0/TvijyS+RriOKBbeD5siggXEOaJv0nHcw2sqPInYCOYFRKxJAwdvEptnqKt/GOZbq24aZ5okS41aQqnWi6mwrHBPh4Z64+FN+1G1P4NJ19+3lSQHxwTpP3KH5Ua4pxGE2JnlQywtGshQKHLK2kjun4g+mM1TWuaXjd2v69/siyzRTR6eQRCt20iyT7SKbd9wfCpHB+BvcTQXLcRjluVdHMYcMFj6sigHrjbAAHX41p61jPHrjhsqBeHxS/iiVKGMOMHIzkFjnbPujrjete4Zr7GPtf8AE0Jr/j0jV981enIsgfW7/pQ/WWPpkjrHIDXNDSBzgD9PhSqVKlTa8+lSpUqiiqPtQs9djnxjkRvrlD/urJGss1unNVp2llOnnGxHxUah9xWESS6VzXO1TTvBCd05wvX6LFKoX6Qau0rRTGFGRTmn448b74+1N3jA7qMV2x48yKUK6gdsg7j5UXNLIruinL1wsd1C+caZYz8AHGftmvocV8tF2LEgEeVfTXCLrtbeKT9+NG+bKCfzpzT9wlZ+yl0qVKmkslSpUqiiVUb2nyNELS5QAtDOMDOM6hqwT4A6MVear3PvCGuLCVEUtINLoB1LKwO3rjUPnQpgSw0n/TZGx6phfxdH5HB+xQOHg97f3EUl6iwQQNrWFSGZ3G4LEE+XU422A3JrlxCJeYAs4yscAaFT0LdSQPE5Ln+UeVXPhTMYIzINLlELqeobSNQ+RzQfmflAXTxypK0E8XuSqMnHkRkevj4nzobovbYybBz3TsWuBlLJKY3a5g2jDb79ybPJyaKE3p/D8dikOyXUJiyemtcYH+mMfzUuRYxDe8QtsAYkEq/wPqI+gZfrXs+zUSkvd3M08u2lwez7MA57i7jr/wClWW34FElw1yAe1dBGzEndRjqOme6u/pVNY7duqs39Rlan1cAhMQcXEsDSQKFtcC05zVWOO3CGc88utd2ZjiwJEYSIPdBZc5GfAkE7+eKrHAuLy2kIhg4XMJtgzNnSzY95pNOSPTYDwNaViliiOit24Gik4NeWQ9CRu5t3VkZ+NEWFRb/lS8uLKLtpEN2k3bKSe6in/p5A8Nj8sVY+Z+Xhe2zQM2kkqytjOllOc4yM7ZHzoviu1YiaAR5Q3a6Uua4UNpJbQqrN/THCgTcHWS2/Dy5dSgRidi2ABq26HIzT1lYrFEkSDCIoRQTnuqMDJPWpNKiUOUoZHEbScXddr8pmK1RTlVVT6AA/anqVKrWSSeUqVKlmoqSpV5eQKMkgDzJwPvQi85ws4vfuYR6B1Y/RcmqJA5VgEou65BB6HY/OvnDiMOh3Q/sMy/0sR/atdu/azYr7rySfwRkfd9NZRxzi6T3ErxghZHZwrYyNRzvjbrmk9Q5pApNQAi7QfUKVP618hSpO0ykls5fRnptXW4bpbBr1aXbLvgH1p4cQYnJAxRFQpdgbBxsRW5ciXOvh8H+VSh/kYqPsBWETqSTjatZ9j10xs5Ebqkp+jIp/MNR9Ofcgzj2q/UqVKnkklSpUqiiVKlSqKJUqVKoolSrzJKFGWIAHUkgAfM0DvufeHw/4l5bgjwEqM39Kkmooj1KqFd+2vhqnCPJN/wB3E2Pq+moie2JZc9hbsdwoMjquWOcDC58AT18KgyotIrmayO89q12chEiT1Csx/wBRx9qC3vO96/vXDrnwQhP9oFLnUNCYGncVujygDJIA8ycD70NvOarSL37iIemsMf6VyawW4uHkOp5Gc/52ZvzNMa87ChnU+AtjT+StkvPaxYp0aST+CM4+rYoZP7YYyP1cDH+Ngv2AP51lUluPjXiYkeNYM7jwtCFo5WhXXtVuW90RRj0Usfqxx9qbvecJ5YjieQHH7GE+6gVnyHO2aJ2tu5XbB+ZoEj3H9SK1rRwENvJ3kc9o7uc9XYt+Zpkx4OKkXVoyHJx9aYdN9zWhkKkpbXG4ryZsbedei2N+tRXUsdqvaqtSPw/rSrx2D/vfelWKVr//2Q=="/>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14" descr="data:image/jpeg;base64,/9j/4AAQSkZJRgABAQAAAQABAAD/2wCEAAkGBhQSEBUTEhQVFBQUGBUVFxYUFRUUFBQVFRQVFRUXFBQXHCYeFxojGRUUHy8gJCcpLCwsFR4xNTAqNScrLCkBCQoKDgwOGg8PGi4kHyQqKSwsLCwtLCksLCwsLCwpLCksLCwsKSwpKSkpLCwsLSwuLCwtLCwpLCwpLCksKSwsKf/AABEIAOAA4QMBIgACEQEDEQH/xAAcAAABBQEBAQAAAAAAAAAAAAAFAAMEBgcBAgj/xABHEAACAQMCAwUGAggFAQUJAAABAgMABBESIQUGMRMiQVFhBzJxgZGhFLEVI0JScoKSwTNiorLwQxZzwtHxFzRTY4OT0uHj/8QAGgEAAgMBAQAAAAAAAAAAAAAAAwQAAQIFBv/EADERAAEEAQMDAgQGAgMBAAAAAAEAAgMRIQQSMRNBUQUiYXGRoRQyQoHh8LHxosHRFf/aAAwDAQACEQMRAD8AZtb8AYqXG2vYb1XrdGJ6Vd+XrDoTXhdQza7HK6cQLsFO2vDmC+VD+KwkbVb3QAUJuVDGgGMsTjmjbhVNYPSnBEQOlWOKxXrilcWIx0oDtRRohBDDyq/GuSBii0FmNtqetrCp3Y48KBLPeAtNavP4QbVGv0A6VOMwAoLxa8A8aHEXPNIzyAFDuZsfGoU91tvUa4ud+tQLq72rrxwJIvpQOK3pOw6Uxw7rTd3KDXLWYr4EfGuwGUygEAmzZVpgXu5pmeo9tfEgVIaSucWlpyt7gmJDQ26lNEJ5qHSLk0zEO5WSbTGCads7cBsmvSpipCuKM92KCy3BtWHhlwF+FWKz4mnTIrOpLjHSpVlxAiue7RbzutNDUVhaUL5a8xXe+1UZeKsfGj3CLwtWHaUsGVYl3cK1wT5rzdJ3abgbalcnbaliAEy02EAvI+vSqlxGDB6VZb+Vgx2zQe67+3jTujfT/gk5QEH0ClU/9GmlXb6rEttKP21mNtqOWUgWhdu+29S0auKIiTuKL1a4Um7vzjahsd0afk3pRwelWWN7rXVc5O211XLi5NJYa9m2FKyxRkojHFe7GbbJr1eXOBTB7tR7hSR1rlmL32mN2FHlvm8KE3zHqTvRrsgBQXi84CmnoRkUFh/GUCuJaGXGonAySfAU7Ldb1It7oIA2FByR3hnP328K70MeaSfKbg4aIwXlbOOiBl6+Gc0z+L77MUDZ6KV26DocUJ4oHzqD6tydvAHw32NQ34zKTsNC4x03Ph9cGuqyIEKi4DCskfF1A/W6Y1zhcAYz6Y8PWiKA6dQIK/Gqbb3QUFCBhh7xxq+Hr9KsXCJdSBBgBgcfxKRv9PzoE+macqvzL3cyZpgZJrksmCQfA4+lPRGka2hU3KWk15IOanlhgU2UBoYetlqYEWfCpVvanNE7KwDYoiLMDG1V1dpUDEMSxo3wiEqfSvQjGOlORSgUvLIXIgaArBD0pOahw3oI604ZaVe0EI4dSamtQaEXtiAc4o4M1Fv8EdKDEdrlbqcEF29KVLTXKc6iDtCmC4GKdhlzQgSFulT7MEdacdgJUBE0FdaTArwJsCoU9xXNkDrwiAgKY11iosnFKGXDmmLde9vWWwk/mWt/hWO2Orc05MuK5Y4xXb2XahSMDRhOxjCHXdwOlVrjMLHp0o8uGavF/AMVqF/TcFT27gqFICDvRHh9ms0sMR3LtuvkPM/l8aicaHfAXc5x8zsKsXs84M346Rn6wJg4IIy2VUAj+c5r0cWQHJNozSLS+y+FnDM7aB+wDgUN5g9n0JX9VsR0ydh9as/EOPor6G1KfAlTp+o6UOuuILjOoY887UUvI4TIYO6zq55JlCHVuw6eO3lUDhsxgJWXIHvDHUHpn6GtFtr9JG0q6sfIEZqi8xsBevG42x3fDYijxyF2Cl5GBuQn71s4bOdQByeu/n69KbhmNPMgIAHgAPoK6ttSb3Cyg0btdE5xT0MhzXY4KkLDtQCWq6JVg4VNsKIXE4xmqxZzFTRBrjK0q9mbCMHYUo8SGa7+MB6VXpZSDTlneb4NQxYsLBJtWJJvI0X4e2artvvRvg7b1lwBarbdo0VwKE393jajhjytV/inDyTkUm2MF+UY3SG6xXa5+CelTXTYh+5PWkPlU4Jih3CrjIqXcXGBTbwlW2vbmm+yqGl+Caki4yKScSHLSami2qB2mk1PlOaiG33owFqwaUzh94QacvL6ogGBQbidyx2FUYA5MCbaEQTigyaa4hxfu0AilYGnmjLbmq/DNDrKz1jSD3MhL6vEHP0ORWv8jxK2qQIFE0cZBHVwoOST5hiR8qyi5gxVt9mXH5BOLdiOyCSFRjcHIbAPluxxXVjokHwqjdQLfP8AlF+YORJJrtHSV0jGdQLZ1b5G3Tbp0pvmLlQYCxnfGRnzA/vVj4lxTr+tWI4OGbSQvrhtjj1quJxGWSXUZ4pEH7oGoHO3eB2yPD1oj9p7JlrCgfLnBLkSkMI9CsdOQVYqDsceB/5vUX2g8udrewFNiyfrW6YCtgY8yckAelaBbXalseNVnmnjkIeRfekQhVHhqBzljjoM9PSpvI9zVktAFP4VTvo0STSgIAA2J1EHxGcD/hp2A0PZsnJOSdyfMmnopCKTe2wlS8Wa4RLWK89p5VAkuDSjn3ofTNKbkbhtvOjVtwwaaH8PbPWrVw1Bo386Se5wTUbQSqtxPhO2QKCCMoc1pV5aqyEUCn4GCtVDqNp2uUmizhCrKai/D58NQhrIxnevKXeDXQ6YIwlC4gq+294Mda9OQao/6e0ipdlzFk43rn9GSzQwmmytpWfsBSoV+maVVsctdQIBwQ90VK4jqIqPwiDAovLb5FNSu9yRHCqaSMGotayE1Il4ePKnIoq0CCFAvRzioUt3g0UePagPELfetsAKiUnEidhUWRdVN9nivaS4rZaTwpab7KnOgpZzTqWxbAAJJ2AAySfhV7FSEXApvhd+0MySL1U/XOxHzBIq0f8AYW4bdhHEP/mOqn6bmo/EOWorVVYyrNIW30nKINvAHJPxPyosbCihruQrC0iyp22lNRBCs4DaSCVYD4MCPlVdkthq1N2ZI/ajUIfnpxn51W4eZ5LeR4ioaFmJx5EnBK/E+HzqDf8AEU94a1Uk93O2x+PnTHSfwOE1+IACv/DOOopLMwGPufAfEmqbxAOHYyA6mJJz4kk5I9KEWF+xkyT3V6DwGdvr/wDurjy1KkpZrgFoz+z65+II8dxWzAWtQHu6pCr8RqUiVc05csGyFMoJ6HOor8s7/Q0O4lyu0KmRGEsQOCy7Mh6YkQ7r8aVkaRmkExubyq+8NeOzOoUTEOa6ltvWGOtZIRLh46Va+G+76VWbJDVmsD3AKSmZSchNlP3E2kUoiGXavbcPkcHRG7Z8lP59KkWHKl1t3Ao/zMPyGTQG6aR/5Wk/styyBrslAuK2+Qaq09oSdqv3MPCGg0B2B1g+7nbGM9fiKB/gx1ozXOiJY/BSzgH5Cp9zYyAZAJqXwexJ8was/wCEFTrThwG+K0NVQIVtjQL9Fv50qtn4WlQPxBRemFReF3nrVht7sEVVLDh756UdtLYqwpp7RaWaEUaMkVF7MjfFFLWLIp2SzoJNIpYEKZtqFXyE1Y3tag3lltRYyhkKm3TFTUcSZqwzcIz1pgcIApoTMbyhOCgwCrei/goEdUZ55e0Bx/09JClMjcb9cb0L4fbqrdoylki/WOF3JVSCQB4/CrLbSLPJLCr4SXF3CwfQGimXMg1DfCuDsKYhHUaXhEioOG5V2S5um7ztFDnoGC6vlsW+dR5+FzTDDzax4BUdt/oAPjkVbbK4tIAY4w91LnvrbKzkHzdxkn5mi0E1w4/VWAT1uZAP9A1N9qM2F57pt08YxX9+ywrjHKtyrgtE53G6jWPmUzjoKCLYtK7RxqWYtgKNy22TgV9JTcM4ow7r2keR00SHG3nj+1VXl72L3UE/b/jEifJwYozJsy4Yd4qKca1w/v8AKRc5h/v8LNuG+z+8Y96IouxIbIJHXAwCB49fOjDcmnPuSj/6kZH1OD9q2/h3KzocyXlxKfImNF+irn70aS0UeGfjufqay6Jzu9LTZ2N/Tf8AfkvnSTljSNhOrbYOkSrv0z2RJH0q6cl8AvlmUTxF4Qrd5sDIxsnewSG2GDt1rW1jA6AD4bV6qN09HJtU/U2KDaWVf+yudpCQ0caHcAlmZQd9OAN8dOtFbT2SoDmSd29EQJ9yTWgUqg0sY7JcvJVes+RLSMf4Zf1dmP2GB9qMW/Doo/cjRfgoH3qTSowjY3gBZ3FcxXcUqVbVKle1HK28Ug/Zk0n4Op/uorOF4zjxrU/adba+FXGOqBZB/I6sftmvnOXiLedcfWaTqS7gmo5KbSvcHMI1YNH7XiwxnNY7Hetq60ej4wQm5Nc+T089iitmWj/p1fOlWX/p4+ZpUD/571rrharBZCvbWVQouI0XsOFzzAMiHSejEgA+G2TvTogLuAtEgcrxAcU+0lE4OUpT7zIvwy3/AJfnRCHlBB7zs3wAX/zog0MjuyG6Vg7qrSPUWXc4Aya0CLl6Bf2Af4iT+dTYrZV91VX4AD8qMz049yhGcdgs1i4BNJ7sT/EqVH1NSP8AsDcP+4n8TZP0UGtHpUYemxdyShmUnsqUns4HZKnbujd7W0QALZII97OwAIwQc5qVZ+zWzSNEZZJAhcrrkYFdeNajs9PdJGdPTNWulTzImsFNGFgvce6H8J4Bb2qlbeGOJSckIoXUfNj1Y+pqfiu0qIsJUqVKoolSrmqkWqKLtKqhxT2nWsbFI+0nkyV0xoR3gSMZbGdx4ZrvBOdJp51jexniRs/rGyVGBkasoMDw6+NC6zLoFPn03VBnUcyhV5IH2JBP0VupVQ+Lc+XEV9Lbx2vbLEA2ELdppKqS+wIxlgOlTuDe0u2mfs5A9vJ00zAAZ8tXgfjiqE7Lq1t3peqEYkDbBAOCDg5yBkfRW6lUDjPGo7WFppc6FxnSMnvMFG3xNS7e4DorqcqwDA+YYZB+hoti6SHTcG76xdX8f6U5SpUqtYQbmm7iW2kjm1aZUePujJ7ylT+dfOfN/AFtZVWOQyI66hqXS64OCGHx6EV9Cc62jtblojIHXp2Y1HB65TxrEeeZCYoQ7Slw0m0qFTghdwT6+FJyuIko8JxjGmHcOVToxvT8svdqE0mKbln2rFElD7L32tKovaUqJtWVtKQVpXJZP4UKwI0swGRjY94fLvVnCSVY+E8cNtgBAqOQXaWUZzjHcXJIGPD4UtC8MdlOyRF7aHK0KlXmNwQCOhGR8DXquouYlSpUPl49Ctytsz4mZdaqQe8N+hxjPdbb0qiQOVtrHPvaLrP7eUQpUL5j46tpbPOylguAFBwWLMFAz8/tTvBeLpdW6TR50uM4PVSDgg+oIIqtw3be610ZOl1q9t1fx5pT80qqXKHGZp7u+WRsxwyiONcDC4MgO4GTkKvWpnPfGzbWMjqcOw7NPPU+2R6gaj8qz1BsL+2fsmDopBqBp/1Hb/yAP2vKsAag1nzZBJdSWoYiWPbDDSHIHe0Hxx/zNVn2YXzx9rYz7SRYkQE5OhwCQPgSD/OaF83cuB+MoFcxNcR60kG2maNTg7b76F6b5agumdsDmjvkLoRemxDUSQTO4aXNcODwbruK8LU81TOBcyXN2l1bkpDdwsVVtOVALEA6TnOMEZ3G4NeuXub3WT8HfgRXAwFc7RzjwKt0yfofQ7VEmj/D8wIw2W7iKn+NR/8AzT+qrdJdEHF0f3WYNIYzJHI0F23ew8g7c47EEX9EK5o4VxOG1eaW9LBNOUiymzMFzlQvTIolwr2bwTJFO89xLqVJBqceIDDfGR9aunFOHieCSJukiMnw1AgH5Hf5VWvZbfF7Lsn9+3d4iD1AzqH+4j+WsdJoko5sd/IRx6hO/RufGQ1zXC9oDfa4Y4HYj7oVw6+hseMXolZI0kVZVZtu8xViF8dy7HA/d9KLJ7TLV50hhWWUuwXUid0ZOMkMQ2B8KF828LiPGbRpkDRTr2ZDZwXXUFz57tGKuii3tk/6UCD+CJcfarjD7IBAAP8AKrVu07mxyPY5z3MHehY9vgknCqnHh2HG7Sbos6NC3qRkD/dH9KsnMHLUF5GUlQE47rgd9D5q39uhqu+0lC9tb3MH6zsZUkBTvAqRnUCOoyqb+tN3HtUjddNrBPLMR3V0bA+GrSST8h8xU3Ma5zX8HKgg1M8UM2nvc0FpIxVHFntg/ZP+z66aW3mtLnEhtpDCdQ1BkBOAc9cFW+WKtPCeJQzR6oHV0BKgp0BXbHp4UD5B5fktoHaf/Gncyv0OnPQHGxPUn+KjPBuBRWqusK6VdzIRknvEAbZ6DAG1EiDg1t/z8El6g+F00pYe4qvyk/qP14pEKVKlR1y1wisE9q/B9F8yjIQqrouSQNYw2P5lNb5WZe160HaQSH9pXT+khh/uNAnFttGiOa8rEW4RXP0VVlmjA3qH260qHFMbAgv6J9KVG+2FKr3FTYFb47jzqVbw9vNEqqM6gNbkuc5Hux/PxFDzjNF+UpQl9A23vaf6wU/uKVaLcAmy8tBK16CPSoXOcADJ8ceNOUqVdpcZKqf7ReAtLCtzDkT2x7RSOpUHLD1xjUPgR41cK41YewPbtKY02odp5Wyt7fcdx8iMLNOeePC64PDKuMyyRhlHgyq+tf6h9MVP5AkNrPcWEh/wyJoyfGNgur81PxLVVeMcJaDiEdif/d5LmOaMeSuQrAfAZX+UVaPaZYvEYr6D34tUcn/duCAT6Asw/mHlSILtxkPLaB/7/wDV6uSOLpM0bT7ZdzmnwSQWf4LT81J9liaoJ5z1muJG+Qx/dmoR7S7ySa8t7WGMyMn67Qd1kJ6A79AFbPTqatfs+szFw2BSMEqXOevfZn/IivEHLT/pV7x2Up2QRF31KcAHPh4N/VRumTE1o71f+Vzhqo4/UJp3V7d234ke0fZUvilrfWk8XE7ooxDqjpGBlY2BGDgY6EjqdyNzRv2i3IVbK9jOoRSqQw6FHAb7hPvV14jw5J4mikGpHBVh6eh8CDuD6UMPJ9ubNbRgzRL0yx1ZDFs6h6k/I1ZhIBa085z5WGepxvfHLK2i0lpDRQLCOPmLP1TvHuXYb2LRKuR1R195CfFW+m3Q1nnFODX8Fxahw1zHBKpilVSz6Sy5STGSBhfHPjv5axGgUADoNh8BXSKJJCH54KT0fqUmm9tBzc4PaxVjx8fKQ6UB4Byyba5upQ+VuGVwgGNJ7xbPnux+VH6VELQSCeyRZM9jXMacOFH9jf8AkIPzJyzFexhJdSlTqR0OGU9Nif8AnSgNv7J7QNqkaaY+OuTAP9IB+9XY0C4vzraWzFZZQHUZKKCz/DA2B+JFDeyP8zwE5pdVrQOjp3O+Tf4yEWs7JIo1jjUKiDCgeAp0IPKmbC+WaJJYzlJFDKfQjO48DUiiiqwkH7tx3c978rmK7Xkvio9pxOKXPZSJJpOG0OraT5HB2q7VBpIsDClUqqfEvaXawyNGO1lKbMYkDKpHUFiwz8s9KsHCeKx3MKzRHUjZwcYOxwQQehBBFYbI1xoFMS6SeJgkkYQDwSFMqk+1my12auOscin5MCp++mrtQfm207SymX/Lq/oIb+1R4tpQWGnBfPlxAxFBri3YGr+3DwdsVAuuFAHpXOD0+5lqm9k3rXatP6OHlXK3vCz0ypUJyaJWE2iRH/dZW/pYH+1Bo3Ip9ZD50v3RuV9BKa7UDgNx2lrC/UtGhPx0gH75qfXYBsWuURRSpUqC8X5xtbYlZZlDDqgyz7jIyq5I286hcGiyVuOJ8rtsbST4AtTrzhEUrpJJGrPEcoxGSp2OR8wDUoqCMEVU7D2n2k0qRL2up2CKTHsWY4HQk9fSrdWWOa7LUbUQTwU2YEeAf+kgKWKVQeKcahtk1zyLGvhnqceCqN2PoBWiayUu1jnkNaLJ7BTs1zNVrinOlr+DE3bFVmDpGwViwcAg7AZBB8/Sq1yN7QGMcVu8U88mrSZFGsKrN3S567Z8fAUIzsDg2+V0Y/S9S+J0oafaaIOPN8+CKK0vNczVW5l5nmS4S0s41kuHXWS57kabjLYI8vy65qPyvzTcSXklpciFnRNeuAkqpBUFGz4975dPhfVbu2/shj0+YxdXFVuq87eLrx/QriXFJWB6VlvCeHXPELie2ubiTsLaRtQBw8hZ2CAn93Ck79M7elx5H4LLa27QykELI/Z4Of1ZwRny31HHrWWSl54wiarQs07TcgLxWAOxyDfmqNV35Ujm/jf4SzlmHvAaU/jY6V+hOflQDlHkSE2oe6jEs1wNbtJ3mUPuApO6tg5JG+Sd6f8AarbM/D2KjOh0dsfujIPy7wo5Z8xQNbCftEEWkEksBp290jwYdMdaogOk93Yf7Ro3SRaFpgu3PIJHOANrcebJQ3jfEY+FWAES50ns4lYk5ZiW7x6kDvH7VXOI33ErRYLi4uFIllRHhEa6UDAtgtjrgEbePiaXMnFm4nZSSwROBazK6k79qoB1EL4EZBI32+gXNPONtfWXYRB5LiUoViVG1I4IJycYP7Q2J60B7wbo1jHa/wD1dPS6Z7NofHuJeRKSA4tBAI87cEknyKvCXNfDZJeLpb9q6Q3ca6wG2KxayygeZ0f6qN8O5M/BzTy2x0xvBoWPvFu0UbNqPw+rGhFw89ynD7oQydtbzdlMugg47odsH9nun4aiK0UCiRsa5xd8bH7j/aT1uqlhijiBFbS1wxktdVn5gNo+OFkfKJubi1FraJ2KEt+Jum6sWPupjqdOkef8PU6DwFbe10WEb5kRDJpO7EFu8zEDAJJ6eWPChl57O07V5Le4ntu0OXWJsISepA2x1Pw8KJcucnQ2epk1PK/vSyHU58cZ8Bn6+OakUb2EWP3+HwCv1DV6fUNcWuIBztAzuPdzjzWQK7cUj1NzxalZf3gR9RinKVNrzyxOKTvEeWR9Nqj38w6U7zN+pvZ0G2JGI+Dd4fnQKW8y29cUijS7AIItO5rtR+3FKrtUu53p+Nt683YCyEDpmvUIBNaIVArZOQbnXYxj9wun0YkfYirFVJ9l8/6mZP3XDfJlx/4TV2rpQm2Bc2UU8pVm3Gore3452lyEMU0OvMihlV1GMgEdf1f+qtJrP/ajZp2lnNIoZFl7OQHoUYq2+PDCt9axqB7L8EFdP0dw/EGMk09rm454sV8bCn23tJsTKkMWs6mCLpiwoLEAbHBA38q9c5cxTxyw2loB28+TqbcIo2zg/BjnBwFOxqzWvDo4wBHGiAdAiquPoKp/PEb293bcQVC8cIaOUL1VG1Yb/W2/mB51T97WZPjjsO63pfw0upAjYeHUHEHc6jtvA79u6XC+M3lteR2t+6yrcA9lKgC4cfsnAHoOn7S1WuIssfEZ5OIW884DnsQozEIwTpODgMMads4653orfcfTiV9ZpaqzCCTtpJGUqFA0nH+n5kjFG+M8V4lHM6w2sc0Rx2ba8Ebb68uPHPgKCacOSQDjF9vvS6bC6GQWxrXvZ7huEde7BB/SSOQnOTRYy2xFsuUDlmSUamjdh5NnGw2xtt8aHcrj8Pxe8tsYWULOg6DzOkfzkfyVM5I5dnhe4uLnQslyQTHH7qYLE5xtnveBPxyaKXHLatfR3msho0aMqBswOrBJ8Maj9qK1ri1pqiD9uFzpZ4mSzx7y5rm4N7vdhwz3yKtUnnmOSHiQcS/h4rmJYmn0k6Qp7ygjcE6V8uvUDNTrfj9lYRCGwAup5CBhCS0hz1eQDA8cAfQbmr5dWSSqUkRXU9VdQw+hqPYcBt4DmGGOMnxRFB+uM1fRcHEtPP1HyUHqUT4GxytJ2gCgQGurjdjdjxfypVnhsLQ8bmGkhLmFZNgSoddIOT0zkP8A1Vda5prtGYzbY+K5mon65a4iiGgfOhV/ReZIwwKsAQQQQRkEHYgjxFVCT2V2Rk16HAznQHIT/wDID51caVRzGv8AzC1UGqm099J5bfNGkxaWaRIscahEUYCqMACuxWSKSyoqk9SFAJ+JA3r12w1acjVjOMjOPPHlTlaoIJc7Nnn7pUq86q9VaylSpUqiiVKlSqKLGvajbaOIavCWNG+a5Q/7RVQkTxrSfa/Z963lx/8AEQ/6WX/xVndywxXKmbUhXQicSxQ+2PlSpnVXaHS3ZR/mPh6oe5n65oLbh1NekYnYknHrmnkbPxFbAVq/eybiJ/FSxno0er5o4/s5rVaxP2dcTC8QiB2160/qU4+4FbWKf059iSnHuXaCc3cufjbZodQQkqysRkAqfEfAkfOjdKjOaHCisRSuheJGGiDYTVtEVRQTkgAE+ZAwTThFdpVawTZtNQWyoMIqqDv3QBv57U5mu1Rucp7lr+2to7hreKdW7yAatalid9j00DqOtDe/YLpM6bTnUybd1YJJN8AWeLJwrwGrtZ+893wyaHtrg3VtM4iJkH6yNm6EEknHU9SNjsOtWzjnMcFoged9IOygAlmP+VR1/KqbICDeK5tEl0T2uaIzvDvylt5rkVzYRSlVf4FztBdsyRaw6rqKOmk46ZB3HUjx8arcPP8AdXo0WNuFkUEytIdSR7kKFO2SceP02zVGZgAzd+Ftnpuoc5wLdu2rLjQF8E32wtDzS1Vn93ztM/CY5UAW4mk/DggYAfUQWUHxwPkT6UEubaSK6iitLu4ubwMDKdeYEAPeD9ds9ck+Od9qw7UAVQvj7pmL0h7twkcGkFw7ke3kk8BvxP0WnXHG4Y5DG8iq4QykE4xGM5Y+mxodwjnW1unZIHLOoLaSrKWA6lNQ3+HXeqh7UeFa7uzwcdt+oJBxt2i4z/8AcNTObLKOyurC4iVY40cwPpAA0HAGfPumTc1l0rw4+AR90WL0/TvijyS+RriOKBbeD5siggXEOaJv0nHcw2sqPInYCOYFRKxJAwdvEptnqKt/GOZbq24aZ5okS41aQqnWi6mwrHBPh4Z64+FN+1G1P4NJ19+3lSQHxwTpP3KH5Ua4pxGE2JnlQywtGshQKHLK2kjun4g+mM1TWuaXjd2v69/siyzRTR6eQRCt20iyT7SKbd9wfCpHB+BvcTQXLcRjluVdHMYcMFj6sigHrjbAAHX41p61jPHrjhsqBeHxS/iiVKGMOMHIzkFjnbPujrjete4Zr7GPtf8AE0Jr/j0jV981enIsgfW7/pQ/WWPpkjrHIDXNDSBzgD9PhSqVKlTa8+lSpUqiiqPtQs9djnxjkRvrlD/urJGss1unNVp2llOnnGxHxUah9xWESS6VzXO1TTvBCd05wvX6LFKoX6Qau0rRTGFGRTmn448b74+1N3jA7qMV2x48yKUK6gdsg7j5UXNLIruinL1wsd1C+caZYz8AHGftmvocV8tF2LEgEeVfTXCLrtbeKT9+NG+bKCfzpzT9wlZ+yl0qVKmkslSpUqiiVUb2nyNELS5QAtDOMDOM6hqwT4A6MVear3PvCGuLCVEUtINLoB1LKwO3rjUPnQpgSw0n/TZGx6phfxdH5HB+xQOHg97f3EUl6iwQQNrWFSGZ3G4LEE+XU422A3JrlxCJeYAs4yscAaFT0LdSQPE5Ln+UeVXPhTMYIzINLlELqeobSNQ+RzQfmflAXTxypK0E8XuSqMnHkRkevj4nzobovbYybBz3TsWuBlLJKY3a5g2jDb79ybPJyaKE3p/D8dikOyXUJiyemtcYH+mMfzUuRYxDe8QtsAYkEq/wPqI+gZfrXs+zUSkvd3M08u2lwez7MA57i7jr/wClWW34FElw1yAe1dBGzEndRjqOme6u/pVNY7duqs39Rlan1cAhMQcXEsDSQKFtcC05zVWOO3CGc88utd2ZjiwJEYSIPdBZc5GfAkE7+eKrHAuLy2kIhg4XMJtgzNnSzY95pNOSPTYDwNaViliiOit24Gik4NeWQ9CRu5t3VkZ+NEWFRb/lS8uLKLtpEN2k3bKSe6in/p5A8Nj8sVY+Z+Xhe2zQM2kkqytjOllOc4yM7ZHzoviu1YiaAR5Q3a6Uua4UNpJbQqrN/THCgTcHWS2/Dy5dSgRidi2ABq26HIzT1lYrFEkSDCIoRQTnuqMDJPWpNKiUOUoZHEbScXddr8pmK1RTlVVT6AA/anqVKrWSSeUqVKlmoqSpV5eQKMkgDzJwPvQi85ws4vfuYR6B1Y/RcmqJA5VgEou65BB6HY/OvnDiMOh3Q/sMy/0sR/atdu/azYr7rySfwRkfd9NZRxzi6T3ErxghZHZwrYyNRzvjbrmk9Q5pApNQAi7QfUKVP618hSpO0ykls5fRnptXW4bpbBr1aXbLvgH1p4cQYnJAxRFQpdgbBxsRW5ciXOvh8H+VSh/kYqPsBWETqSTjatZ9j10xs5Ebqkp+jIp/MNR9Ofcgzj2q/UqVKnkklSpUqiiVKlSqKJUqVKoolSrzJKFGWIAHUkgAfM0DvufeHw/4l5bgjwEqM39Kkmooj1KqFd+2vhqnCPJN/wB3E2Pq+moie2JZc9hbsdwoMjquWOcDC58AT18KgyotIrmayO89q12chEiT1Csx/wBRx9qC3vO96/vXDrnwQhP9oFLnUNCYGncVujygDJIA8ycD70NvOarSL37iIemsMf6VyawW4uHkOp5Gc/52ZvzNMa87ChnU+AtjT+StkvPaxYp0aST+CM4+rYoZP7YYyP1cDH+Ngv2AP51lUluPjXiYkeNYM7jwtCFo5WhXXtVuW90RRj0Usfqxx9qbvecJ5YjieQHH7GE+6gVnyHO2aJ2tu5XbB+ZoEj3H9SK1rRwENvJ3kc9o7uc9XYt+Zpkx4OKkXVoyHJx9aYdN9zWhkKkpbXG4ryZsbedei2N+tRXUsdqvaqtSPw/rSrx2D/vfelWKVr//2Q=="/>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16" descr="data:image/jpeg;base64,/9j/4AAQSkZJRgABAQAAAQABAAD/2wCEAAkGBhQSEBUTEhQVFBQUGBUVFxYUFRUUFBQVFRQVFRUXFBQXHCYeFxojGRUUHy8gJCcpLCwsFR4xNTAqNScrLCkBCQoKDgwOGg8PGi4kHyQqKSwsLCwtLCksLCwsLCwpLCksLCwsKSwpKSkpLCwsLSwuLCwtLCwpLCwpLCksKSwsKf/AABEIAOAA4QMBIgACEQEDEQH/xAAcAAABBQEBAQAAAAAAAAAAAAAFAAMEBgcBAgj/xABHEAACAQMCAwUGAggFAQUJAAABAgMABBESIQUGMRMiQVFhBzJxgZGhFLEVI0JScoKSwTNiorLwQxZzwtHxFzRTY4OT0uHj/8QAGgEAAgMBAQAAAAAAAAAAAAAAAwQAAQIFBv/EADERAAEEAQMDAgQGAgMBAAAAAAEAAgMRIQQSMRNBUQUiYXGRoRQyQoHh8LHxosHRFf/aAAwDAQACEQMRAD8AZtb8AYqXG2vYb1XrdGJ6Vd+XrDoTXhdQza7HK6cQLsFO2vDmC+VD+KwkbVb3QAUJuVDGgGMsTjmjbhVNYPSnBEQOlWOKxXrilcWIx0oDtRRohBDDyq/GuSBii0FmNtqetrCp3Y48KBLPeAtNavP4QbVGv0A6VOMwAoLxa8A8aHEXPNIzyAFDuZsfGoU91tvUa4ud+tQLq72rrxwJIvpQOK3pOw6Uxw7rTd3KDXLWYr4EfGuwGUygEAmzZVpgXu5pmeo9tfEgVIaSucWlpyt7gmJDQ26lNEJ5qHSLk0zEO5WSbTGCads7cBsmvSpipCuKM92KCy3BtWHhlwF+FWKz4mnTIrOpLjHSpVlxAiue7RbzutNDUVhaUL5a8xXe+1UZeKsfGj3CLwtWHaUsGVYl3cK1wT5rzdJ3abgbalcnbaliAEy02EAvI+vSqlxGDB6VZb+Vgx2zQe67+3jTujfT/gk5QEH0ClU/9GmlXb6rEttKP21mNtqOWUgWhdu+29S0auKIiTuKL1a4Um7vzjahsd0afk3pRwelWWN7rXVc5O211XLi5NJYa9m2FKyxRkojHFe7GbbJr1eXOBTB7tR7hSR1rlmL32mN2FHlvm8KE3zHqTvRrsgBQXi84CmnoRkUFh/GUCuJaGXGonAySfAU7Ldb1It7oIA2FByR3hnP328K70MeaSfKbg4aIwXlbOOiBl6+Gc0z+L77MUDZ6KV26DocUJ4oHzqD6tydvAHw32NQ34zKTsNC4x03Ph9cGuqyIEKi4DCskfF1A/W6Y1zhcAYz6Y8PWiKA6dQIK/Gqbb3QUFCBhh7xxq+Hr9KsXCJdSBBgBgcfxKRv9PzoE+macqvzL3cyZpgZJrksmCQfA4+lPRGka2hU3KWk15IOanlhgU2UBoYetlqYEWfCpVvanNE7KwDYoiLMDG1V1dpUDEMSxo3wiEqfSvQjGOlORSgUvLIXIgaArBD0pOahw3oI604ZaVe0EI4dSamtQaEXtiAc4o4M1Fv8EdKDEdrlbqcEF29KVLTXKc6iDtCmC4GKdhlzQgSFulT7MEdacdgJUBE0FdaTArwJsCoU9xXNkDrwiAgKY11iosnFKGXDmmLde9vWWwk/mWt/hWO2Orc05MuK5Y4xXb2XahSMDRhOxjCHXdwOlVrjMLHp0o8uGavF/AMVqF/TcFT27gqFICDvRHh9ms0sMR3LtuvkPM/l8aicaHfAXc5x8zsKsXs84M346Rn6wJg4IIy2VUAj+c5r0cWQHJNozSLS+y+FnDM7aB+wDgUN5g9n0JX9VsR0ydh9as/EOPor6G1KfAlTp+o6UOuuILjOoY887UUvI4TIYO6zq55JlCHVuw6eO3lUDhsxgJWXIHvDHUHpn6GtFtr9JG0q6sfIEZqi8xsBevG42x3fDYijxyF2Cl5GBuQn71s4bOdQByeu/n69KbhmNPMgIAHgAPoK6ttSb3Cyg0btdE5xT0MhzXY4KkLDtQCWq6JVg4VNsKIXE4xmqxZzFTRBrjK0q9mbCMHYUo8SGa7+MB6VXpZSDTlneb4NQxYsLBJtWJJvI0X4e2artvvRvg7b1lwBarbdo0VwKE393jajhjytV/inDyTkUm2MF+UY3SG6xXa5+CelTXTYh+5PWkPlU4Jih3CrjIqXcXGBTbwlW2vbmm+yqGl+Caki4yKScSHLSami2qB2mk1PlOaiG33owFqwaUzh94QacvL6ogGBQbidyx2FUYA5MCbaEQTigyaa4hxfu0AilYGnmjLbmq/DNDrKz1jSD3MhL6vEHP0ORWv8jxK2qQIFE0cZBHVwoOST5hiR8qyi5gxVt9mXH5BOLdiOyCSFRjcHIbAPluxxXVjokHwqjdQLfP8AlF+YORJJrtHSV0jGdQLZ1b5G3Tbp0pvmLlQYCxnfGRnzA/vVj4lxTr+tWI4OGbSQvrhtjj1quJxGWSXUZ4pEH7oGoHO3eB2yPD1oj9p7JlrCgfLnBLkSkMI9CsdOQVYqDsceB/5vUX2g8udrewFNiyfrW6YCtgY8yckAelaBbXalseNVnmnjkIeRfekQhVHhqBzljjoM9PSpvI9zVktAFP4VTvo0STSgIAA2J1EHxGcD/hp2A0PZsnJOSdyfMmnopCKTe2wlS8Wa4RLWK89p5VAkuDSjn3ofTNKbkbhtvOjVtwwaaH8PbPWrVw1Bo386Se5wTUbQSqtxPhO2QKCCMoc1pV5aqyEUCn4GCtVDqNp2uUmizhCrKai/D58NQhrIxnevKXeDXQ6YIwlC4gq+294Mda9OQao/6e0ipdlzFk43rn9GSzQwmmytpWfsBSoV+maVVsctdQIBwQ90VK4jqIqPwiDAovLb5FNSu9yRHCqaSMGotayE1Il4ePKnIoq0CCFAvRzioUt3g0UePagPELfetsAKiUnEidhUWRdVN9nivaS4rZaTwpab7KnOgpZzTqWxbAAJJ2AAySfhV7FSEXApvhd+0MySL1U/XOxHzBIq0f8AYW4bdhHEP/mOqn6bmo/EOWorVVYyrNIW30nKINvAHJPxPyosbCihruQrC0iyp22lNRBCs4DaSCVYD4MCPlVdkthq1N2ZI/ajUIfnpxn51W4eZ5LeR4ioaFmJx5EnBK/E+HzqDf8AEU94a1Uk93O2x+PnTHSfwOE1+IACv/DOOopLMwGPufAfEmqbxAOHYyA6mJJz4kk5I9KEWF+xkyT3V6DwGdvr/wDurjy1KkpZrgFoz+z65+II8dxWzAWtQHu6pCr8RqUiVc05csGyFMoJ6HOor8s7/Q0O4lyu0KmRGEsQOCy7Mh6YkQ7r8aVkaRmkExubyq+8NeOzOoUTEOa6ltvWGOtZIRLh46Va+G+76VWbJDVmsD3AKSmZSchNlP3E2kUoiGXavbcPkcHRG7Z8lP59KkWHKl1t3Ao/zMPyGTQG6aR/5Wk/styyBrslAuK2+Qaq09oSdqv3MPCGg0B2B1g+7nbGM9fiKB/gx1ozXOiJY/BSzgH5Cp9zYyAZAJqXwexJ8was/wCEFTrThwG+K0NVQIVtjQL9Fv50qtn4WlQPxBRemFReF3nrVht7sEVVLDh756UdtLYqwpp7RaWaEUaMkVF7MjfFFLWLIp2SzoJNIpYEKZtqFXyE1Y3tag3lltRYyhkKm3TFTUcSZqwzcIz1pgcIApoTMbyhOCgwCrei/goEdUZ55e0Bx/09JClMjcb9cb0L4fbqrdoylki/WOF3JVSCQB4/CrLbSLPJLCr4SXF3CwfQGimXMg1DfCuDsKYhHUaXhEioOG5V2S5um7ztFDnoGC6vlsW+dR5+FzTDDzax4BUdt/oAPjkVbbK4tIAY4w91LnvrbKzkHzdxkn5mi0E1w4/VWAT1uZAP9A1N9qM2F57pt08YxX9+ywrjHKtyrgtE53G6jWPmUzjoKCLYtK7RxqWYtgKNy22TgV9JTcM4ow7r2keR00SHG3nj+1VXl72L3UE/b/jEifJwYozJsy4Yd4qKca1w/v8AKRc5h/v8LNuG+z+8Y96IouxIbIJHXAwCB49fOjDcmnPuSj/6kZH1OD9q2/h3KzocyXlxKfImNF+irn70aS0UeGfjufqay6Jzu9LTZ2N/Tf8AfkvnSTljSNhOrbYOkSrv0z2RJH0q6cl8AvlmUTxF4Qrd5sDIxsnewSG2GDt1rW1jA6AD4bV6qN09HJtU/U2KDaWVf+yudpCQ0caHcAlmZQd9OAN8dOtFbT2SoDmSd29EQJ9yTWgUqg0sY7JcvJVes+RLSMf4Zf1dmP2GB9qMW/Doo/cjRfgoH3qTSowjY3gBZ3FcxXcUqVbVKle1HK28Ug/Zk0n4Op/uorOF4zjxrU/adba+FXGOqBZB/I6sftmvnOXiLedcfWaTqS7gmo5KbSvcHMI1YNH7XiwxnNY7Hetq60ej4wQm5Nc+T089iitmWj/p1fOlWX/p4+ZpUD/571rrharBZCvbWVQouI0XsOFzzAMiHSejEgA+G2TvTogLuAtEgcrxAcU+0lE4OUpT7zIvwy3/AJfnRCHlBB7zs3wAX/zog0MjuyG6Vg7qrSPUWXc4Aya0CLl6Bf2Af4iT+dTYrZV91VX4AD8qMz049yhGcdgs1i4BNJ7sT/EqVH1NSP8AsDcP+4n8TZP0UGtHpUYemxdyShmUnsqUns4HZKnbujd7W0QALZII97OwAIwQc5qVZ+zWzSNEZZJAhcrrkYFdeNajs9PdJGdPTNWulTzImsFNGFgvce6H8J4Bb2qlbeGOJSckIoXUfNj1Y+pqfiu0qIsJUqVKoolSrmqkWqKLtKqhxT2nWsbFI+0nkyV0xoR3gSMZbGdx4ZrvBOdJp51jexniRs/rGyVGBkasoMDw6+NC6zLoFPn03VBnUcyhV5IH2JBP0VupVQ+Lc+XEV9Lbx2vbLEA2ELdppKqS+wIxlgOlTuDe0u2mfs5A9vJ00zAAZ8tXgfjiqE7Lq1t3peqEYkDbBAOCDg5yBkfRW6lUDjPGo7WFppc6FxnSMnvMFG3xNS7e4DorqcqwDA+YYZB+hoti6SHTcG76xdX8f6U5SpUqtYQbmm7iW2kjm1aZUePujJ7ylT+dfOfN/AFtZVWOQyI66hqXS64OCGHx6EV9Cc62jtblojIHXp2Y1HB65TxrEeeZCYoQ7Slw0m0qFTghdwT6+FJyuIko8JxjGmHcOVToxvT8svdqE0mKbln2rFElD7L32tKovaUqJtWVtKQVpXJZP4UKwI0swGRjY94fLvVnCSVY+E8cNtgBAqOQXaWUZzjHcXJIGPD4UtC8MdlOyRF7aHK0KlXmNwQCOhGR8DXquouYlSpUPl49Ctytsz4mZdaqQe8N+hxjPdbb0qiQOVtrHPvaLrP7eUQpUL5j46tpbPOylguAFBwWLMFAz8/tTvBeLpdW6TR50uM4PVSDgg+oIIqtw3be610ZOl1q9t1fx5pT80qqXKHGZp7u+WRsxwyiONcDC4MgO4GTkKvWpnPfGzbWMjqcOw7NPPU+2R6gaj8qz1BsL+2fsmDopBqBp/1Hb/yAP2vKsAag1nzZBJdSWoYiWPbDDSHIHe0Hxx/zNVn2YXzx9rYz7SRYkQE5OhwCQPgSD/OaF83cuB+MoFcxNcR60kG2maNTg7b76F6b5agumdsDmjvkLoRemxDUSQTO4aXNcODwbruK8LU81TOBcyXN2l1bkpDdwsVVtOVALEA6TnOMEZ3G4NeuXub3WT8HfgRXAwFc7RzjwKt0yfofQ7VEmj/D8wIw2W7iKn+NR/8AzT+qrdJdEHF0f3WYNIYzJHI0F23ew8g7c47EEX9EK5o4VxOG1eaW9LBNOUiymzMFzlQvTIolwr2bwTJFO89xLqVJBqceIDDfGR9aunFOHieCSJukiMnw1AgH5Hf5VWvZbfF7Lsn9+3d4iD1AzqH+4j+WsdJoko5sd/IRx6hO/RufGQ1zXC9oDfa4Y4HYj7oVw6+hseMXolZI0kVZVZtu8xViF8dy7HA/d9KLJ7TLV50hhWWUuwXUid0ZOMkMQ2B8KF828LiPGbRpkDRTr2ZDZwXXUFz57tGKuii3tk/6UCD+CJcfarjD7IBAAP8AKrVu07mxyPY5z3MHehY9vgknCqnHh2HG7Sbos6NC3qRkD/dH9KsnMHLUF5GUlQE47rgd9D5q39uhqu+0lC9tb3MH6zsZUkBTvAqRnUCOoyqb+tN3HtUjddNrBPLMR3V0bA+GrSST8h8xU3Ma5zX8HKgg1M8UM2nvc0FpIxVHFntg/ZP+z66aW3mtLnEhtpDCdQ1BkBOAc9cFW+WKtPCeJQzR6oHV0BKgp0BXbHp4UD5B5fktoHaf/Gncyv0OnPQHGxPUn+KjPBuBRWqusK6VdzIRknvEAbZ6DAG1EiDg1t/z8El6g+F00pYe4qvyk/qP14pEKVKlR1y1wisE9q/B9F8yjIQqrouSQNYw2P5lNb5WZe160HaQSH9pXT+khh/uNAnFttGiOa8rEW4RXP0VVlmjA3qH260qHFMbAgv6J9KVG+2FKr3FTYFb47jzqVbw9vNEqqM6gNbkuc5Hux/PxFDzjNF+UpQl9A23vaf6wU/uKVaLcAmy8tBK16CPSoXOcADJ8ceNOUqVdpcZKqf7ReAtLCtzDkT2x7RSOpUHLD1xjUPgR41cK41YewPbtKY02odp5Wyt7fcdx8iMLNOeePC64PDKuMyyRhlHgyq+tf6h9MVP5AkNrPcWEh/wyJoyfGNgur81PxLVVeMcJaDiEdif/d5LmOaMeSuQrAfAZX+UVaPaZYvEYr6D34tUcn/duCAT6Asw/mHlSILtxkPLaB/7/wDV6uSOLpM0bT7ZdzmnwSQWf4LT81J9liaoJ5z1muJG+Qx/dmoR7S7ySa8t7WGMyMn67Qd1kJ6A79AFbPTqatfs+szFw2BSMEqXOevfZn/IivEHLT/pV7x2Up2QRF31KcAHPh4N/VRumTE1o71f+Vzhqo4/UJp3V7d234ke0fZUvilrfWk8XE7ooxDqjpGBlY2BGDgY6EjqdyNzRv2i3IVbK9jOoRSqQw6FHAb7hPvV14jw5J4mikGpHBVh6eh8CDuD6UMPJ9ubNbRgzRL0yx1ZDFs6h6k/I1ZhIBa085z5WGepxvfHLK2i0lpDRQLCOPmLP1TvHuXYb2LRKuR1R195CfFW+m3Q1nnFODX8Fxahw1zHBKpilVSz6Sy5STGSBhfHPjv5axGgUADoNh8BXSKJJCH54KT0fqUmm9tBzc4PaxVjx8fKQ6UB4Byyba5upQ+VuGVwgGNJ7xbPnux+VH6VELQSCeyRZM9jXMacOFH9jf8AkIPzJyzFexhJdSlTqR0OGU9Nif8AnSgNv7J7QNqkaaY+OuTAP9IB+9XY0C4vzraWzFZZQHUZKKCz/DA2B+JFDeyP8zwE5pdVrQOjp3O+Tf4yEWs7JIo1jjUKiDCgeAp0IPKmbC+WaJJYzlJFDKfQjO48DUiiiqwkH7tx3c978rmK7Xkvio9pxOKXPZSJJpOG0OraT5HB2q7VBpIsDClUqqfEvaXawyNGO1lKbMYkDKpHUFiwz8s9KsHCeKx3MKzRHUjZwcYOxwQQehBBFYbI1xoFMS6SeJgkkYQDwSFMqk+1my12auOscin5MCp++mrtQfm207SymX/Lq/oIb+1R4tpQWGnBfPlxAxFBri3YGr+3DwdsVAuuFAHpXOD0+5lqm9k3rXatP6OHlXK3vCz0ypUJyaJWE2iRH/dZW/pYH+1Bo3Ip9ZD50v3RuV9BKa7UDgNx2lrC/UtGhPx0gH75qfXYBsWuURRSpUqC8X5xtbYlZZlDDqgyz7jIyq5I286hcGiyVuOJ8rtsbST4AtTrzhEUrpJJGrPEcoxGSp2OR8wDUoqCMEVU7D2n2k0qRL2up2CKTHsWY4HQk9fSrdWWOa7LUbUQTwU2YEeAf+kgKWKVQeKcahtk1zyLGvhnqceCqN2PoBWiayUu1jnkNaLJ7BTs1zNVrinOlr+DE3bFVmDpGwViwcAg7AZBB8/Sq1yN7QGMcVu8U88mrSZFGsKrN3S567Z8fAUIzsDg2+V0Y/S9S+J0oafaaIOPN8+CKK0vNczVW5l5nmS4S0s41kuHXWS57kabjLYI8vy65qPyvzTcSXklpciFnRNeuAkqpBUFGz4975dPhfVbu2/shj0+YxdXFVuq87eLrx/QriXFJWB6VlvCeHXPELie2ubiTsLaRtQBw8hZ2CAn93Ck79M7elx5H4LLa27QykELI/Z4Of1ZwRny31HHrWWSl54wiarQs07TcgLxWAOxyDfmqNV35Ujm/jf4SzlmHvAaU/jY6V+hOflQDlHkSE2oe6jEs1wNbtJ3mUPuApO6tg5JG+Sd6f8AarbM/D2KjOh0dsfujIPy7wo5Z8xQNbCftEEWkEksBp290jwYdMdaogOk93Yf7Ro3SRaFpgu3PIJHOANrcebJQ3jfEY+FWAES50ns4lYk5ZiW7x6kDvH7VXOI33ErRYLi4uFIllRHhEa6UDAtgtjrgEbePiaXMnFm4nZSSwROBazK6k79qoB1EL4EZBI32+gXNPONtfWXYRB5LiUoViVG1I4IJycYP7Q2J60B7wbo1jHa/wD1dPS6Z7NofHuJeRKSA4tBAI87cEknyKvCXNfDZJeLpb9q6Q3ca6wG2KxayygeZ0f6qN8O5M/BzTy2x0xvBoWPvFu0UbNqPw+rGhFw89ynD7oQydtbzdlMugg47odsH9nun4aiK0UCiRsa5xd8bH7j/aT1uqlhijiBFbS1wxktdVn5gNo+OFkfKJubi1FraJ2KEt+Jum6sWPupjqdOkef8PU6DwFbe10WEb5kRDJpO7EFu8zEDAJJ6eWPChl57O07V5Le4ntu0OXWJsISepA2x1Pw8KJcucnQ2epk1PK/vSyHU58cZ8Bn6+OakUb2EWP3+HwCv1DV6fUNcWuIBztAzuPdzjzWQK7cUj1NzxalZf3gR9RinKVNrzyxOKTvEeWR9Nqj38w6U7zN+pvZ0G2JGI+Dd4fnQKW8y29cUijS7AIItO5rtR+3FKrtUu53p+Nt683YCyEDpmvUIBNaIVArZOQbnXYxj9wun0YkfYirFVJ9l8/6mZP3XDfJlx/4TV2rpQm2Bc2UU8pVm3Gore3452lyEMU0OvMihlV1GMgEdf1f+qtJrP/ajZp2lnNIoZFl7OQHoUYq2+PDCt9axqB7L8EFdP0dw/EGMk09rm454sV8bCn23tJsTKkMWs6mCLpiwoLEAbHBA38q9c5cxTxyw2loB28+TqbcIo2zg/BjnBwFOxqzWvDo4wBHGiAdAiquPoKp/PEb293bcQVC8cIaOUL1VG1Yb/W2/mB51T97WZPjjsO63pfw0upAjYeHUHEHc6jtvA79u6XC+M3lteR2t+6yrcA9lKgC4cfsnAHoOn7S1WuIssfEZ5OIW884DnsQozEIwTpODgMMads4653orfcfTiV9ZpaqzCCTtpJGUqFA0nH+n5kjFG+M8V4lHM6w2sc0Rx2ba8Ebb68uPHPgKCacOSQDjF9vvS6bC6GQWxrXvZ7huEde7BB/SSOQnOTRYy2xFsuUDlmSUamjdh5NnGw2xtt8aHcrj8Pxe8tsYWULOg6DzOkfzkfyVM5I5dnhe4uLnQslyQTHH7qYLE5xtnveBPxyaKXHLatfR3msho0aMqBswOrBJ8Maj9qK1ri1pqiD9uFzpZ4mSzx7y5rm4N7vdhwz3yKtUnnmOSHiQcS/h4rmJYmn0k6Qp7ygjcE6V8uvUDNTrfj9lYRCGwAup5CBhCS0hz1eQDA8cAfQbmr5dWSSqUkRXU9VdQw+hqPYcBt4DmGGOMnxRFB+uM1fRcHEtPP1HyUHqUT4GxytJ2gCgQGurjdjdjxfypVnhsLQ8bmGkhLmFZNgSoddIOT0zkP8A1Vda5prtGYzbY+K5mon65a4iiGgfOhV/ReZIwwKsAQQQQRkEHYgjxFVCT2V2Rk16HAznQHIT/wDID51caVRzGv8AzC1UGqm099J5bfNGkxaWaRIscahEUYCqMACuxWSKSyoqk9SFAJ+JA3r12w1acjVjOMjOPPHlTlaoIJc7Nnn7pUq86q9VaylSpUqiiVKlSqKLGvajbaOIavCWNG+a5Q/7RVQkTxrSfa/Z963lx/8AEQ/6WX/xVndywxXKmbUhXQicSxQ+2PlSpnVXaHS3ZR/mPh6oe5n65oLbh1NekYnYknHrmnkbPxFbAVq/eybiJ/FSxno0er5o4/s5rVaxP2dcTC8QiB2160/qU4+4FbWKf059iSnHuXaCc3cufjbZodQQkqysRkAqfEfAkfOjdKjOaHCisRSuheJGGiDYTVtEVRQTkgAE+ZAwTThFdpVawTZtNQWyoMIqqDv3QBv57U5mu1Rucp7lr+2to7hreKdW7yAatalid9j00DqOtDe/YLpM6bTnUybd1YJJN8AWeLJwrwGrtZ+893wyaHtrg3VtM4iJkH6yNm6EEknHU9SNjsOtWzjnMcFoged9IOygAlmP+VR1/KqbICDeK5tEl0T2uaIzvDvylt5rkVzYRSlVf4FztBdsyRaw6rqKOmk46ZB3HUjx8arcPP8AdXo0WNuFkUEytIdSR7kKFO2SceP02zVGZgAzd+Ftnpuoc5wLdu2rLjQF8E32wtDzS1Vn93ztM/CY5UAW4mk/DggYAfUQWUHxwPkT6UEubaSK6iitLu4ubwMDKdeYEAPeD9ds9ck+Od9qw7UAVQvj7pmL0h7twkcGkFw7ke3kk8BvxP0WnXHG4Y5DG8iq4QykE4xGM5Y+mxodwjnW1unZIHLOoLaSrKWA6lNQ3+HXeqh7UeFa7uzwcdt+oJBxt2i4z/8AcNTObLKOyurC4iVY40cwPpAA0HAGfPumTc1l0rw4+AR90WL0/TvijyS+RriOKBbeD5siggXEOaJv0nHcw2sqPInYCOYFRKxJAwdvEptnqKt/GOZbq24aZ5okS41aQqnWi6mwrHBPh4Z64+FN+1G1P4NJ19+3lSQHxwTpP3KH5Ua4pxGE2JnlQywtGshQKHLK2kjun4g+mM1TWuaXjd2v69/siyzRTR6eQRCt20iyT7SKbd9wfCpHB+BvcTQXLcRjluVdHMYcMFj6sigHrjbAAHX41p61jPHrjhsqBeHxS/iiVKGMOMHIzkFjnbPujrjete4Zr7GPtf8AE0Jr/j0jV981enIsgfW7/pQ/WWPpkjrHIDXNDSBzgD9PhSqVKlTa8+lSpUqiiqPtQs9djnxjkRvrlD/urJGss1unNVp2llOnnGxHxUah9xWESS6VzXO1TTvBCd05wvX6LFKoX6Qau0rRTGFGRTmn448b74+1N3jA7qMV2x48yKUK6gdsg7j5UXNLIruinL1wsd1C+caZYz8AHGftmvocV8tF2LEgEeVfTXCLrtbeKT9+NG+bKCfzpzT9wlZ+yl0qVKmkslSpUqiiVUb2nyNELS5QAtDOMDOM6hqwT4A6MVear3PvCGuLCVEUtINLoB1LKwO3rjUPnQpgSw0n/TZGx6phfxdH5HB+xQOHg97f3EUl6iwQQNrWFSGZ3G4LEE+XU422A3JrlxCJeYAs4yscAaFT0LdSQPE5Ln+UeVXPhTMYIzINLlELqeobSNQ+RzQfmflAXTxypK0E8XuSqMnHkRkevj4nzobovbYybBz3TsWuBlLJKY3a5g2jDb79ybPJyaKE3p/D8dikOyXUJiyemtcYH+mMfzUuRYxDe8QtsAYkEq/wPqI+gZfrXs+zUSkvd3M08u2lwez7MA57i7jr/wClWW34FElw1yAe1dBGzEndRjqOme6u/pVNY7duqs39Rlan1cAhMQcXEsDSQKFtcC05zVWOO3CGc88utd2ZjiwJEYSIPdBZc5GfAkE7+eKrHAuLy2kIhg4XMJtgzNnSzY95pNOSPTYDwNaViliiOit24Gik4NeWQ9CRu5t3VkZ+NEWFRb/lS8uLKLtpEN2k3bKSe6in/p5A8Nj8sVY+Z+Xhe2zQM2kkqytjOllOc4yM7ZHzoviu1YiaAR5Q3a6Uua4UNpJbQqrN/THCgTcHWS2/Dy5dSgRidi2ABq26HIzT1lYrFEkSDCIoRQTnuqMDJPWpNKiUOUoZHEbScXddr8pmK1RTlVVT6AA/anqVKrWSSeUqVKlmoqSpV5eQKMkgDzJwPvQi85ws4vfuYR6B1Y/RcmqJA5VgEou65BB6HY/OvnDiMOh3Q/sMy/0sR/atdu/azYr7rySfwRkfd9NZRxzi6T3ErxghZHZwrYyNRzvjbrmk9Q5pApNQAi7QfUKVP618hSpO0ykls5fRnptXW4bpbBr1aXbLvgH1p4cQYnJAxRFQpdgbBxsRW5ciXOvh8H+VSh/kYqPsBWETqSTjatZ9j10xs5Ebqkp+jIp/MNR9Ofcgzj2q/UqVKnkklSpUqiiVKlSqKJUqVKoolSrzJKFGWIAHUkgAfM0DvufeHw/4l5bgjwEqM39Kkmooj1KqFd+2vhqnCPJN/wB3E2Pq+moie2JZc9hbsdwoMjquWOcDC58AT18KgyotIrmayO89q12chEiT1Csx/wBRx9qC3vO96/vXDrnwQhP9oFLnUNCYGncVujygDJIA8ycD70NvOarSL37iIemsMf6VyawW4uHkOp5Gc/52ZvzNMa87ChnU+AtjT+StkvPaxYp0aST+CM4+rYoZP7YYyP1cDH+Ngv2AP51lUluPjXiYkeNYM7jwtCFo5WhXXtVuW90RRj0Usfqxx9qbvecJ5YjieQHH7GE+6gVnyHO2aJ2tu5XbB+ZoEj3H9SK1rRwENvJ3kc9o7uc9XYt+Zpkx4OKkXVoyHJx9aYdN9zWhkKkpbXG4ryZsbedei2N+tRXUsdqvaqtSPw/rSrx2D/vfelWKVr//2Q=="/>
          <p:cNvSpPr>
            <a:spLocks noChangeAspect="1" noChangeArrowheads="1"/>
          </p:cNvSpPr>
          <p:nvPr/>
        </p:nvSpPr>
        <p:spPr bwMode="auto">
          <a:xfrm>
            <a:off x="1222375" y="922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18" descr="data:image/jpeg;base64,/9j/4AAQSkZJRgABAQAAAQABAAD/2wCEAAkGBhQSEBUTEhQVFBQUGBUVFxYUFRUUFBQVFRQVFRUXFBQXHCYeFxojGRUUHy8gJCcpLCwsFR4xNTAqNScrLCkBCQoKDgwOGg8PGi4kHyQqKSwsLCwtLCksLCwsLCwpLCksLCwsKSwpKSkpLCwsLSwuLCwtLCwpLCwpLCksKSwsKf/AABEIAOAA4QMBIgACEQEDEQH/xAAcAAABBQEBAQAAAAAAAAAAAAAFAAMEBgcBAgj/xABHEAACAQMCAwUGAggFAQUJAAABAgMABBESIQUGMRMiQVFhBzJxgZGhFLEVI0JScoKSwTNiorLwQxZzwtHxFzRTY4OT0uHj/8QAGgEAAgMBAQAAAAAAAAAAAAAAAwQAAQIFBv/EADERAAEEAQMDAgQGAgMBAAAAAAEAAgMRIQQSMRNBUQUiYXGRoRQyQoHh8LHxosHRFf/aAAwDAQACEQMRAD8AZtb8AYqXG2vYb1XrdGJ6Vd+XrDoTXhdQza7HK6cQLsFO2vDmC+VD+KwkbVb3QAUJuVDGgGMsTjmjbhVNYPSnBEQOlWOKxXrilcWIx0oDtRRohBDDyq/GuSBii0FmNtqetrCp3Y48KBLPeAtNavP4QbVGv0A6VOMwAoLxa8A8aHEXPNIzyAFDuZsfGoU91tvUa4ud+tQLq72rrxwJIvpQOK3pOw6Uxw7rTd3KDXLWYr4EfGuwGUygEAmzZVpgXu5pmeo9tfEgVIaSucWlpyt7gmJDQ26lNEJ5qHSLk0zEO5WSbTGCads7cBsmvSpipCuKM92KCy3BtWHhlwF+FWKz4mnTIrOpLjHSpVlxAiue7RbzutNDUVhaUL5a8xXe+1UZeKsfGj3CLwtWHaUsGVYl3cK1wT5rzdJ3abgbalcnbaliAEy02EAvI+vSqlxGDB6VZb+Vgx2zQe67+3jTujfT/gk5QEH0ClU/9GmlXb6rEttKP21mNtqOWUgWhdu+29S0auKIiTuKL1a4Um7vzjahsd0afk3pRwelWWN7rXVc5O211XLi5NJYa9m2FKyxRkojHFe7GbbJr1eXOBTB7tR7hSR1rlmL32mN2FHlvm8KE3zHqTvRrsgBQXi84CmnoRkUFh/GUCuJaGXGonAySfAU7Ldb1It7oIA2FByR3hnP328K70MeaSfKbg4aIwXlbOOiBl6+Gc0z+L77MUDZ6KV26DocUJ4oHzqD6tydvAHw32NQ34zKTsNC4x03Ph9cGuqyIEKi4DCskfF1A/W6Y1zhcAYz6Y8PWiKA6dQIK/Gqbb3QUFCBhh7xxq+Hr9KsXCJdSBBgBgcfxKRv9PzoE+macqvzL3cyZpgZJrksmCQfA4+lPRGka2hU3KWk15IOanlhgU2UBoYetlqYEWfCpVvanNE7KwDYoiLMDG1V1dpUDEMSxo3wiEqfSvQjGOlORSgUvLIXIgaArBD0pOahw3oI604ZaVe0EI4dSamtQaEXtiAc4o4M1Fv8EdKDEdrlbqcEF29KVLTXKc6iDtCmC4GKdhlzQgSFulT7MEdacdgJUBE0FdaTArwJsCoU9xXNkDrwiAgKY11iosnFKGXDmmLde9vWWwk/mWt/hWO2Orc05MuK5Y4xXb2XahSMDRhOxjCHXdwOlVrjMLHp0o8uGavF/AMVqF/TcFT27gqFICDvRHh9ms0sMR3LtuvkPM/l8aicaHfAXc5x8zsKsXs84M346Rn6wJg4IIy2VUAj+c5r0cWQHJNozSLS+y+FnDM7aB+wDgUN5g9n0JX9VsR0ydh9as/EOPor6G1KfAlTp+o6UOuuILjOoY887UUvI4TIYO6zq55JlCHVuw6eO3lUDhsxgJWXIHvDHUHpn6GtFtr9JG0q6sfIEZqi8xsBevG42x3fDYijxyF2Cl5GBuQn71s4bOdQByeu/n69KbhmNPMgIAHgAPoK6ttSb3Cyg0btdE5xT0MhzXY4KkLDtQCWq6JVg4VNsKIXE4xmqxZzFTRBrjK0q9mbCMHYUo8SGa7+MB6VXpZSDTlneb4NQxYsLBJtWJJvI0X4e2artvvRvg7b1lwBarbdo0VwKE393jajhjytV/inDyTkUm2MF+UY3SG6xXa5+CelTXTYh+5PWkPlU4Jih3CrjIqXcXGBTbwlW2vbmm+yqGl+Caki4yKScSHLSami2qB2mk1PlOaiG33owFqwaUzh94QacvL6ogGBQbidyx2FUYA5MCbaEQTigyaa4hxfu0AilYGnmjLbmq/DNDrKz1jSD3MhL6vEHP0ORWv8jxK2qQIFE0cZBHVwoOST5hiR8qyi5gxVt9mXH5BOLdiOyCSFRjcHIbAPluxxXVjokHwqjdQLfP8AlF+YORJJrtHSV0jGdQLZ1b5G3Tbp0pvmLlQYCxnfGRnzA/vVj4lxTr+tWI4OGbSQvrhtjj1quJxGWSXUZ4pEH7oGoHO3eB2yPD1oj9p7JlrCgfLnBLkSkMI9CsdOQVYqDsceB/5vUX2g8udrewFNiyfrW6YCtgY8yckAelaBbXalseNVnmnjkIeRfekQhVHhqBzljjoM9PSpvI9zVktAFP4VTvo0STSgIAA2J1EHxGcD/hp2A0PZsnJOSdyfMmnopCKTe2wlS8Wa4RLWK89p5VAkuDSjn3ofTNKbkbhtvOjVtwwaaH8PbPWrVw1Bo386Se5wTUbQSqtxPhO2QKCCMoc1pV5aqyEUCn4GCtVDqNp2uUmizhCrKai/D58NQhrIxnevKXeDXQ6YIwlC4gq+294Mda9OQao/6e0ipdlzFk43rn9GSzQwmmytpWfsBSoV+maVVsctdQIBwQ90VK4jqIqPwiDAovLb5FNSu9yRHCqaSMGotayE1Il4ePKnIoq0CCFAvRzioUt3g0UePagPELfetsAKiUnEidhUWRdVN9nivaS4rZaTwpab7KnOgpZzTqWxbAAJJ2AAySfhV7FSEXApvhd+0MySL1U/XOxHzBIq0f8AYW4bdhHEP/mOqn6bmo/EOWorVVYyrNIW30nKINvAHJPxPyosbCihruQrC0iyp22lNRBCs4DaSCVYD4MCPlVdkthq1N2ZI/ajUIfnpxn51W4eZ5LeR4ioaFmJx5EnBK/E+HzqDf8AEU94a1Uk93O2x+PnTHSfwOE1+IACv/DOOopLMwGPufAfEmqbxAOHYyA6mJJz4kk5I9KEWF+xkyT3V6DwGdvr/wDurjy1KkpZrgFoz+z65+II8dxWzAWtQHu6pCr8RqUiVc05csGyFMoJ6HOor8s7/Q0O4lyu0KmRGEsQOCy7Mh6YkQ7r8aVkaRmkExubyq+8NeOzOoUTEOa6ltvWGOtZIRLh46Va+G+76VWbJDVmsD3AKSmZSchNlP3E2kUoiGXavbcPkcHRG7Z8lP59KkWHKl1t3Ao/zMPyGTQG6aR/5Wk/styyBrslAuK2+Qaq09oSdqv3MPCGg0B2B1g+7nbGM9fiKB/gx1ozXOiJY/BSzgH5Cp9zYyAZAJqXwexJ8was/wCEFTrThwG+K0NVQIVtjQL9Fv50qtn4WlQPxBRemFReF3nrVht7sEVVLDh756UdtLYqwpp7RaWaEUaMkVF7MjfFFLWLIp2SzoJNIpYEKZtqFXyE1Y3tag3lltRYyhkKm3TFTUcSZqwzcIz1pgcIApoTMbyhOCgwCrei/goEdUZ55e0Bx/09JClMjcb9cb0L4fbqrdoylki/WOF3JVSCQB4/CrLbSLPJLCr4SXF3CwfQGimXMg1DfCuDsKYhHUaXhEioOG5V2S5um7ztFDnoGC6vlsW+dR5+FzTDDzax4BUdt/oAPjkVbbK4tIAY4w91LnvrbKzkHzdxkn5mi0E1w4/VWAT1uZAP9A1N9qM2F57pt08YxX9+ywrjHKtyrgtE53G6jWPmUzjoKCLYtK7RxqWYtgKNy22TgV9JTcM4ow7r2keR00SHG3nj+1VXl72L3UE/b/jEifJwYozJsy4Yd4qKca1w/v8AKRc5h/v8LNuG+z+8Y96IouxIbIJHXAwCB49fOjDcmnPuSj/6kZH1OD9q2/h3KzocyXlxKfImNF+irn70aS0UeGfjufqay6Jzu9LTZ2N/Tf8AfkvnSTljSNhOrbYOkSrv0z2RJH0q6cl8AvlmUTxF4Qrd5sDIxsnewSG2GDt1rW1jA6AD4bV6qN09HJtU/U2KDaWVf+yudpCQ0caHcAlmZQd9OAN8dOtFbT2SoDmSd29EQJ9yTWgUqg0sY7JcvJVes+RLSMf4Zf1dmP2GB9qMW/Doo/cjRfgoH3qTSowjY3gBZ3FcxXcUqVbVKle1HK28Ug/Zk0n4Op/uorOF4zjxrU/adba+FXGOqBZB/I6sftmvnOXiLedcfWaTqS7gmo5KbSvcHMI1YNH7XiwxnNY7Hetq60ej4wQm5Nc+T089iitmWj/p1fOlWX/p4+ZpUD/571rrharBZCvbWVQouI0XsOFzzAMiHSejEgA+G2TvTogLuAtEgcrxAcU+0lE4OUpT7zIvwy3/AJfnRCHlBB7zs3wAX/zog0MjuyG6Vg7qrSPUWXc4Aya0CLl6Bf2Af4iT+dTYrZV91VX4AD8qMz049yhGcdgs1i4BNJ7sT/EqVH1NSP8AsDcP+4n8TZP0UGtHpUYemxdyShmUnsqUns4HZKnbujd7W0QALZII97OwAIwQc5qVZ+zWzSNEZZJAhcrrkYFdeNajs9PdJGdPTNWulTzImsFNGFgvce6H8J4Bb2qlbeGOJSckIoXUfNj1Y+pqfiu0qIsJUqVKoolSrmqkWqKLtKqhxT2nWsbFI+0nkyV0xoR3gSMZbGdx4ZrvBOdJp51jexniRs/rGyVGBkasoMDw6+NC6zLoFPn03VBnUcyhV5IH2JBP0VupVQ+Lc+XEV9Lbx2vbLEA2ELdppKqS+wIxlgOlTuDe0u2mfs5A9vJ00zAAZ8tXgfjiqE7Lq1t3peqEYkDbBAOCDg5yBkfRW6lUDjPGo7WFppc6FxnSMnvMFG3xNS7e4DorqcqwDA+YYZB+hoti6SHTcG76xdX8f6U5SpUqtYQbmm7iW2kjm1aZUePujJ7ylT+dfOfN/AFtZVWOQyI66hqXS64OCGHx6EV9Cc62jtblojIHXp2Y1HB65TxrEeeZCYoQ7Slw0m0qFTghdwT6+FJyuIko8JxjGmHcOVToxvT8svdqE0mKbln2rFElD7L32tKovaUqJtWVtKQVpXJZP4UKwI0swGRjY94fLvVnCSVY+E8cNtgBAqOQXaWUZzjHcXJIGPD4UtC8MdlOyRF7aHK0KlXmNwQCOhGR8DXquouYlSpUPl49Ctytsz4mZdaqQe8N+hxjPdbb0qiQOVtrHPvaLrP7eUQpUL5j46tpbPOylguAFBwWLMFAz8/tTvBeLpdW6TR50uM4PVSDgg+oIIqtw3be610ZOl1q9t1fx5pT80qqXKHGZp7u+WRsxwyiONcDC4MgO4GTkKvWpnPfGzbWMjqcOw7NPPU+2R6gaj8qz1BsL+2fsmDopBqBp/1Hb/yAP2vKsAag1nzZBJdSWoYiWPbDDSHIHe0Hxx/zNVn2YXzx9rYz7SRYkQE5OhwCQPgSD/OaF83cuB+MoFcxNcR60kG2maNTg7b76F6b5agumdsDmjvkLoRemxDUSQTO4aXNcODwbruK8LU81TOBcyXN2l1bkpDdwsVVtOVALEA6TnOMEZ3G4NeuXub3WT8HfgRXAwFc7RzjwKt0yfofQ7VEmj/D8wIw2W7iKn+NR/8AzT+qrdJdEHF0f3WYNIYzJHI0F23ew8g7c47EEX9EK5o4VxOG1eaW9LBNOUiymzMFzlQvTIolwr2bwTJFO89xLqVJBqceIDDfGR9aunFOHieCSJukiMnw1AgH5Hf5VWvZbfF7Lsn9+3d4iD1AzqH+4j+WsdJoko5sd/IRx6hO/RufGQ1zXC9oDfa4Y4HYj7oVw6+hseMXolZI0kVZVZtu8xViF8dy7HA/d9KLJ7TLV50hhWWUuwXUid0ZOMkMQ2B8KF828LiPGbRpkDRTr2ZDZwXXUFz57tGKuii3tk/6UCD+CJcfarjD7IBAAP8AKrVu07mxyPY5z3MHehY9vgknCqnHh2HG7Sbos6NC3qRkD/dH9KsnMHLUF5GUlQE47rgd9D5q39uhqu+0lC9tb3MH6zsZUkBTvAqRnUCOoyqb+tN3HtUjddNrBPLMR3V0bA+GrSST8h8xU3Ma5zX8HKgg1M8UM2nvc0FpIxVHFntg/ZP+z66aW3mtLnEhtpDCdQ1BkBOAc9cFW+WKtPCeJQzR6oHV0BKgp0BXbHp4UD5B5fktoHaf/Gncyv0OnPQHGxPUn+KjPBuBRWqusK6VdzIRknvEAbZ6DAG1EiDg1t/z8El6g+F00pYe4qvyk/qP14pEKVKlR1y1wisE9q/B9F8yjIQqrouSQNYw2P5lNb5WZe160HaQSH9pXT+khh/uNAnFttGiOa8rEW4RXP0VVlmjA3qH260qHFMbAgv6J9KVG+2FKr3FTYFb47jzqVbw9vNEqqM6gNbkuc5Hux/PxFDzjNF+UpQl9A23vaf6wU/uKVaLcAmy8tBK16CPSoXOcADJ8ceNOUqVdpcZKqf7ReAtLCtzDkT2x7RSOpUHLD1xjUPgR41cK41YewPbtKY02odp5Wyt7fcdx8iMLNOeePC64PDKuMyyRhlHgyq+tf6h9MVP5AkNrPcWEh/wyJoyfGNgur81PxLVVeMcJaDiEdif/d5LmOaMeSuQrAfAZX+UVaPaZYvEYr6D34tUcn/duCAT6Asw/mHlSILtxkPLaB/7/wDV6uSOLpM0bT7ZdzmnwSQWf4LT81J9liaoJ5z1muJG+Qx/dmoR7S7ySa8t7WGMyMn67Qd1kJ6A79AFbPTqatfs+szFw2BSMEqXOevfZn/IivEHLT/pV7x2Up2QRF31KcAHPh4N/VRumTE1o71f+Vzhqo4/UJp3V7d234ke0fZUvilrfWk8XE7ooxDqjpGBlY2BGDgY6EjqdyNzRv2i3IVbK9jOoRSqQw6FHAb7hPvV14jw5J4mikGpHBVh6eh8CDuD6UMPJ9ubNbRgzRL0yx1ZDFs6h6k/I1ZhIBa085z5WGepxvfHLK2i0lpDRQLCOPmLP1TvHuXYb2LRKuR1R195CfFW+m3Q1nnFODX8Fxahw1zHBKpilVSz6Sy5STGSBhfHPjv5axGgUADoNh8BXSKJJCH54KT0fqUmm9tBzc4PaxVjx8fKQ6UB4Byyba5upQ+VuGVwgGNJ7xbPnux+VH6VELQSCeyRZM9jXMacOFH9jf8AkIPzJyzFexhJdSlTqR0OGU9Nif8AnSgNv7J7QNqkaaY+OuTAP9IB+9XY0C4vzraWzFZZQHUZKKCz/DA2B+JFDeyP8zwE5pdVrQOjp3O+Tf4yEWs7JIo1jjUKiDCgeAp0IPKmbC+WaJJYzlJFDKfQjO48DUiiiqwkH7tx3c978rmK7Xkvio9pxOKXPZSJJpOG0OraT5HB2q7VBpIsDClUqqfEvaXawyNGO1lKbMYkDKpHUFiwz8s9KsHCeKx3MKzRHUjZwcYOxwQQehBBFYbI1xoFMS6SeJgkkYQDwSFMqk+1my12auOscin5MCp++mrtQfm207SymX/Lq/oIb+1R4tpQWGnBfPlxAxFBri3YGr+3DwdsVAuuFAHpXOD0+5lqm9k3rXatP6OHlXK3vCz0ypUJyaJWE2iRH/dZW/pYH+1Bo3Ip9ZD50v3RuV9BKa7UDgNx2lrC/UtGhPx0gH75qfXYBsWuURRSpUqC8X5xtbYlZZlDDqgyz7jIyq5I286hcGiyVuOJ8rtsbST4AtTrzhEUrpJJGrPEcoxGSp2OR8wDUoqCMEVU7D2n2k0qRL2up2CKTHsWY4HQk9fSrdWWOa7LUbUQTwU2YEeAf+kgKWKVQeKcahtk1zyLGvhnqceCqN2PoBWiayUu1jnkNaLJ7BTs1zNVrinOlr+DE3bFVmDpGwViwcAg7AZBB8/Sq1yN7QGMcVu8U88mrSZFGsKrN3S567Z8fAUIzsDg2+V0Y/S9S+J0oafaaIOPN8+CKK0vNczVW5l5nmS4S0s41kuHXWS57kabjLYI8vy65qPyvzTcSXklpciFnRNeuAkqpBUFGz4975dPhfVbu2/shj0+YxdXFVuq87eLrx/QriXFJWB6VlvCeHXPELie2ubiTsLaRtQBw8hZ2CAn93Ck79M7elx5H4LLa27QykELI/Z4Of1ZwRny31HHrWWSl54wiarQs07TcgLxWAOxyDfmqNV35Ujm/jf4SzlmHvAaU/jY6V+hOflQDlHkSE2oe6jEs1wNbtJ3mUPuApO6tg5JG+Sd6f8AarbM/D2KjOh0dsfujIPy7wo5Z8xQNbCftEEWkEksBp290jwYdMdaogOk93Yf7Ro3SRaFpgu3PIJHOANrcebJQ3jfEY+FWAES50ns4lYk5ZiW7x6kDvH7VXOI33ErRYLi4uFIllRHhEa6UDAtgtjrgEbePiaXMnFm4nZSSwROBazK6k79qoB1EL4EZBI32+gXNPONtfWXYRB5LiUoViVG1I4IJycYP7Q2J60B7wbo1jHa/wD1dPS6Z7NofHuJeRKSA4tBAI87cEknyKvCXNfDZJeLpb9q6Q3ca6wG2KxayygeZ0f6qN8O5M/BzTy2x0xvBoWPvFu0UbNqPw+rGhFw89ynD7oQydtbzdlMugg47odsH9nun4aiK0UCiRsa5xd8bH7j/aT1uqlhijiBFbS1wxktdVn5gNo+OFkfKJubi1FraJ2KEt+Jum6sWPupjqdOkef8PU6DwFbe10WEb5kRDJpO7EFu8zEDAJJ6eWPChl57O07V5Le4ntu0OXWJsISepA2x1Pw8KJcucnQ2epk1PK/vSyHU58cZ8Bn6+OakUb2EWP3+HwCv1DV6fUNcWuIBztAzuPdzjzWQK7cUj1NzxalZf3gR9RinKVNrzyxOKTvEeWR9Nqj38w6U7zN+pvZ0G2JGI+Dd4fnQKW8y29cUijS7AIItO5rtR+3FKrtUu53p+Nt683YCyEDpmvUIBNaIVArZOQbnXYxj9wun0YkfYirFVJ9l8/6mZP3XDfJlx/4TV2rpQm2Bc2UU8pVm3Gore3452lyEMU0OvMihlV1GMgEdf1f+qtJrP/ajZp2lnNIoZFl7OQHoUYq2+PDCt9axqB7L8EFdP0dw/EGMk09rm454sV8bCn23tJsTKkMWs6mCLpiwoLEAbHBA38q9c5cxTxyw2loB28+TqbcIo2zg/BjnBwFOxqzWvDo4wBHGiAdAiquPoKp/PEb293bcQVC8cIaOUL1VG1Yb/W2/mB51T97WZPjjsO63pfw0upAjYeHUHEHc6jtvA79u6XC+M3lteR2t+6yrcA9lKgC4cfsnAHoOn7S1WuIssfEZ5OIW884DnsQozEIwTpODgMMads4653orfcfTiV9ZpaqzCCTtpJGUqFA0nH+n5kjFG+M8V4lHM6w2sc0Rx2ba8Ebb68uPHPgKCacOSQDjF9vvS6bC6GQWxrXvZ7huEde7BB/SSOQnOTRYy2xFsuUDlmSUamjdh5NnGw2xtt8aHcrj8Pxe8tsYWULOg6DzOkfzkfyVM5I5dnhe4uLnQslyQTHH7qYLE5xtnveBPxyaKXHLatfR3msho0aMqBswOrBJ8Maj9qK1ri1pqiD9uFzpZ4mSzx7y5rm4N7vdhwz3yKtUnnmOSHiQcS/h4rmJYmn0k6Qp7ygjcE6V8uvUDNTrfj9lYRCGwAup5CBhCS0hz1eQDA8cAfQbmr5dWSSqUkRXU9VdQw+hqPYcBt4DmGGOMnxRFB+uM1fRcHEtPP1HyUHqUT4GxytJ2gCgQGurjdjdjxfypVnhsLQ8bmGkhLmFZNgSoddIOT0zkP8A1Vda5prtGYzbY+K5mon65a4iiGgfOhV/ReZIwwKsAQQQQRkEHYgjxFVCT2V2Rk16HAznQHIT/wDID51caVRzGv8AzC1UGqm099J5bfNGkxaWaRIscahEUYCqMACuxWSKSyoqk9SFAJ+JA3r12w1acjVjOMjOPPHlTlaoIJc7Nnn7pUq86q9VaylSpUqiiVKlSqKLGvajbaOIavCWNG+a5Q/7RVQkTxrSfa/Z963lx/8AEQ/6WX/xVndywxXKmbUhXQicSxQ+2PlSpnVXaHS3ZR/mPh6oe5n65oLbh1NekYnYknHrmnkbPxFbAVq/eybiJ/FSxno0er5o4/s5rVaxP2dcTC8QiB2160/qU4+4FbWKf059iSnHuXaCc3cufjbZodQQkqysRkAqfEfAkfOjdKjOaHCisRSuheJGGiDYTVtEVRQTkgAE+ZAwTThFdpVawTZtNQWyoMIqqDv3QBv57U5mu1Rucp7lr+2to7hreKdW7yAatalid9j00DqOtDe/YLpM6bTnUybd1YJJN8AWeLJwrwGrtZ+893wyaHtrg3VtM4iJkH6yNm6EEknHU9SNjsOtWzjnMcFoged9IOygAlmP+VR1/KqbICDeK5tEl0T2uaIzvDvylt5rkVzYRSlVf4FztBdsyRaw6rqKOmk46ZB3HUjx8arcPP8AdXo0WNuFkUEytIdSR7kKFO2SceP02zVGZgAzd+Ftnpuoc5wLdu2rLjQF8E32wtDzS1Vn93ztM/CY5UAW4mk/DggYAfUQWUHxwPkT6UEubaSK6iitLu4ubwMDKdeYEAPeD9ds9ck+Od9qw7UAVQvj7pmL0h7twkcGkFw7ke3kk8BvxP0WnXHG4Y5DG8iq4QykE4xGM5Y+mxodwjnW1unZIHLOoLaSrKWA6lNQ3+HXeqh7UeFa7uzwcdt+oJBxt2i4z/8AcNTObLKOyurC4iVY40cwPpAA0HAGfPumTc1l0rw4+AR90WL0/TvijyS+RriOKBbeD5siggXEOaJv0nHcw2sqPInYCOYFRKxJAwdvEptnqKt/GOZbq24aZ5okS41aQqnWi6mwrHBPh4Z64+FN+1G1P4NJ19+3lSQHxwTpP3KH5Ua4pxGE2JnlQywtGshQKHLK2kjun4g+mM1TWuaXjd2v69/siyzRTR6eQRCt20iyT7SKbd9wfCpHB+BvcTQXLcRjluVdHMYcMFj6sigHrjbAAHX41p61jPHrjhsqBeHxS/iiVKGMOMHIzkFjnbPujrjete4Zr7GPtf8AE0Jr/j0jV981enIsgfW7/pQ/WWPpkjrHIDXNDSBzgD9PhSqVKlTa8+lSpUqiiqPtQs9djnxjkRvrlD/urJGss1unNVp2llOnnGxHxUah9xWESS6VzXO1TTvBCd05wvX6LFKoX6Qau0rRTGFGRTmn448b74+1N3jA7qMV2x48yKUK6gdsg7j5UXNLIruinL1wsd1C+caZYz8AHGftmvocV8tF2LEgEeVfTXCLrtbeKT9+NG+bKCfzpzT9wlZ+yl0qVKmkslSpUqiiVUb2nyNELS5QAtDOMDOM6hqwT4A6MVear3PvCGuLCVEUtINLoB1LKwO3rjUPnQpgSw0n/TZGx6phfxdH5HB+xQOHg97f3EUl6iwQQNrWFSGZ3G4LEE+XU422A3JrlxCJeYAs4yscAaFT0LdSQPE5Ln+UeVXPhTMYIzINLlELqeobSNQ+RzQfmflAXTxypK0E8XuSqMnHkRkevj4nzobovbYybBz3TsWuBlLJKY3a5g2jDb79ybPJyaKE3p/D8dikOyXUJiyemtcYH+mMfzUuRYxDe8QtsAYkEq/wPqI+gZfrXs+zUSkvd3M08u2lwez7MA57i7jr/wClWW34FElw1yAe1dBGzEndRjqOme6u/pVNY7duqs39Rlan1cAhMQcXEsDSQKFtcC05zVWOO3CGc88utd2ZjiwJEYSIPdBZc5GfAkE7+eKrHAuLy2kIhg4XMJtgzNnSzY95pNOSPTYDwNaViliiOit24Gik4NeWQ9CRu5t3VkZ+NEWFRb/lS8uLKLtpEN2k3bKSe6in/p5A8Nj8sVY+Z+Xhe2zQM2kkqytjOllOc4yM7ZHzoviu1YiaAR5Q3a6Uua4UNpJbQqrN/THCgTcHWS2/Dy5dSgRidi2ABq26HIzT1lYrFEkSDCIoRQTnuqMDJPWpNKiUOUoZHEbScXddr8pmK1RTlVVT6AA/anqVKrWSSeUqVKlmoqSpV5eQKMkgDzJwPvQi85ws4vfuYR6B1Y/RcmqJA5VgEou65BB6HY/OvnDiMOh3Q/sMy/0sR/atdu/azYr7rySfwRkfd9NZRxzi6T3ErxghZHZwrYyNRzvjbrmk9Q5pApNQAi7QfUKVP618hSpO0ykls5fRnptXW4bpbBr1aXbLvgH1p4cQYnJAxRFQpdgbBxsRW5ciXOvh8H+VSh/kYqPsBWETqSTjatZ9j10xs5Ebqkp+jIp/MNR9Ofcgzj2q/UqVKnkklSpUqiiVKlSqKJUqVKoolSrzJKFGWIAHUkgAfM0DvufeHw/4l5bgjwEqM39Kkmooj1KqFd+2vhqnCPJN/wB3E2Pq+moie2JZc9hbsdwoMjquWOcDC58AT18KgyotIrmayO89q12chEiT1Csx/wBRx9qC3vO96/vXDrnwQhP9oFLnUNCYGncVujygDJIA8ycD70NvOarSL37iIemsMf6VyawW4uHkOp5Gc/52ZvzNMa87ChnU+AtjT+StkvPaxYp0aST+CM4+rYoZP7YYyP1cDH+Ngv2AP51lUluPjXiYkeNYM7jwtCFo5WhXXtVuW90RRj0Usfqxx9qbvecJ5YjieQHH7GE+6gVnyHO2aJ2tu5XbB+ZoEj3H9SK1rRwENvJ3kc9o7uc9XYt+Zpkx4OKkXVoyHJx9aYdN9zWhkKkpbXG4ryZsbedei2N+tRXUsdqvaqtSPw/rSrx2D/vfelWKVr//2Q=="/>
          <p:cNvSpPr>
            <a:spLocks noChangeAspect="1" noChangeArrowheads="1"/>
          </p:cNvSpPr>
          <p:nvPr/>
        </p:nvSpPr>
        <p:spPr bwMode="auto">
          <a:xfrm>
            <a:off x="1374775" y="1074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20" descr="data:image/jpeg;base64,/9j/4AAQSkZJRgABAQAAAQABAAD/2wCEAAkGBhQSEBUTEhQVFBQUGBUVFxYUFRUUFBQVFRQVFRUXFBQXHCYeFxojGRUUHy8gJCcpLCwsFR4xNTAqNScrLCkBCQoKDgwOGg8PGi4kHyQqKSwsLCwtLCksLCwsLCwpLCksLCwsKSwpKSkpLCwsLSwuLCwtLCwpLCwpLCksKSwsKf/AABEIAOAA4QMBIgACEQEDEQH/xAAcAAABBQEBAQAAAAAAAAAAAAAFAAMEBgcBAgj/xABHEAACAQMCAwUGAggFAQUJAAABAgMABBESIQUGMRMiQVFhBzJxgZGhFLEVI0JScoKSwTNiorLwQxZzwtHxFzRTY4OT0uHj/8QAGgEAAgMBAQAAAAAAAAAAAAAAAwQAAQIFBv/EADERAAEEAQMDAgQGAgMBAAAAAAEAAgMRIQQSMRNBUQUiYXGRoRQyQoHh8LHxosHRFf/aAAwDAQACEQMRAD8AZtb8AYqXG2vYb1XrdGJ6Vd+XrDoTXhdQza7HK6cQLsFO2vDmC+VD+KwkbVb3QAUJuVDGgGMsTjmjbhVNYPSnBEQOlWOKxXrilcWIx0oDtRRohBDDyq/GuSBii0FmNtqetrCp3Y48KBLPeAtNavP4QbVGv0A6VOMwAoLxa8A8aHEXPNIzyAFDuZsfGoU91tvUa4ud+tQLq72rrxwJIvpQOK3pOw6Uxw7rTd3KDXLWYr4EfGuwGUygEAmzZVpgXu5pmeo9tfEgVIaSucWlpyt7gmJDQ26lNEJ5qHSLk0zEO5WSbTGCads7cBsmvSpipCuKM92KCy3BtWHhlwF+FWKz4mnTIrOpLjHSpVlxAiue7RbzutNDUVhaUL5a8xXe+1UZeKsfGj3CLwtWHaUsGVYl3cK1wT5rzdJ3abgbalcnbaliAEy02EAvI+vSqlxGDB6VZb+Vgx2zQe67+3jTujfT/gk5QEH0ClU/9GmlXb6rEttKP21mNtqOWUgWhdu+29S0auKIiTuKL1a4Um7vzjahsd0afk3pRwelWWN7rXVc5O211XLi5NJYa9m2FKyxRkojHFe7GbbJr1eXOBTB7tR7hSR1rlmL32mN2FHlvm8KE3zHqTvRrsgBQXi84CmnoRkUFh/GUCuJaGXGonAySfAU7Ldb1It7oIA2FByR3hnP328K70MeaSfKbg4aIwXlbOOiBl6+Gc0z+L77MUDZ6KV26DocUJ4oHzqD6tydvAHw32NQ34zKTsNC4x03Ph9cGuqyIEKi4DCskfF1A/W6Y1zhcAYz6Y8PWiKA6dQIK/Gqbb3QUFCBhh7xxq+Hr9KsXCJdSBBgBgcfxKRv9PzoE+macqvzL3cyZpgZJrksmCQfA4+lPRGka2hU3KWk15IOanlhgU2UBoYetlqYEWfCpVvanNE7KwDYoiLMDG1V1dpUDEMSxo3wiEqfSvQjGOlORSgUvLIXIgaArBD0pOahw3oI604ZaVe0EI4dSamtQaEXtiAc4o4M1Fv8EdKDEdrlbqcEF29KVLTXKc6iDtCmC4GKdhlzQgSFulT7MEdacdgJUBE0FdaTArwJsCoU9xXNkDrwiAgKY11iosnFKGXDmmLde9vWWwk/mWt/hWO2Orc05MuK5Y4xXb2XahSMDRhOxjCHXdwOlVrjMLHp0o8uGavF/AMVqF/TcFT27gqFICDvRHh9ms0sMR3LtuvkPM/l8aicaHfAXc5x8zsKsXs84M346Rn6wJg4IIy2VUAj+c5r0cWQHJNozSLS+y+FnDM7aB+wDgUN5g9n0JX9VsR0ydh9as/EOPor6G1KfAlTp+o6UOuuILjOoY887UUvI4TIYO6zq55JlCHVuw6eO3lUDhsxgJWXIHvDHUHpn6GtFtr9JG0q6sfIEZqi8xsBevG42x3fDYijxyF2Cl5GBuQn71s4bOdQByeu/n69KbhmNPMgIAHgAPoK6ttSb3Cyg0btdE5xT0MhzXY4KkLDtQCWq6JVg4VNsKIXE4xmqxZzFTRBrjK0q9mbCMHYUo8SGa7+MB6VXpZSDTlneb4NQxYsLBJtWJJvI0X4e2artvvRvg7b1lwBarbdo0VwKE393jajhjytV/inDyTkUm2MF+UY3SG6xXa5+CelTXTYh+5PWkPlU4Jih3CrjIqXcXGBTbwlW2vbmm+yqGl+Caki4yKScSHLSami2qB2mk1PlOaiG33owFqwaUzh94QacvL6ogGBQbidyx2FUYA5MCbaEQTigyaa4hxfu0AilYGnmjLbmq/DNDrKz1jSD3MhL6vEHP0ORWv8jxK2qQIFE0cZBHVwoOST5hiR8qyi5gxVt9mXH5BOLdiOyCSFRjcHIbAPluxxXVjokHwqjdQLfP8AlF+YORJJrtHSV0jGdQLZ1b5G3Tbp0pvmLlQYCxnfGRnzA/vVj4lxTr+tWI4OGbSQvrhtjj1quJxGWSXUZ4pEH7oGoHO3eB2yPD1oj9p7JlrCgfLnBLkSkMI9CsdOQVYqDsceB/5vUX2g8udrewFNiyfrW6YCtgY8yckAelaBbXalseNVnmnjkIeRfekQhVHhqBzljjoM9PSpvI9zVktAFP4VTvo0STSgIAA2J1EHxGcD/hp2A0PZsnJOSdyfMmnopCKTe2wlS8Wa4RLWK89p5VAkuDSjn3ofTNKbkbhtvOjVtwwaaH8PbPWrVw1Bo386Se5wTUbQSqtxPhO2QKCCMoc1pV5aqyEUCn4GCtVDqNp2uUmizhCrKai/D58NQhrIxnevKXeDXQ6YIwlC4gq+294Mda9OQao/6e0ipdlzFk43rn9GSzQwmmytpWfsBSoV+maVVsctdQIBwQ90VK4jqIqPwiDAovLb5FNSu9yRHCqaSMGotayE1Il4ePKnIoq0CCFAvRzioUt3g0UePagPELfetsAKiUnEidhUWRdVN9nivaS4rZaTwpab7KnOgpZzTqWxbAAJJ2AAySfhV7FSEXApvhd+0MySL1U/XOxHzBIq0f8AYW4bdhHEP/mOqn6bmo/EOWorVVYyrNIW30nKINvAHJPxPyosbCihruQrC0iyp22lNRBCs4DaSCVYD4MCPlVdkthq1N2ZI/ajUIfnpxn51W4eZ5LeR4ioaFmJx5EnBK/E+HzqDf8AEU94a1Uk93O2x+PnTHSfwOE1+IACv/DOOopLMwGPufAfEmqbxAOHYyA6mJJz4kk5I9KEWF+xkyT3V6DwGdvr/wDurjy1KkpZrgFoz+z65+II8dxWzAWtQHu6pCr8RqUiVc05csGyFMoJ6HOor8s7/Q0O4lyu0KmRGEsQOCy7Mh6YkQ7r8aVkaRmkExubyq+8NeOzOoUTEOa6ltvWGOtZIRLh46Va+G+76VWbJDVmsD3AKSmZSchNlP3E2kUoiGXavbcPkcHRG7Z8lP59KkWHKl1t3Ao/zMPyGTQG6aR/5Wk/styyBrslAuK2+Qaq09oSdqv3MPCGg0B2B1g+7nbGM9fiKB/gx1ozXOiJY/BSzgH5Cp9zYyAZAJqXwexJ8was/wCEFTrThwG+K0NVQIVtjQL9Fv50qtn4WlQPxBRemFReF3nrVht7sEVVLDh756UdtLYqwpp7RaWaEUaMkVF7MjfFFLWLIp2SzoJNIpYEKZtqFXyE1Y3tag3lltRYyhkKm3TFTUcSZqwzcIz1pgcIApoTMbyhOCgwCrei/goEdUZ55e0Bx/09JClMjcb9cb0L4fbqrdoylki/WOF3JVSCQB4/CrLbSLPJLCr4SXF3CwfQGimXMg1DfCuDsKYhHUaXhEioOG5V2S5um7ztFDnoGC6vlsW+dR5+FzTDDzax4BUdt/oAPjkVbbK4tIAY4w91LnvrbKzkHzdxkn5mi0E1w4/VWAT1uZAP9A1N9qM2F57pt08YxX9+ywrjHKtyrgtE53G6jWPmUzjoKCLYtK7RxqWYtgKNy22TgV9JTcM4ow7r2keR00SHG3nj+1VXl72L3UE/b/jEifJwYozJsy4Yd4qKca1w/v8AKRc5h/v8LNuG+z+8Y96IouxIbIJHXAwCB49fOjDcmnPuSj/6kZH1OD9q2/h3KzocyXlxKfImNF+irn70aS0UeGfjufqay6Jzu9LTZ2N/Tf8AfkvnSTljSNhOrbYOkSrv0z2RJH0q6cl8AvlmUTxF4Qrd5sDIxsnewSG2GDt1rW1jA6AD4bV6qN09HJtU/U2KDaWVf+yudpCQ0caHcAlmZQd9OAN8dOtFbT2SoDmSd29EQJ9yTWgUqg0sY7JcvJVes+RLSMf4Zf1dmP2GB9qMW/Doo/cjRfgoH3qTSowjY3gBZ3FcxXcUqVbVKle1HK28Ug/Zk0n4Op/uorOF4zjxrU/adba+FXGOqBZB/I6sftmvnOXiLedcfWaTqS7gmo5KbSvcHMI1YNH7XiwxnNY7Hetq60ej4wQm5Nc+T089iitmWj/p1fOlWX/p4+ZpUD/571rrharBZCvbWVQouI0XsOFzzAMiHSejEgA+G2TvTogLuAtEgcrxAcU+0lE4OUpT7zIvwy3/AJfnRCHlBB7zs3wAX/zog0MjuyG6Vg7qrSPUWXc4Aya0CLl6Bf2Af4iT+dTYrZV91VX4AD8qMz049yhGcdgs1i4BNJ7sT/EqVH1NSP8AsDcP+4n8TZP0UGtHpUYemxdyShmUnsqUns4HZKnbujd7W0QALZII97OwAIwQc5qVZ+zWzSNEZZJAhcrrkYFdeNajs9PdJGdPTNWulTzImsFNGFgvce6H8J4Bb2qlbeGOJSckIoXUfNj1Y+pqfiu0qIsJUqVKoolSrmqkWqKLtKqhxT2nWsbFI+0nkyV0xoR3gSMZbGdx4ZrvBOdJp51jexniRs/rGyVGBkasoMDw6+NC6zLoFPn03VBnUcyhV5IH2JBP0VupVQ+Lc+XEV9Lbx2vbLEA2ELdppKqS+wIxlgOlTuDe0u2mfs5A9vJ00zAAZ8tXgfjiqE7Lq1t3peqEYkDbBAOCDg5yBkfRW6lUDjPGo7WFppc6FxnSMnvMFG3xNS7e4DorqcqwDA+YYZB+hoti6SHTcG76xdX8f6U5SpUqtYQbmm7iW2kjm1aZUePujJ7ylT+dfOfN/AFtZVWOQyI66hqXS64OCGHx6EV9Cc62jtblojIHXp2Y1HB65TxrEeeZCYoQ7Slw0m0qFTghdwT6+FJyuIko8JxjGmHcOVToxvT8svdqE0mKbln2rFElD7L32tKovaUqJtWVtKQVpXJZP4UKwI0swGRjY94fLvVnCSVY+E8cNtgBAqOQXaWUZzjHcXJIGPD4UtC8MdlOyRF7aHK0KlXmNwQCOhGR8DXquouYlSpUPl49Ctytsz4mZdaqQe8N+hxjPdbb0qiQOVtrHPvaLrP7eUQpUL5j46tpbPOylguAFBwWLMFAz8/tTvBeLpdW6TR50uM4PVSDgg+oIIqtw3be610ZOl1q9t1fx5pT80qqXKHGZp7u+WRsxwyiONcDC4MgO4GTkKvWpnPfGzbWMjqcOw7NPPU+2R6gaj8qz1BsL+2fsmDopBqBp/1Hb/yAP2vKsAag1nzZBJdSWoYiWPbDDSHIHe0Hxx/zNVn2YXzx9rYz7SRYkQE5OhwCQPgSD/OaF83cuB+MoFcxNcR60kG2maNTg7b76F6b5agumdsDmjvkLoRemxDUSQTO4aXNcODwbruK8LU81TOBcyXN2l1bkpDdwsVVtOVALEA6TnOMEZ3G4NeuXub3WT8HfgRXAwFc7RzjwKt0yfofQ7VEmj/D8wIw2W7iKn+NR/8AzT+qrdJdEHF0f3WYNIYzJHI0F23ew8g7c47EEX9EK5o4VxOG1eaW9LBNOUiymzMFzlQvTIolwr2bwTJFO89xLqVJBqceIDDfGR9aunFOHieCSJukiMnw1AgH5Hf5VWvZbfF7Lsn9+3d4iD1AzqH+4j+WsdJoko5sd/IRx6hO/RufGQ1zXC9oDfa4Y4HYj7oVw6+hseMXolZI0kVZVZtu8xViF8dy7HA/d9KLJ7TLV50hhWWUuwXUid0ZOMkMQ2B8KF828LiPGbRpkDRTr2ZDZwXXUFz57tGKuii3tk/6UCD+CJcfarjD7IBAAP8AKrVu07mxyPY5z3MHehY9vgknCqnHh2HG7Sbos6NC3qRkD/dH9KsnMHLUF5GUlQE47rgd9D5q39uhqu+0lC9tb3MH6zsZUkBTvAqRnUCOoyqb+tN3HtUjddNrBPLMR3V0bA+GrSST8h8xU3Ma5zX8HKgg1M8UM2nvc0FpIxVHFntg/ZP+z66aW3mtLnEhtpDCdQ1BkBOAc9cFW+WKtPCeJQzR6oHV0BKgp0BXbHp4UD5B5fktoHaf/Gncyv0OnPQHGxPUn+KjPBuBRWqusK6VdzIRknvEAbZ6DAG1EiDg1t/z8El6g+F00pYe4qvyk/qP14pEKVKlR1y1wisE9q/B9F8yjIQqrouSQNYw2P5lNb5WZe160HaQSH9pXT+khh/uNAnFttGiOa8rEW4RXP0VVlmjA3qH260qHFMbAgv6J9KVG+2FKr3FTYFb47jzqVbw9vNEqqM6gNbkuc5Hux/PxFDzjNF+UpQl9A23vaf6wU/uKVaLcAmy8tBK16CPSoXOcADJ8ceNOUqVdpcZKqf7ReAtLCtzDkT2x7RSOpUHLD1xjUPgR41cK41YewPbtKY02odp5Wyt7fcdx8iMLNOeePC64PDKuMyyRhlHgyq+tf6h9MVP5AkNrPcWEh/wyJoyfGNgur81PxLVVeMcJaDiEdif/d5LmOaMeSuQrAfAZX+UVaPaZYvEYr6D34tUcn/duCAT6Asw/mHlSILtxkPLaB/7/wDV6uSOLpM0bT7ZdzmnwSQWf4LT81J9liaoJ5z1muJG+Qx/dmoR7S7ySa8t7WGMyMn67Qd1kJ6A79AFbPTqatfs+szFw2BSMEqXOevfZn/IivEHLT/pV7x2Up2QRF31KcAHPh4N/VRumTE1o71f+Vzhqo4/UJp3V7d234ke0fZUvilrfWk8XE7ooxDqjpGBlY2BGDgY6EjqdyNzRv2i3IVbK9jOoRSqQw6FHAb7hPvV14jw5J4mikGpHBVh6eh8CDuD6UMPJ9ubNbRgzRL0yx1ZDFs6h6k/I1ZhIBa085z5WGepxvfHLK2i0lpDRQLCOPmLP1TvHuXYb2LRKuR1R195CfFW+m3Q1nnFODX8Fxahw1zHBKpilVSz6Sy5STGSBhfHPjv5axGgUADoNh8BXSKJJCH54KT0fqUmm9tBzc4PaxVjx8fKQ6UB4Byyba5upQ+VuGVwgGNJ7xbPnux+VH6VELQSCeyRZM9jXMacOFH9jf8AkIPzJyzFexhJdSlTqR0OGU9Nif8AnSgNv7J7QNqkaaY+OuTAP9IB+9XY0C4vzraWzFZZQHUZKKCz/DA2B+JFDeyP8zwE5pdVrQOjp3O+Tf4yEWs7JIo1jjUKiDCgeAp0IPKmbC+WaJJYzlJFDKfQjO48DUiiiqwkH7tx3c978rmK7Xkvio9pxOKXPZSJJpOG0OraT5HB2q7VBpIsDClUqqfEvaXawyNGO1lKbMYkDKpHUFiwz8s9KsHCeKx3MKzRHUjZwcYOxwQQehBBFYbI1xoFMS6SeJgkkYQDwSFMqk+1my12auOscin5MCp++mrtQfm207SymX/Lq/oIb+1R4tpQWGnBfPlxAxFBri3YGr+3DwdsVAuuFAHpXOD0+5lqm9k3rXatP6OHlXK3vCz0ypUJyaJWE2iRH/dZW/pYH+1Bo3Ip9ZD50v3RuV9BKa7UDgNx2lrC/UtGhPx0gH75qfXYBsWuURRSpUqC8X5xtbYlZZlDDqgyz7jIyq5I286hcGiyVuOJ8rtsbST4AtTrzhEUrpJJGrPEcoxGSp2OR8wDUoqCMEVU7D2n2k0qRL2up2CKTHsWY4HQk9fSrdWWOa7LUbUQTwU2YEeAf+kgKWKVQeKcahtk1zyLGvhnqceCqN2PoBWiayUu1jnkNaLJ7BTs1zNVrinOlr+DE3bFVmDpGwViwcAg7AZBB8/Sq1yN7QGMcVu8U88mrSZFGsKrN3S567Z8fAUIzsDg2+V0Y/S9S+J0oafaaIOPN8+CKK0vNczVW5l5nmS4S0s41kuHXWS57kabjLYI8vy65qPyvzTcSXklpciFnRNeuAkqpBUFGz4975dPhfVbu2/shj0+YxdXFVuq87eLrx/QriXFJWB6VlvCeHXPELie2ubiTsLaRtQBw8hZ2CAn93Ck79M7elx5H4LLa27QykELI/Z4Of1ZwRny31HHrWWSl54wiarQs07TcgLxWAOxyDfmqNV35Ujm/jf4SzlmHvAaU/jY6V+hOflQDlHkSE2oe6jEs1wNbtJ3mUPuApO6tg5JG+Sd6f8AarbM/D2KjOh0dsfujIPy7wo5Z8xQNbCftEEWkEksBp290jwYdMdaogOk93Yf7Ro3SRaFpgu3PIJHOANrcebJQ3jfEY+FWAES50ns4lYk5ZiW7x6kDvH7VXOI33ErRYLi4uFIllRHhEa6UDAtgtjrgEbePiaXMnFm4nZSSwROBazK6k79qoB1EL4EZBI32+gXNPONtfWXYRB5LiUoViVG1I4IJycYP7Q2J60B7wbo1jHa/wD1dPS6Z7NofHuJeRKSA4tBAI87cEknyKvCXNfDZJeLpb9q6Q3ca6wG2KxayygeZ0f6qN8O5M/BzTy2x0xvBoWPvFu0UbNqPw+rGhFw89ynD7oQydtbzdlMugg47odsH9nun4aiK0UCiRsa5xd8bH7j/aT1uqlhijiBFbS1wxktdVn5gNo+OFkfKJubi1FraJ2KEt+Jum6sWPupjqdOkef8PU6DwFbe10WEb5kRDJpO7EFu8zEDAJJ6eWPChl57O07V5Le4ntu0OXWJsISepA2x1Pw8KJcucnQ2epk1PK/vSyHU58cZ8Bn6+OakUb2EWP3+HwCv1DV6fUNcWuIBztAzuPdzjzWQK7cUj1NzxalZf3gR9RinKVNrzyxOKTvEeWR9Nqj38w6U7zN+pvZ0G2JGI+Dd4fnQKW8y29cUijS7AIItO5rtR+3FKrtUu53p+Nt683YCyEDpmvUIBNaIVArZOQbnXYxj9wun0YkfYirFVJ9l8/6mZP3XDfJlx/4TV2rpQm2Bc2UU8pVm3Gore3452lyEMU0OvMihlV1GMgEdf1f+qtJrP/ajZp2lnNIoZFl7OQHoUYq2+PDCt9axqB7L8EFdP0dw/EGMk09rm454sV8bCn23tJsTKkMWs6mCLpiwoLEAbHBA38q9c5cxTxyw2loB28+TqbcIo2zg/BjnBwFOxqzWvDo4wBHGiAdAiquPoKp/PEb293bcQVC8cIaOUL1VG1Yb/W2/mB51T97WZPjjsO63pfw0upAjYeHUHEHc6jtvA79u6XC+M3lteR2t+6yrcA9lKgC4cfsnAHoOn7S1WuIssfEZ5OIW884DnsQozEIwTpODgMMads4653orfcfTiV9ZpaqzCCTtpJGUqFA0nH+n5kjFG+M8V4lHM6w2sc0Rx2ba8Ebb68uPHPgKCacOSQDjF9vvS6bC6GQWxrXvZ7huEde7BB/SSOQnOTRYy2xFsuUDlmSUamjdh5NnGw2xtt8aHcrj8Pxe8tsYWULOg6DzOkfzkfyVM5I5dnhe4uLnQslyQTHH7qYLE5xtnveBPxyaKXHLatfR3msho0aMqBswOrBJ8Maj9qK1ri1pqiD9uFzpZ4mSzx7y5rm4N7vdhwz3yKtUnnmOSHiQcS/h4rmJYmn0k6Qp7ygjcE6V8uvUDNTrfj9lYRCGwAup5CBhCS0hz1eQDA8cAfQbmr5dWSSqUkRXU9VdQw+hqPYcBt4DmGGOMnxRFB+uM1fRcHEtPP1HyUHqUT4GxytJ2gCgQGurjdjdjxfypVnhsLQ8bmGkhLmFZNgSoddIOT0zkP8A1Vda5prtGYzbY+K5mon65a4iiGgfOhV/ReZIwwKsAQQQQRkEHYgjxFVCT2V2Rk16HAznQHIT/wDID51caVRzGv8AzC1UGqm099J5bfNGkxaWaRIscahEUYCqMACuxWSKSyoqk9SFAJ+JA3r12w1acjVjOMjOPPHlTlaoIJc7Nnn7pUq86q9VaylSpUqiiVKlSqKLGvajbaOIavCWNG+a5Q/7RVQkTxrSfa/Z963lx/8AEQ/6WX/xVndywxXKmbUhXQicSxQ+2PlSpnVXaHS3ZR/mPh6oe5n65oLbh1NekYnYknHrmnkbPxFbAVq/eybiJ/FSxno0er5o4/s5rVaxP2dcTC8QiB2160/qU4+4FbWKf059iSnHuXaCc3cufjbZodQQkqysRkAqfEfAkfOjdKjOaHCisRSuheJGGiDYTVtEVRQTkgAE+ZAwTThFdpVawTZtNQWyoMIqqDv3QBv57U5mu1Rucp7lr+2to7hreKdW7yAatalid9j00DqOtDe/YLpM6bTnUybd1YJJN8AWeLJwrwGrtZ+893wyaHtrg3VtM4iJkH6yNm6EEknHU9SNjsOtWzjnMcFoged9IOygAlmP+VR1/KqbICDeK5tEl0T2uaIzvDvylt5rkVzYRSlVf4FztBdsyRaw6rqKOmk46ZB3HUjx8arcPP8AdXo0WNuFkUEytIdSR7kKFO2SceP02zVGZgAzd+Ftnpuoc5wLdu2rLjQF8E32wtDzS1Vn93ztM/CY5UAW4mk/DggYAfUQWUHxwPkT6UEubaSK6iitLu4ubwMDKdeYEAPeD9ds9ck+Od9qw7UAVQvj7pmL0h7twkcGkFw7ke3kk8BvxP0WnXHG4Y5DG8iq4QykE4xGM5Y+mxodwjnW1unZIHLOoLaSrKWA6lNQ3+HXeqh7UeFa7uzwcdt+oJBxt2i4z/8AcNTObLKOyurC4iVY40cwPpAA0HAGfPumTc1l0rw4+AR90WL0/TvijyS+RriOKBbeD5siggXEOaJv0nHcw2sqPInYCOYFRKxJAwdvEptnqKt/GOZbq24aZ5okS41aQqnWi6mwrHBPh4Z64+FN+1G1P4NJ19+3lSQHxwTpP3KH5Ua4pxGE2JnlQywtGshQKHLK2kjun4g+mM1TWuaXjd2v69/siyzRTR6eQRCt20iyT7SKbd9wfCpHB+BvcTQXLcRjluVdHMYcMFj6sigHrjbAAHX41p61jPHrjhsqBeHxS/iiVKGMOMHIzkFjnbPujrjete4Zr7GPtf8AE0Jr/j0jV981enIsgfW7/pQ/WWPpkjrHIDXNDSBzgD9PhSqVKlTa8+lSpUqiiqPtQs9djnxjkRvrlD/urJGss1unNVp2llOnnGxHxUah9xWESS6VzXO1TTvBCd05wvX6LFKoX6Qau0rRTGFGRTmn448b74+1N3jA7qMV2x48yKUK6gdsg7j5UXNLIruinL1wsd1C+caZYz8AHGftmvocV8tF2LEgEeVfTXCLrtbeKT9+NG+bKCfzpzT9wlZ+yl0qVKmkslSpUqiiVUb2nyNELS5QAtDOMDOM6hqwT4A6MVear3PvCGuLCVEUtINLoB1LKwO3rjUPnQpgSw0n/TZGx6phfxdH5HB+xQOHg97f3EUl6iwQQNrWFSGZ3G4LEE+XU422A3JrlxCJeYAs4yscAaFT0LdSQPE5Ln+UeVXPhTMYIzINLlELqeobSNQ+RzQfmflAXTxypK0E8XuSqMnHkRkevj4nzobovbYybBz3TsWuBlLJKY3a5g2jDb79ybPJyaKE3p/D8dikOyXUJiyemtcYH+mMfzUuRYxDe8QtsAYkEq/wPqI+gZfrXs+zUSkvd3M08u2lwez7MA57i7jr/wClWW34FElw1yAe1dBGzEndRjqOme6u/pVNY7duqs39Rlan1cAhMQcXEsDSQKFtcC05zVWOO3CGc88utd2ZjiwJEYSIPdBZc5GfAkE7+eKrHAuLy2kIhg4XMJtgzNnSzY95pNOSPTYDwNaViliiOit24Gik4NeWQ9CRu5t3VkZ+NEWFRb/lS8uLKLtpEN2k3bKSe6in/p5A8Nj8sVY+Z+Xhe2zQM2kkqytjOllOc4yM7ZHzoviu1YiaAR5Q3a6Uua4UNpJbQqrN/THCgTcHWS2/Dy5dSgRidi2ABq26HIzT1lYrFEkSDCIoRQTnuqMDJPWpNKiUOUoZHEbScXddr8pmK1RTlVVT6AA/anqVKrWSSeUqVKlmoqSpV5eQKMkgDzJwPvQi85ws4vfuYR6B1Y/RcmqJA5VgEou65BB6HY/OvnDiMOh3Q/sMy/0sR/atdu/azYr7rySfwRkfd9NZRxzi6T3ErxghZHZwrYyNRzvjbrmk9Q5pApNQAi7QfUKVP618hSpO0ykls5fRnptXW4bpbBr1aXbLvgH1p4cQYnJAxRFQpdgbBxsRW5ciXOvh8H+VSh/kYqPsBWETqSTjatZ9j10xs5Ebqkp+jIp/MNR9Ofcgzj2q/UqVKnkklSpUqiiVKlSqKJUqVKoolSrzJKFGWIAHUkgAfM0DvufeHw/4l5bgjwEqM39Kkmooj1KqFd+2vhqnCPJN/wB3E2Pq+moie2JZc9hbsdwoMjquWOcDC58AT18KgyotIrmayO89q12chEiT1Csx/wBRx9qC3vO96/vXDrnwQhP9oFLnUNCYGncVujygDJIA8ycD70NvOarSL37iIemsMf6VyawW4uHkOp5Gc/52ZvzNMa87ChnU+AtjT+StkvPaxYp0aST+CM4+rYoZP7YYyP1cDH+Ngv2AP51lUluPjXiYkeNYM7jwtCFo5WhXXtVuW90RRj0Usfqxx9qbvecJ5YjieQHH7GE+6gVnyHO2aJ2tu5XbB+ZoEj3H9SK1rRwENvJ3kc9o7uc9XYt+Zpkx4OKkXVoyHJx9aYdN9zWhkKkpbXG4ryZsbedei2N+tRXUsdqvaqtSPw/rSrx2D/vfelWKVr//2Q=="/>
          <p:cNvSpPr>
            <a:spLocks noChangeAspect="1" noChangeArrowheads="1"/>
          </p:cNvSpPr>
          <p:nvPr/>
        </p:nvSpPr>
        <p:spPr bwMode="auto">
          <a:xfrm>
            <a:off x="1527175" y="1227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22" descr="data:image/jpeg;base64,/9j/4AAQSkZJRgABAQAAAQABAAD/2wCEAAkGBhQSEBUTEhQVFBQUGBUVFxYUFRUUFBQVFRQVFRUXFBQXHCYeFxojGRUUHy8gJCcpLCwsFR4xNTAqNScrLCkBCQoKDgwOGg8PGi4kHyQqKSwsLCwtLCksLCwsLCwpLCksLCwsKSwpKSkpLCwsLSwuLCwtLCwpLCwpLCksKSwsKf/AABEIAOAA4QMBIgACEQEDEQH/xAAcAAABBQEBAQAAAAAAAAAAAAAFAAMEBgcBAgj/xABHEAACAQMCAwUGAggFAQUJAAABAgMABBESIQUGMRMiQVFhBzJxgZGhFLEVI0JScoKSwTNiorLwQxZzwtHxFzRTY4OT0uHj/8QAGgEAAgMBAQAAAAAAAAAAAAAAAwQAAQIFBv/EADERAAEEAQMDAgQGAgMBAAAAAAEAAgMRIQQSMRNBUQUiYXGRoRQyQoHh8LHxosHRFf/aAAwDAQACEQMRAD8AZtb8AYqXG2vYb1XrdGJ6Vd+XrDoTXhdQza7HK6cQLsFO2vDmC+VD+KwkbVb3QAUJuVDGgGMsTjmjbhVNYPSnBEQOlWOKxXrilcWIx0oDtRRohBDDyq/GuSBii0FmNtqetrCp3Y48KBLPeAtNavP4QbVGv0A6VOMwAoLxa8A8aHEXPNIzyAFDuZsfGoU91tvUa4ud+tQLq72rrxwJIvpQOK3pOw6Uxw7rTd3KDXLWYr4EfGuwGUygEAmzZVpgXu5pmeo9tfEgVIaSucWlpyt7gmJDQ26lNEJ5qHSLk0zEO5WSbTGCads7cBsmvSpipCuKM92KCy3BtWHhlwF+FWKz4mnTIrOpLjHSpVlxAiue7RbzutNDUVhaUL5a8xXe+1UZeKsfGj3CLwtWHaUsGVYl3cK1wT5rzdJ3abgbalcnbaliAEy02EAvI+vSqlxGDB6VZb+Vgx2zQe67+3jTujfT/gk5QEH0ClU/9GmlXb6rEttKP21mNtqOWUgWhdu+29S0auKIiTuKL1a4Um7vzjahsd0afk3pRwelWWN7rXVc5O211XLi5NJYa9m2FKyxRkojHFe7GbbJr1eXOBTB7tR7hSR1rlmL32mN2FHlvm8KE3zHqTvRrsgBQXi84CmnoRkUFh/GUCuJaGXGonAySfAU7Ldb1It7oIA2FByR3hnP328K70MeaSfKbg4aIwXlbOOiBl6+Gc0z+L77MUDZ6KV26DocUJ4oHzqD6tydvAHw32NQ34zKTsNC4x03Ph9cGuqyIEKi4DCskfF1A/W6Y1zhcAYz6Y8PWiKA6dQIK/Gqbb3QUFCBhh7xxq+Hr9KsXCJdSBBgBgcfxKRv9PzoE+macqvzL3cyZpgZJrksmCQfA4+lPRGka2hU3KWk15IOanlhgU2UBoYetlqYEWfCpVvanNE7KwDYoiLMDG1V1dpUDEMSxo3wiEqfSvQjGOlORSgUvLIXIgaArBD0pOahw3oI604ZaVe0EI4dSamtQaEXtiAc4o4M1Fv8EdKDEdrlbqcEF29KVLTXKc6iDtCmC4GKdhlzQgSFulT7MEdacdgJUBE0FdaTArwJsCoU9xXNkDrwiAgKY11iosnFKGXDmmLde9vWWwk/mWt/hWO2Orc05MuK5Y4xXb2XahSMDRhOxjCHXdwOlVrjMLHp0o8uGavF/AMVqF/TcFT27gqFICDvRHh9ms0sMR3LtuvkPM/l8aicaHfAXc5x8zsKsXs84M346Rn6wJg4IIy2VUAj+c5r0cWQHJNozSLS+y+FnDM7aB+wDgUN5g9n0JX9VsR0ydh9as/EOPor6G1KfAlTp+o6UOuuILjOoY887UUvI4TIYO6zq55JlCHVuw6eO3lUDhsxgJWXIHvDHUHpn6GtFtr9JG0q6sfIEZqi8xsBevG42x3fDYijxyF2Cl5GBuQn71s4bOdQByeu/n69KbhmNPMgIAHgAPoK6ttSb3Cyg0btdE5xT0MhzXY4KkLDtQCWq6JVg4VNsKIXE4xmqxZzFTRBrjK0q9mbCMHYUo8SGa7+MB6VXpZSDTlneb4NQxYsLBJtWJJvI0X4e2artvvRvg7b1lwBarbdo0VwKE393jajhjytV/inDyTkUm2MF+UY3SG6xXa5+CelTXTYh+5PWkPlU4Jih3CrjIqXcXGBTbwlW2vbmm+yqGl+Caki4yKScSHLSami2qB2mk1PlOaiG33owFqwaUzh94QacvL6ogGBQbidyx2FUYA5MCbaEQTigyaa4hxfu0AilYGnmjLbmq/DNDrKz1jSD3MhL6vEHP0ORWv8jxK2qQIFE0cZBHVwoOST5hiR8qyi5gxVt9mXH5BOLdiOyCSFRjcHIbAPluxxXVjokHwqjdQLfP8AlF+YORJJrtHSV0jGdQLZ1b5G3Tbp0pvmLlQYCxnfGRnzA/vVj4lxTr+tWI4OGbSQvrhtjj1quJxGWSXUZ4pEH7oGoHO3eB2yPD1oj9p7JlrCgfLnBLkSkMI9CsdOQVYqDsceB/5vUX2g8udrewFNiyfrW6YCtgY8yckAelaBbXalseNVnmnjkIeRfekQhVHhqBzljjoM9PSpvI9zVktAFP4VTvo0STSgIAA2J1EHxGcD/hp2A0PZsnJOSdyfMmnopCKTe2wlS8Wa4RLWK89p5VAkuDSjn3ofTNKbkbhtvOjVtwwaaH8PbPWrVw1Bo386Se5wTUbQSqtxPhO2QKCCMoc1pV5aqyEUCn4GCtVDqNp2uUmizhCrKai/D58NQhrIxnevKXeDXQ6YIwlC4gq+294Mda9OQao/6e0ipdlzFk43rn9GSzQwmmytpWfsBSoV+maVVsctdQIBwQ90VK4jqIqPwiDAovLb5FNSu9yRHCqaSMGotayE1Il4ePKnIoq0CCFAvRzioUt3g0UePagPELfetsAKiUnEidhUWRdVN9nivaS4rZaTwpab7KnOgpZzTqWxbAAJJ2AAySfhV7FSEXApvhd+0MySL1U/XOxHzBIq0f8AYW4bdhHEP/mOqn6bmo/EOWorVVYyrNIW30nKINvAHJPxPyosbCihruQrC0iyp22lNRBCs4DaSCVYD4MCPlVdkthq1N2ZI/ajUIfnpxn51W4eZ5LeR4ioaFmJx5EnBK/E+HzqDf8AEU94a1Uk93O2x+PnTHSfwOE1+IACv/DOOopLMwGPufAfEmqbxAOHYyA6mJJz4kk5I9KEWF+xkyT3V6DwGdvr/wDurjy1KkpZrgFoz+z65+II8dxWzAWtQHu6pCr8RqUiVc05csGyFMoJ6HOor8s7/Q0O4lyu0KmRGEsQOCy7Mh6YkQ7r8aVkaRmkExubyq+8NeOzOoUTEOa6ltvWGOtZIRLh46Va+G+76VWbJDVmsD3AKSmZSchNlP3E2kUoiGXavbcPkcHRG7Z8lP59KkWHKl1t3Ao/zMPyGTQG6aR/5Wk/styyBrslAuK2+Qaq09oSdqv3MPCGg0B2B1g+7nbGM9fiKB/gx1ozXOiJY/BSzgH5Cp9zYyAZAJqXwexJ8was/wCEFTrThwG+K0NVQIVtjQL9Fv50qtn4WlQPxBRemFReF3nrVht7sEVVLDh756UdtLYqwpp7RaWaEUaMkVF7MjfFFLWLIp2SzoJNIpYEKZtqFXyE1Y3tag3lltRYyhkKm3TFTUcSZqwzcIz1pgcIApoTMbyhOCgwCrei/goEdUZ55e0Bx/09JClMjcb9cb0L4fbqrdoylki/WOF3JVSCQB4/CrLbSLPJLCr4SXF3CwfQGimXMg1DfCuDsKYhHUaXhEioOG5V2S5um7ztFDnoGC6vlsW+dR5+FzTDDzax4BUdt/oAPjkVbbK4tIAY4w91LnvrbKzkHzdxkn5mi0E1w4/VWAT1uZAP9A1N9qM2F57pt08YxX9+ywrjHKtyrgtE53G6jWPmUzjoKCLYtK7RxqWYtgKNy22TgV9JTcM4ow7r2keR00SHG3nj+1VXl72L3UE/b/jEifJwYozJsy4Yd4qKca1w/v8AKRc5h/v8LNuG+z+8Y96IouxIbIJHXAwCB49fOjDcmnPuSj/6kZH1OD9q2/h3KzocyXlxKfImNF+irn70aS0UeGfjufqay6Jzu9LTZ2N/Tf8AfkvnSTljSNhOrbYOkSrv0z2RJH0q6cl8AvlmUTxF4Qrd5sDIxsnewSG2GDt1rW1jA6AD4bV6qN09HJtU/U2KDaWVf+yudpCQ0caHcAlmZQd9OAN8dOtFbT2SoDmSd29EQJ9yTWgUqg0sY7JcvJVes+RLSMf4Zf1dmP2GB9qMW/Doo/cjRfgoH3qTSowjY3gBZ3FcxXcUqVbVKle1HK28Ug/Zk0n4Op/uorOF4zjxrU/adba+FXGOqBZB/I6sftmvnOXiLedcfWaTqS7gmo5KbSvcHMI1YNH7XiwxnNY7Hetq60ej4wQm5Nc+T089iitmWj/p1fOlWX/p4+ZpUD/571rrharBZCvbWVQouI0XsOFzzAMiHSejEgA+G2TvTogLuAtEgcrxAcU+0lE4OUpT7zIvwy3/AJfnRCHlBB7zs3wAX/zog0MjuyG6Vg7qrSPUWXc4Aya0CLl6Bf2Af4iT+dTYrZV91VX4AD8qMz049yhGcdgs1i4BNJ7sT/EqVH1NSP8AsDcP+4n8TZP0UGtHpUYemxdyShmUnsqUns4HZKnbujd7W0QALZII97OwAIwQc5qVZ+zWzSNEZZJAhcrrkYFdeNajs9PdJGdPTNWulTzImsFNGFgvce6H8J4Bb2qlbeGOJSckIoXUfNj1Y+pqfiu0qIsJUqVKoolSrmqkWqKLtKqhxT2nWsbFI+0nkyV0xoR3gSMZbGdx4ZrvBOdJp51jexniRs/rGyVGBkasoMDw6+NC6zLoFPn03VBnUcyhV5IH2JBP0VupVQ+Lc+XEV9Lbx2vbLEA2ELdppKqS+wIxlgOlTuDe0u2mfs5A9vJ00zAAZ8tXgfjiqE7Lq1t3peqEYkDbBAOCDg5yBkfRW6lUDjPGo7WFppc6FxnSMnvMFG3xNS7e4DorqcqwDA+YYZB+hoti6SHTcG76xdX8f6U5SpUqtYQbmm7iW2kjm1aZUePujJ7ylT+dfOfN/AFtZVWOQyI66hqXS64OCGHx6EV9Cc62jtblojIHXp2Y1HB65TxrEeeZCYoQ7Slw0m0qFTghdwT6+FJyuIko8JxjGmHcOVToxvT8svdqE0mKbln2rFElD7L32tKovaUqJtWVtKQVpXJZP4UKwI0swGRjY94fLvVnCSVY+E8cNtgBAqOQXaWUZzjHcXJIGPD4UtC8MdlOyRF7aHK0KlXmNwQCOhGR8DXquouYlSpUPl49Ctytsz4mZdaqQe8N+hxjPdbb0qiQOVtrHPvaLrP7eUQpUL5j46tpbPOylguAFBwWLMFAz8/tTvBeLpdW6TR50uM4PVSDgg+oIIqtw3be610ZOl1q9t1fx5pT80qqXKHGZp7u+WRsxwyiONcDC4MgO4GTkKvWpnPfGzbWMjqcOw7NPPU+2R6gaj8qz1BsL+2fsmDopBqBp/1Hb/yAP2vKsAag1nzZBJdSWoYiWPbDDSHIHe0Hxx/zNVn2YXzx9rYz7SRYkQE5OhwCQPgSD/OaF83cuB+MoFcxNcR60kG2maNTg7b76F6b5agumdsDmjvkLoRemxDUSQTO4aXNcODwbruK8LU81TOBcyXN2l1bkpDdwsVVtOVALEA6TnOMEZ3G4NeuXub3WT8HfgRXAwFc7RzjwKt0yfofQ7VEmj/D8wIw2W7iKn+NR/8AzT+qrdJdEHF0f3WYNIYzJHI0F23ew8g7c47EEX9EK5o4VxOG1eaW9LBNOUiymzMFzlQvTIolwr2bwTJFO89xLqVJBqceIDDfGR9aunFOHieCSJukiMnw1AgH5Hf5VWvZbfF7Lsn9+3d4iD1AzqH+4j+WsdJoko5sd/IRx6hO/RufGQ1zXC9oDfa4Y4HYj7oVw6+hseMXolZI0kVZVZtu8xViF8dy7HA/d9KLJ7TLV50hhWWUuwXUid0ZOMkMQ2B8KF828LiPGbRpkDRTr2ZDZwXXUFz57tGKuii3tk/6UCD+CJcfarjD7IBAAP8AKrVu07mxyPY5z3MHehY9vgknCqnHh2HG7Sbos6NC3qRkD/dH9KsnMHLUF5GUlQE47rgd9D5q39uhqu+0lC9tb3MH6zsZUkBTvAqRnUCOoyqb+tN3HtUjddNrBPLMR3V0bA+GrSST8h8xU3Ma5zX8HKgg1M8UM2nvc0FpIxVHFntg/ZP+z66aW3mtLnEhtpDCdQ1BkBOAc9cFW+WKtPCeJQzR6oHV0BKgp0BXbHp4UD5B5fktoHaf/Gncyv0OnPQHGxPUn+KjPBuBRWqusK6VdzIRknvEAbZ6DAG1EiDg1t/z8El6g+F00pYe4qvyk/qP14pEKVKlR1y1wisE9q/B9F8yjIQqrouSQNYw2P5lNb5WZe160HaQSH9pXT+khh/uNAnFttGiOa8rEW4RXP0VVlmjA3qH260qHFMbAgv6J9KVG+2FKr3FTYFb47jzqVbw9vNEqqM6gNbkuc5Hux/PxFDzjNF+UpQl9A23vaf6wU/uKVaLcAmy8tBK16CPSoXOcADJ8ceNOUqVdpcZKqf7ReAtLCtzDkT2x7RSOpUHLD1xjUPgR41cK41YewPbtKY02odp5Wyt7fcdx8iMLNOeePC64PDKuMyyRhlHgyq+tf6h9MVP5AkNrPcWEh/wyJoyfGNgur81PxLVVeMcJaDiEdif/d5LmOaMeSuQrAfAZX+UVaPaZYvEYr6D34tUcn/duCAT6Asw/mHlSILtxkPLaB/7/wDV6uSOLpM0bT7ZdzmnwSQWf4LT81J9liaoJ5z1muJG+Qx/dmoR7S7ySa8t7WGMyMn67Qd1kJ6A79AFbPTqatfs+szFw2BSMEqXOevfZn/IivEHLT/pV7x2Up2QRF31KcAHPh4N/VRumTE1o71f+Vzhqo4/UJp3V7d234ke0fZUvilrfWk8XE7ooxDqjpGBlY2BGDgY6EjqdyNzRv2i3IVbK9jOoRSqQw6FHAb7hPvV14jw5J4mikGpHBVh6eh8CDuD6UMPJ9ubNbRgzRL0yx1ZDFs6h6k/I1ZhIBa085z5WGepxvfHLK2i0lpDRQLCOPmLP1TvHuXYb2LRKuR1R195CfFW+m3Q1nnFODX8Fxahw1zHBKpilVSz6Sy5STGSBhfHPjv5axGgUADoNh8BXSKJJCH54KT0fqUmm9tBzc4PaxVjx8fKQ6UB4Byyba5upQ+VuGVwgGNJ7xbPnux+VH6VELQSCeyRZM9jXMacOFH9jf8AkIPzJyzFexhJdSlTqR0OGU9Nif8AnSgNv7J7QNqkaaY+OuTAP9IB+9XY0C4vzraWzFZZQHUZKKCz/DA2B+JFDeyP8zwE5pdVrQOjp3O+Tf4yEWs7JIo1jjUKiDCgeAp0IPKmbC+WaJJYzlJFDKfQjO48DUiiiqwkH7tx3c978rmK7Xkvio9pxOKXPZSJJpOG0OraT5HB2q7VBpIsDClUqqfEvaXawyNGO1lKbMYkDKpHUFiwz8s9KsHCeKx3MKzRHUjZwcYOxwQQehBBFYbI1xoFMS6SeJgkkYQDwSFMqk+1my12auOscin5MCp++mrtQfm207SymX/Lq/oIb+1R4tpQWGnBfPlxAxFBri3YGr+3DwdsVAuuFAHpXOD0+5lqm9k3rXatP6OHlXK3vCz0ypUJyaJWE2iRH/dZW/pYH+1Bo3Ip9ZD50v3RuV9BKa7UDgNx2lrC/UtGhPx0gH75qfXYBsWuURRSpUqC8X5xtbYlZZlDDqgyz7jIyq5I286hcGiyVuOJ8rtsbST4AtTrzhEUrpJJGrPEcoxGSp2OR8wDUoqCMEVU7D2n2k0qRL2up2CKTHsWY4HQk9fSrdWWOa7LUbUQTwU2YEeAf+kgKWKVQeKcahtk1zyLGvhnqceCqN2PoBWiayUu1jnkNaLJ7BTs1zNVrinOlr+DE3bFVmDpGwViwcAg7AZBB8/Sq1yN7QGMcVu8U88mrSZFGsKrN3S567Z8fAUIzsDg2+V0Y/S9S+J0oafaaIOPN8+CKK0vNczVW5l5nmS4S0s41kuHXWS57kabjLYI8vy65qPyvzTcSXklpciFnRNeuAkqpBUFGz4975dPhfVbu2/shj0+YxdXFVuq87eLrx/QriXFJWB6VlvCeHXPELie2ubiTsLaRtQBw8hZ2CAn93Ck79M7elx5H4LLa27QykELI/Z4Of1ZwRny31HHrWWSl54wiarQs07TcgLxWAOxyDfmqNV35Ujm/jf4SzlmHvAaU/jY6V+hOflQDlHkSE2oe6jEs1wNbtJ3mUPuApO6tg5JG+Sd6f8AarbM/D2KjOh0dsfujIPy7wo5Z8xQNbCftEEWkEksBp290jwYdMdaogOk93Yf7Ro3SRaFpgu3PIJHOANrcebJQ3jfEY+FWAES50ns4lYk5ZiW7x6kDvH7VXOI33ErRYLi4uFIllRHhEa6UDAtgtjrgEbePiaXMnFm4nZSSwROBazK6k79qoB1EL4EZBI32+gXNPONtfWXYRB5LiUoViVG1I4IJycYP7Q2J60B7wbo1jHa/wD1dPS6Z7NofHuJeRKSA4tBAI87cEknyKvCXNfDZJeLpb9q6Q3ca6wG2KxayygeZ0f6qN8O5M/BzTy2x0xvBoWPvFu0UbNqPw+rGhFw89ynD7oQydtbzdlMugg47odsH9nun4aiK0UCiRsa5xd8bH7j/aT1uqlhijiBFbS1wxktdVn5gNo+OFkfKJubi1FraJ2KEt+Jum6sWPupjqdOkef8PU6DwFbe10WEb5kRDJpO7EFu8zEDAJJ6eWPChl57O07V5Le4ntu0OXWJsISepA2x1Pw8KJcucnQ2epk1PK/vSyHU58cZ8Bn6+OakUb2EWP3+HwCv1DV6fUNcWuIBztAzuPdzjzWQK7cUj1NzxalZf3gR9RinKVNrzyxOKTvEeWR9Nqj38w6U7zN+pvZ0G2JGI+Dd4fnQKW8y29cUijS7AIItO5rtR+3FKrtUu53p+Nt683YCyEDpmvUIBNaIVArZOQbnXYxj9wun0YkfYirFVJ9l8/6mZP3XDfJlx/4TV2rpQm2Bc2UU8pVm3Gore3452lyEMU0OvMihlV1GMgEdf1f+qtJrP/ajZp2lnNIoZFl7OQHoUYq2+PDCt9axqB7L8EFdP0dw/EGMk09rm454sV8bCn23tJsTKkMWs6mCLpiwoLEAbHBA38q9c5cxTxyw2loB28+TqbcIo2zg/BjnBwFOxqzWvDo4wBHGiAdAiquPoKp/PEb293bcQVC8cIaOUL1VG1Yb/W2/mB51T97WZPjjsO63pfw0upAjYeHUHEHc6jtvA79u6XC+M3lteR2t+6yrcA9lKgC4cfsnAHoOn7S1WuIssfEZ5OIW884DnsQozEIwTpODgMMads4653orfcfTiV9ZpaqzCCTtpJGUqFA0nH+n5kjFG+M8V4lHM6w2sc0Rx2ba8Ebb68uPHPgKCacOSQDjF9vvS6bC6GQWxrXvZ7huEde7BB/SSOQnOTRYy2xFsuUDlmSUamjdh5NnGw2xtt8aHcrj8Pxe8tsYWULOg6DzOkfzkfyVM5I5dnhe4uLnQslyQTHH7qYLE5xtnveBPxyaKXHLatfR3msho0aMqBswOrBJ8Maj9qK1ri1pqiD9uFzpZ4mSzx7y5rm4N7vdhwz3yKtUnnmOSHiQcS/h4rmJYmn0k6Qp7ygjcE6V8uvUDNTrfj9lYRCGwAup5CBhCS0hz1eQDA8cAfQbmr5dWSSqUkRXU9VdQw+hqPYcBt4DmGGOMnxRFB+uM1fRcHEtPP1HyUHqUT4GxytJ2gCgQGurjdjdjxfypVnhsLQ8bmGkhLmFZNgSoddIOT0zkP8A1Vda5prtGYzbY+K5mon65a4iiGgfOhV/ReZIwwKsAQQQQRkEHYgjxFVCT2V2Rk16HAznQHIT/wDID51caVRzGv8AzC1UGqm099J5bfNGkxaWaRIscahEUYCqMACuxWSKSyoqk9SFAJ+JA3r12w1acjVjOMjOPPHlTlaoIJc7Nnn7pUq86q9VaylSpUqiiVKlSqKLGvajbaOIavCWNG+a5Q/7RVQkTxrSfa/Z963lx/8AEQ/6WX/xVndywxXKmbUhXQicSxQ+2PlSpnVXaHS3ZR/mPh6oe5n65oLbh1NekYnYknHrmnkbPxFbAVq/eybiJ/FSxno0er5o4/s5rVaxP2dcTC8QiB2160/qU4+4FbWKf059iSnHuXaCc3cufjbZodQQkqysRkAqfEfAkfOjdKjOaHCisRSuheJGGiDYTVtEVRQTkgAE+ZAwTThFdpVawTZtNQWyoMIqqDv3QBv57U5mu1Rucp7lr+2to7hreKdW7yAatalid9j00DqOtDe/YLpM6bTnUybd1YJJN8AWeLJwrwGrtZ+893wyaHtrg3VtM4iJkH6yNm6EEknHU9SNjsOtWzjnMcFoged9IOygAlmP+VR1/KqbICDeK5tEl0T2uaIzvDvylt5rkVzYRSlVf4FztBdsyRaw6rqKOmk46ZB3HUjx8arcPP8AdXo0WNuFkUEytIdSR7kKFO2SceP02zVGZgAzd+Ftnpuoc5wLdu2rLjQF8E32wtDzS1Vn93ztM/CY5UAW4mk/DggYAfUQWUHxwPkT6UEubaSK6iitLu4ubwMDKdeYEAPeD9ds9ck+Od9qw7UAVQvj7pmL0h7twkcGkFw7ke3kk8BvxP0WnXHG4Y5DG8iq4QykE4xGM5Y+mxodwjnW1unZIHLOoLaSrKWA6lNQ3+HXeqh7UeFa7uzwcdt+oJBxt2i4z/8AcNTObLKOyurC4iVY40cwPpAA0HAGfPumTc1l0rw4+AR90WL0/TvijyS+RriOKBbeD5siggXEOaJv0nHcw2sqPInYCOYFRKxJAwdvEptnqKt/GOZbq24aZ5okS41aQqnWi6mwrHBPh4Z64+FN+1G1P4NJ19+3lSQHxwTpP3KH5Ua4pxGE2JnlQywtGshQKHLK2kjun4g+mM1TWuaXjd2v69/siyzRTR6eQRCt20iyT7SKbd9wfCpHB+BvcTQXLcRjluVdHMYcMFj6sigHrjbAAHX41p61jPHrjhsqBeHxS/iiVKGMOMHIzkFjnbPujrjete4Zr7GPtf8AE0Jr/j0jV981enIsgfW7/pQ/WWPpkjrHIDXNDSBzgD9PhSqVKlTa8+lSpUqiiqPtQs9djnxjkRvrlD/urJGss1unNVp2llOnnGxHxUah9xWESS6VzXO1TTvBCd05wvX6LFKoX6Qau0rRTGFGRTmn448b74+1N3jA7qMV2x48yKUK6gdsg7j5UXNLIruinL1wsd1C+caZYz8AHGftmvocV8tF2LEgEeVfTXCLrtbeKT9+NG+bKCfzpzT9wlZ+yl0qVKmkslSpUqiiVUb2nyNELS5QAtDOMDOM6hqwT4A6MVear3PvCGuLCVEUtINLoB1LKwO3rjUPnQpgSw0n/TZGx6phfxdH5HB+xQOHg97f3EUl6iwQQNrWFSGZ3G4LEE+XU422A3JrlxCJeYAs4yscAaFT0LdSQPE5Ln+UeVXPhTMYIzINLlELqeobSNQ+RzQfmflAXTxypK0E8XuSqMnHkRkevj4nzobovbYybBz3TsWuBlLJKY3a5g2jDb79ybPJyaKE3p/D8dikOyXUJiyemtcYH+mMfzUuRYxDe8QtsAYkEq/wPqI+gZfrXs+zUSkvd3M08u2lwez7MA57i7jr/wClWW34FElw1yAe1dBGzEndRjqOme6u/pVNY7duqs39Rlan1cAhMQcXEsDSQKFtcC05zVWOO3CGc88utd2ZjiwJEYSIPdBZc5GfAkE7+eKrHAuLy2kIhg4XMJtgzNnSzY95pNOSPTYDwNaViliiOit24Gik4NeWQ9CRu5t3VkZ+NEWFRb/lS8uLKLtpEN2k3bKSe6in/p5A8Nj8sVY+Z+Xhe2zQM2kkqytjOllOc4yM7ZHzoviu1YiaAR5Q3a6Uua4UNpJbQqrN/THCgTcHWS2/Dy5dSgRidi2ABq26HIzT1lYrFEkSDCIoRQTnuqMDJPWpNKiUOUoZHEbScXddr8pmK1RTlVVT6AA/anqVKrWSSeUqVKlmoqSpV5eQKMkgDzJwPvQi85ws4vfuYR6B1Y/RcmqJA5VgEou65BB6HY/OvnDiMOh3Q/sMy/0sR/atdu/azYr7rySfwRkfd9NZRxzi6T3ErxghZHZwrYyNRzvjbrmk9Q5pApNQAi7QfUKVP618hSpO0ykls5fRnptXW4bpbBr1aXbLvgH1p4cQYnJAxRFQpdgbBxsRW5ciXOvh8H+VSh/kYqPsBWETqSTjatZ9j10xs5Ebqkp+jIp/MNR9Ofcgzj2q/UqVKnkklSpUqiiVKlSqKJUqVKoolSrzJKFGWIAHUkgAfM0DvufeHw/4l5bgjwEqM39Kkmooj1KqFd+2vhqnCPJN/wB3E2Pq+moie2JZc9hbsdwoMjquWOcDC58AT18KgyotIrmayO89q12chEiT1Csx/wBRx9qC3vO96/vXDrnwQhP9oFLnUNCYGncVujygDJIA8ycD70NvOarSL37iIemsMf6VyawW4uHkOp5Gc/52ZvzNMa87ChnU+AtjT+StkvPaxYp0aST+CM4+rYoZP7YYyP1cDH+Ngv2AP51lUluPjXiYkeNYM7jwtCFo5WhXXtVuW90RRj0Usfqxx9qbvecJ5YjieQHH7GE+6gVnyHO2aJ2tu5XbB+ZoEj3H9SK1rRwENvJ3kc9o7uc9XYt+Zpkx4OKkXVoyHJx9aYdN9zWhkKkpbXG4ryZsbedei2N+tRXUsdqvaqtSPw/rSrx2D/vfelWKVr//2Q=="/>
          <p:cNvSpPr>
            <a:spLocks noChangeAspect="1" noChangeArrowheads="1"/>
          </p:cNvSpPr>
          <p:nvPr/>
        </p:nvSpPr>
        <p:spPr bwMode="auto">
          <a:xfrm>
            <a:off x="1679575" y="1379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24" descr="data:image/jpeg;base64,/9j/4AAQSkZJRgABAQAAAQABAAD/2wCEAAkGBhQSEBUTEhQVFBQUGBUVFxYUFRUUFBQVFRQVFRUXFBQXHCYeFxojGRUUHy8gJCcpLCwsFR4xNTAqNScrLCkBCQoKDgwOGg8PGi4kHyQqKSwsLCwtLCksLCwsLCwpLCksLCwsKSwpKSkpLCwsLSwuLCwtLCwpLCwpLCksKSwsKf/AABEIAOAA4QMBIgACEQEDEQH/xAAcAAABBQEBAQAAAAAAAAAAAAAFAAMEBgcBAgj/xABHEAACAQMCAwUGAggFAQUJAAABAgMABBESIQUGMRMiQVFhBzJxgZGhFLEVI0JScoKSwTNiorLwQxZzwtHxFzRTY4OT0uHj/8QAGgEAAgMBAQAAAAAAAAAAAAAAAwQAAQIFBv/EADERAAEEAQMDAgQGAgMBAAAAAAEAAgMRIQQSMRNBUQUiYXGRoRQyQoHh8LHxosHRFf/aAAwDAQACEQMRAD8AZtb8AYqXG2vYb1XrdGJ6Vd+XrDoTXhdQza7HK6cQLsFO2vDmC+VD+KwkbVb3QAUJuVDGgGMsTjmjbhVNYPSnBEQOlWOKxXrilcWIx0oDtRRohBDDyq/GuSBii0FmNtqetrCp3Y48KBLPeAtNavP4QbVGv0A6VOMwAoLxa8A8aHEXPNIzyAFDuZsfGoU91tvUa4ud+tQLq72rrxwJIvpQOK3pOw6Uxw7rTd3KDXLWYr4EfGuwGUygEAmzZVpgXu5pmeo9tfEgVIaSucWlpyt7gmJDQ26lNEJ5qHSLk0zEO5WSbTGCads7cBsmvSpipCuKM92KCy3BtWHhlwF+FWKz4mnTIrOpLjHSpVlxAiue7RbzutNDUVhaUL5a8xXe+1UZeKsfGj3CLwtWHaUsGVYl3cK1wT5rzdJ3abgbalcnbaliAEy02EAvI+vSqlxGDB6VZb+Vgx2zQe67+3jTujfT/gk5QEH0ClU/9GmlXb6rEttKP21mNtqOWUgWhdu+29S0auKIiTuKL1a4Um7vzjahsd0afk3pRwelWWN7rXVc5O211XLi5NJYa9m2FKyxRkojHFe7GbbJr1eXOBTB7tR7hSR1rlmL32mN2FHlvm8KE3zHqTvRrsgBQXi84CmnoRkUFh/GUCuJaGXGonAySfAU7Ldb1It7oIA2FByR3hnP328K70MeaSfKbg4aIwXlbOOiBl6+Gc0z+L77MUDZ6KV26DocUJ4oHzqD6tydvAHw32NQ34zKTsNC4x03Ph9cGuqyIEKi4DCskfF1A/W6Y1zhcAYz6Y8PWiKA6dQIK/Gqbb3QUFCBhh7xxq+Hr9KsXCJdSBBgBgcfxKRv9PzoE+macqvzL3cyZpgZJrksmCQfA4+lPRGka2hU3KWk15IOanlhgU2UBoYetlqYEWfCpVvanNE7KwDYoiLMDG1V1dpUDEMSxo3wiEqfSvQjGOlORSgUvLIXIgaArBD0pOahw3oI604ZaVe0EI4dSamtQaEXtiAc4o4M1Fv8EdKDEdrlbqcEF29KVLTXKc6iDtCmC4GKdhlzQgSFulT7MEdacdgJUBE0FdaTArwJsCoU9xXNkDrwiAgKY11iosnFKGXDmmLde9vWWwk/mWt/hWO2Orc05MuK5Y4xXb2XahSMDRhOxjCHXdwOlVrjMLHp0o8uGavF/AMVqF/TcFT27gqFICDvRHh9ms0sMR3LtuvkPM/l8aicaHfAXc5x8zsKsXs84M346Rn6wJg4IIy2VUAj+c5r0cWQHJNozSLS+y+FnDM7aB+wDgUN5g9n0JX9VsR0ydh9as/EOPor6G1KfAlTp+o6UOuuILjOoY887UUvI4TIYO6zq55JlCHVuw6eO3lUDhsxgJWXIHvDHUHpn6GtFtr9JG0q6sfIEZqi8xsBevG42x3fDYijxyF2Cl5GBuQn71s4bOdQByeu/n69KbhmNPMgIAHgAPoK6ttSb3Cyg0btdE5xT0MhzXY4KkLDtQCWq6JVg4VNsKIXE4xmqxZzFTRBrjK0q9mbCMHYUo8SGa7+MB6VXpZSDTlneb4NQxYsLBJtWJJvI0X4e2artvvRvg7b1lwBarbdo0VwKE393jajhjytV/inDyTkUm2MF+UY3SG6xXa5+CelTXTYh+5PWkPlU4Jih3CrjIqXcXGBTbwlW2vbmm+yqGl+Caki4yKScSHLSami2qB2mk1PlOaiG33owFqwaUzh94QacvL6ogGBQbidyx2FUYA5MCbaEQTigyaa4hxfu0AilYGnmjLbmq/DNDrKz1jSD3MhL6vEHP0ORWv8jxK2qQIFE0cZBHVwoOST5hiR8qyi5gxVt9mXH5BOLdiOyCSFRjcHIbAPluxxXVjokHwqjdQLfP8AlF+YORJJrtHSV0jGdQLZ1b5G3Tbp0pvmLlQYCxnfGRnzA/vVj4lxTr+tWI4OGbSQvrhtjj1quJxGWSXUZ4pEH7oGoHO3eB2yPD1oj9p7JlrCgfLnBLkSkMI9CsdOQVYqDsceB/5vUX2g8udrewFNiyfrW6YCtgY8yckAelaBbXalseNVnmnjkIeRfekQhVHhqBzljjoM9PSpvI9zVktAFP4VTvo0STSgIAA2J1EHxGcD/hp2A0PZsnJOSdyfMmnopCKTe2wlS8Wa4RLWK89p5VAkuDSjn3ofTNKbkbhtvOjVtwwaaH8PbPWrVw1Bo386Se5wTUbQSqtxPhO2QKCCMoc1pV5aqyEUCn4GCtVDqNp2uUmizhCrKai/D58NQhrIxnevKXeDXQ6YIwlC4gq+294Mda9OQao/6e0ipdlzFk43rn9GSzQwmmytpWfsBSoV+maVVsctdQIBwQ90VK4jqIqPwiDAovLb5FNSu9yRHCqaSMGotayE1Il4ePKnIoq0CCFAvRzioUt3g0UePagPELfetsAKiUnEidhUWRdVN9nivaS4rZaTwpab7KnOgpZzTqWxbAAJJ2AAySfhV7FSEXApvhd+0MySL1U/XOxHzBIq0f8AYW4bdhHEP/mOqn6bmo/EOWorVVYyrNIW30nKINvAHJPxPyosbCihruQrC0iyp22lNRBCs4DaSCVYD4MCPlVdkthq1N2ZI/ajUIfnpxn51W4eZ5LeR4ioaFmJx5EnBK/E+HzqDf8AEU94a1Uk93O2x+PnTHSfwOE1+IACv/DOOopLMwGPufAfEmqbxAOHYyA6mJJz4kk5I9KEWF+xkyT3V6DwGdvr/wDurjy1KkpZrgFoz+z65+II8dxWzAWtQHu6pCr8RqUiVc05csGyFMoJ6HOor8s7/Q0O4lyu0KmRGEsQOCy7Mh6YkQ7r8aVkaRmkExubyq+8NeOzOoUTEOa6ltvWGOtZIRLh46Va+G+76VWbJDVmsD3AKSmZSchNlP3E2kUoiGXavbcPkcHRG7Z8lP59KkWHKl1t3Ao/zMPyGTQG6aR/5Wk/styyBrslAuK2+Qaq09oSdqv3MPCGg0B2B1g+7nbGM9fiKB/gx1ozXOiJY/BSzgH5Cp9zYyAZAJqXwexJ8was/wCEFTrThwG+K0NVQIVtjQL9Fv50qtn4WlQPxBRemFReF3nrVht7sEVVLDh756UdtLYqwpp7RaWaEUaMkVF7MjfFFLWLIp2SzoJNIpYEKZtqFXyE1Y3tag3lltRYyhkKm3TFTUcSZqwzcIz1pgcIApoTMbyhOCgwCrei/goEdUZ55e0Bx/09JClMjcb9cb0L4fbqrdoylki/WOF3JVSCQB4/CrLbSLPJLCr4SXF3CwfQGimXMg1DfCuDsKYhHUaXhEioOG5V2S5um7ztFDnoGC6vlsW+dR5+FzTDDzax4BUdt/oAPjkVbbK4tIAY4w91LnvrbKzkHzdxkn5mi0E1w4/VWAT1uZAP9A1N9qM2F57pt08YxX9+ywrjHKtyrgtE53G6jWPmUzjoKCLYtK7RxqWYtgKNy22TgV9JTcM4ow7r2keR00SHG3nj+1VXl72L3UE/b/jEifJwYozJsy4Yd4qKca1w/v8AKRc5h/v8LNuG+z+8Y96IouxIbIJHXAwCB49fOjDcmnPuSj/6kZH1OD9q2/h3KzocyXlxKfImNF+irn70aS0UeGfjufqay6Jzu9LTZ2N/Tf8AfkvnSTljSNhOrbYOkSrv0z2RJH0q6cl8AvlmUTxF4Qrd5sDIxsnewSG2GDt1rW1jA6AD4bV6qN09HJtU/U2KDaWVf+yudpCQ0caHcAlmZQd9OAN8dOtFbT2SoDmSd29EQJ9yTWgUqg0sY7JcvJVes+RLSMf4Zf1dmP2GB9qMW/Doo/cjRfgoH3qTSowjY3gBZ3FcxXcUqVbVKle1HK28Ug/Zk0n4Op/uorOF4zjxrU/adba+FXGOqBZB/I6sftmvnOXiLedcfWaTqS7gmo5KbSvcHMI1YNH7XiwxnNY7Hetq60ej4wQm5Nc+T089iitmWj/p1fOlWX/p4+ZpUD/571rrharBZCvbWVQouI0XsOFzzAMiHSejEgA+G2TvTogLuAtEgcrxAcU+0lE4OUpT7zIvwy3/AJfnRCHlBB7zs3wAX/zog0MjuyG6Vg7qrSPUWXc4Aya0CLl6Bf2Af4iT+dTYrZV91VX4AD8qMz049yhGcdgs1i4BNJ7sT/EqVH1NSP8AsDcP+4n8TZP0UGtHpUYemxdyShmUnsqUns4HZKnbujd7W0QALZII97OwAIwQc5qVZ+zWzSNEZZJAhcrrkYFdeNajs9PdJGdPTNWulTzImsFNGFgvce6H8J4Bb2qlbeGOJSckIoXUfNj1Y+pqfiu0qIsJUqVKoolSrmqkWqKLtKqhxT2nWsbFI+0nkyV0xoR3gSMZbGdx4ZrvBOdJp51jexniRs/rGyVGBkasoMDw6+NC6zLoFPn03VBnUcyhV5IH2JBP0VupVQ+Lc+XEV9Lbx2vbLEA2ELdppKqS+wIxlgOlTuDe0u2mfs5A9vJ00zAAZ8tXgfjiqE7Lq1t3peqEYkDbBAOCDg5yBkfRW6lUDjPGo7WFppc6FxnSMnvMFG3xNS7e4DorqcqwDA+YYZB+hoti6SHTcG76xdX8f6U5SpUqtYQbmm7iW2kjm1aZUePujJ7ylT+dfOfN/AFtZVWOQyI66hqXS64OCGHx6EV9Cc62jtblojIHXp2Y1HB65TxrEeeZCYoQ7Slw0m0qFTghdwT6+FJyuIko8JxjGmHcOVToxvT8svdqE0mKbln2rFElD7L32tKovaUqJtWVtKQVpXJZP4UKwI0swGRjY94fLvVnCSVY+E8cNtgBAqOQXaWUZzjHcXJIGPD4UtC8MdlOyRF7aHK0KlXmNwQCOhGR8DXquouYlSpUPl49Ctytsz4mZdaqQe8N+hxjPdbb0qiQOVtrHPvaLrP7eUQpUL5j46tpbPOylguAFBwWLMFAz8/tTvBeLpdW6TR50uM4PVSDgg+oIIqtw3be610ZOl1q9t1fx5pT80qqXKHGZp7u+WRsxwyiONcDC4MgO4GTkKvWpnPfGzbWMjqcOw7NPPU+2R6gaj8qz1BsL+2fsmDopBqBp/1Hb/yAP2vKsAag1nzZBJdSWoYiWPbDDSHIHe0Hxx/zNVn2YXzx9rYz7SRYkQE5OhwCQPgSD/OaF83cuB+MoFcxNcR60kG2maNTg7b76F6b5agumdsDmjvkLoRemxDUSQTO4aXNcODwbruK8LU81TOBcyXN2l1bkpDdwsVVtOVALEA6TnOMEZ3G4NeuXub3WT8HfgRXAwFc7RzjwKt0yfofQ7VEmj/D8wIw2W7iKn+NR/8AzT+qrdJdEHF0f3WYNIYzJHI0F23ew8g7c47EEX9EK5o4VxOG1eaW9LBNOUiymzMFzlQvTIolwr2bwTJFO89xLqVJBqceIDDfGR9aunFOHieCSJukiMnw1AgH5Hf5VWvZbfF7Lsn9+3d4iD1AzqH+4j+WsdJoko5sd/IRx6hO/RufGQ1zXC9oDfa4Y4HYj7oVw6+hseMXolZI0kVZVZtu8xViF8dy7HA/d9KLJ7TLV50hhWWUuwXUid0ZOMkMQ2B8KF828LiPGbRpkDRTr2ZDZwXXUFz57tGKuii3tk/6UCD+CJcfarjD7IBAAP8AKrVu07mxyPY5z3MHehY9vgknCqnHh2HG7Sbos6NC3qRkD/dH9KsnMHLUF5GUlQE47rgd9D5q39uhqu+0lC9tb3MH6zsZUkBTvAqRnUCOoyqb+tN3HtUjddNrBPLMR3V0bA+GrSST8h8xU3Ma5zX8HKgg1M8UM2nvc0FpIxVHFntg/ZP+z66aW3mtLnEhtpDCdQ1BkBOAc9cFW+WKtPCeJQzR6oHV0BKgp0BXbHp4UD5B5fktoHaf/Gncyv0OnPQHGxPUn+KjPBuBRWqusK6VdzIRknvEAbZ6DAG1EiDg1t/z8El6g+F00pYe4qvyk/qP14pEKVKlR1y1wisE9q/B9F8yjIQqrouSQNYw2P5lNb5WZe160HaQSH9pXT+khh/uNAnFttGiOa8rEW4RXP0VVlmjA3qH260qHFMbAgv6J9KVG+2FKr3FTYFb47jzqVbw9vNEqqM6gNbkuc5Hux/PxFDzjNF+UpQl9A23vaf6wU/uKVaLcAmy8tBK16CPSoXOcADJ8ceNOUqVdpcZKqf7ReAtLCtzDkT2x7RSOpUHLD1xjUPgR41cK41YewPbtKY02odp5Wyt7fcdx8iMLNOeePC64PDKuMyyRhlHgyq+tf6h9MVP5AkNrPcWEh/wyJoyfGNgur81PxLVVeMcJaDiEdif/d5LmOaMeSuQrAfAZX+UVaPaZYvEYr6D34tUcn/duCAT6Asw/mHlSILtxkPLaB/7/wDV6uSOLpM0bT7ZdzmnwSQWf4LT81J9liaoJ5z1muJG+Qx/dmoR7S7ySa8t7WGMyMn67Qd1kJ6A79AFbPTqatfs+szFw2BSMEqXOevfZn/IivEHLT/pV7x2Up2QRF31KcAHPh4N/VRumTE1o71f+Vzhqo4/UJp3V7d234ke0fZUvilrfWk8XE7ooxDqjpGBlY2BGDgY6EjqdyNzRv2i3IVbK9jOoRSqQw6FHAb7hPvV14jw5J4mikGpHBVh6eh8CDuD6UMPJ9ubNbRgzRL0yx1ZDFs6h6k/I1ZhIBa085z5WGepxvfHLK2i0lpDRQLCOPmLP1TvHuXYb2LRKuR1R195CfFW+m3Q1nnFODX8Fxahw1zHBKpilVSz6Sy5STGSBhfHPjv5axGgUADoNh8BXSKJJCH54KT0fqUmm9tBzc4PaxVjx8fKQ6UB4Byyba5upQ+VuGVwgGNJ7xbPnux+VH6VELQSCeyRZM9jXMacOFH9jf8AkIPzJyzFexhJdSlTqR0OGU9Nif8AnSgNv7J7QNqkaaY+OuTAP9IB+9XY0C4vzraWzFZZQHUZKKCz/DA2B+JFDeyP8zwE5pdVrQOjp3O+Tf4yEWs7JIo1jjUKiDCgeAp0IPKmbC+WaJJYzlJFDKfQjO48DUiiiqwkH7tx3c978rmK7Xkvio9pxOKXPZSJJpOG0OraT5HB2q7VBpIsDClUqqfEvaXawyNGO1lKbMYkDKpHUFiwz8s9KsHCeKx3MKzRHUjZwcYOxwQQehBBFYbI1xoFMS6SeJgkkYQDwSFMqk+1my12auOscin5MCp++mrtQfm207SymX/Lq/oIb+1R4tpQWGnBfPlxAxFBri3YGr+3DwdsVAuuFAHpXOD0+5lqm9k3rXatP6OHlXK3vCz0ypUJyaJWE2iRH/dZW/pYH+1Bo3Ip9ZD50v3RuV9BKa7UDgNx2lrC/UtGhPx0gH75qfXYBsWuURRSpUqC8X5xtbYlZZlDDqgyz7jIyq5I286hcGiyVuOJ8rtsbST4AtTrzhEUrpJJGrPEcoxGSp2OR8wDUoqCMEVU7D2n2k0qRL2up2CKTHsWY4HQk9fSrdWWOa7LUbUQTwU2YEeAf+kgKWKVQeKcahtk1zyLGvhnqceCqN2PoBWiayUu1jnkNaLJ7BTs1zNVrinOlr+DE3bFVmDpGwViwcAg7AZBB8/Sq1yN7QGMcVu8U88mrSZFGsKrN3S567Z8fAUIzsDg2+V0Y/S9S+J0oafaaIOPN8+CKK0vNczVW5l5nmS4S0s41kuHXWS57kabjLYI8vy65qPyvzTcSXklpciFnRNeuAkqpBUFGz4975dPhfVbu2/shj0+YxdXFVuq87eLrx/QriXFJWB6VlvCeHXPELie2ubiTsLaRtQBw8hZ2CAn93Ck79M7elx5H4LLa27QykELI/Z4Of1ZwRny31HHrWWSl54wiarQs07TcgLxWAOxyDfmqNV35Ujm/jf4SzlmHvAaU/jY6V+hOflQDlHkSE2oe6jEs1wNbtJ3mUPuApO6tg5JG+Sd6f8AarbM/D2KjOh0dsfujIPy7wo5Z8xQNbCftEEWkEksBp290jwYdMdaogOk93Yf7Ro3SRaFpgu3PIJHOANrcebJQ3jfEY+FWAES50ns4lYk5ZiW7x6kDvH7VXOI33ErRYLi4uFIllRHhEa6UDAtgtjrgEbePiaXMnFm4nZSSwROBazK6k79qoB1EL4EZBI32+gXNPONtfWXYRB5LiUoViVG1I4IJycYP7Q2J60B7wbo1jHa/wD1dPS6Z7NofHuJeRKSA4tBAI87cEknyKvCXNfDZJeLpb9q6Q3ca6wG2KxayygeZ0f6qN8O5M/BzTy2x0xvBoWPvFu0UbNqPw+rGhFw89ynD7oQydtbzdlMugg47odsH9nun4aiK0UCiRsa5xd8bH7j/aT1uqlhijiBFbS1wxktdVn5gNo+OFkfKJubi1FraJ2KEt+Jum6sWPupjqdOkef8PU6DwFbe10WEb5kRDJpO7EFu8zEDAJJ6eWPChl57O07V5Le4ntu0OXWJsISepA2x1Pw8KJcucnQ2epk1PK/vSyHU58cZ8Bn6+OakUb2EWP3+HwCv1DV6fUNcWuIBztAzuPdzjzWQK7cUj1NzxalZf3gR9RinKVNrzyxOKTvEeWR9Nqj38w6U7zN+pvZ0G2JGI+Dd4fnQKW8y29cUijS7AIItO5rtR+3FKrtUu53p+Nt683YCyEDpmvUIBNaIVArZOQbnXYxj9wun0YkfYirFVJ9l8/6mZP3XDfJlx/4TV2rpQm2Bc2UU8pVm3Gore3452lyEMU0OvMihlV1GMgEdf1f+qtJrP/ajZp2lnNIoZFl7OQHoUYq2+PDCt9axqB7L8EFdP0dw/EGMk09rm454sV8bCn23tJsTKkMWs6mCLpiwoLEAbHBA38q9c5cxTxyw2loB28+TqbcIo2zg/BjnBwFOxqzWvDo4wBHGiAdAiquPoKp/PEb293bcQVC8cIaOUL1VG1Yb/W2/mB51T97WZPjjsO63pfw0upAjYeHUHEHc6jtvA79u6XC+M3lteR2t+6yrcA9lKgC4cfsnAHoOn7S1WuIssfEZ5OIW884DnsQozEIwTpODgMMads4653orfcfTiV9ZpaqzCCTtpJGUqFA0nH+n5kjFG+M8V4lHM6w2sc0Rx2ba8Ebb68uPHPgKCacOSQDjF9vvS6bC6GQWxrXvZ7huEde7BB/SSOQnOTRYy2xFsuUDlmSUamjdh5NnGw2xtt8aHcrj8Pxe8tsYWULOg6DzOkfzkfyVM5I5dnhe4uLnQslyQTHH7qYLE5xtnveBPxyaKXHLatfR3msho0aMqBswOrBJ8Maj9qK1ri1pqiD9uFzpZ4mSzx7y5rm4N7vdhwz3yKtUnnmOSHiQcS/h4rmJYmn0k6Qp7ygjcE6V8uvUDNTrfj9lYRCGwAup5CBhCS0hz1eQDA8cAfQbmr5dWSSqUkRXU9VdQw+hqPYcBt4DmGGOMnxRFB+uM1fRcHEtPP1HyUHqUT4GxytJ2gCgQGurjdjdjxfypVnhsLQ8bmGkhLmFZNgSoddIOT0zkP8A1Vda5prtGYzbY+K5mon65a4iiGgfOhV/ReZIwwKsAQQQQRkEHYgjxFVCT2V2Rk16HAznQHIT/wDID51caVRzGv8AzC1UGqm099J5bfNGkxaWaRIscahEUYCqMACuxWSKSyoqk9SFAJ+JA3r12w1acjVjOMjOPPHlTlaoIJc7Nnn7pUq86q9VaylSpUqiiVKlSqKLGvajbaOIavCWNG+a5Q/7RVQkTxrSfa/Z963lx/8AEQ/6WX/xVndywxXKmbUhXQicSxQ+2PlSpnVXaHS3ZR/mPh6oe5n65oLbh1NekYnYknHrmnkbPxFbAVq/eybiJ/FSxno0er5o4/s5rVaxP2dcTC8QiB2160/qU4+4FbWKf059iSnHuXaCc3cufjbZodQQkqysRkAqfEfAkfOjdKjOaHCisRSuheJGGiDYTVtEVRQTkgAE+ZAwTThFdpVawTZtNQWyoMIqqDv3QBv57U5mu1Rucp7lr+2to7hreKdW7yAatalid9j00DqOtDe/YLpM6bTnUybd1YJJN8AWeLJwrwGrtZ+893wyaHtrg3VtM4iJkH6yNm6EEknHU9SNjsOtWzjnMcFoged9IOygAlmP+VR1/KqbICDeK5tEl0T2uaIzvDvylt5rkVzYRSlVf4FztBdsyRaw6rqKOmk46ZB3HUjx8arcPP8AdXo0WNuFkUEytIdSR7kKFO2SceP02zVGZgAzd+Ftnpuoc5wLdu2rLjQF8E32wtDzS1Vn93ztM/CY5UAW4mk/DggYAfUQWUHxwPkT6UEubaSK6iitLu4ubwMDKdeYEAPeD9ds9ck+Od9qw7UAVQvj7pmL0h7twkcGkFw7ke3kk8BvxP0WnXHG4Y5DG8iq4QykE4xGM5Y+mxodwjnW1unZIHLOoLaSrKWA6lNQ3+HXeqh7UeFa7uzwcdt+oJBxt2i4z/8AcNTObLKOyurC4iVY40cwPpAA0HAGfPumTc1l0rw4+AR90WL0/TvijyS+RriOKBbeD5siggXEOaJv0nHcw2sqPInYCOYFRKxJAwdvEptnqKt/GOZbq24aZ5okS41aQqnWi6mwrHBPh4Z64+FN+1G1P4NJ19+3lSQHxwTpP3KH5Ua4pxGE2JnlQywtGshQKHLK2kjun4g+mM1TWuaXjd2v69/siyzRTR6eQRCt20iyT7SKbd9wfCpHB+BvcTQXLcRjluVdHMYcMFj6sigHrjbAAHX41p61jPHrjhsqBeHxS/iiVKGMOMHIzkFjnbPujrjete4Zr7GPtf8AE0Jr/j0jV981enIsgfW7/pQ/WWPpkjrHIDXNDSBzgD9PhSqVKlTa8+lSpUqiiqPtQs9djnxjkRvrlD/urJGss1unNVp2llOnnGxHxUah9xWESS6VzXO1TTvBCd05wvX6LFKoX6Qau0rRTGFGRTmn448b74+1N3jA7qMV2x48yKUK6gdsg7j5UXNLIruinL1wsd1C+caZYz8AHGftmvocV8tF2LEgEeVfTXCLrtbeKT9+NG+bKCfzpzT9wlZ+yl0qVKmkslSpUqiiVUb2nyNELS5QAtDOMDOM6hqwT4A6MVear3PvCGuLCVEUtINLoB1LKwO3rjUPnQpgSw0n/TZGx6phfxdH5HB+xQOHg97f3EUl6iwQQNrWFSGZ3G4LEE+XU422A3JrlxCJeYAs4yscAaFT0LdSQPE5Ln+UeVXPhTMYIzINLlELqeobSNQ+RzQfmflAXTxypK0E8XuSqMnHkRkevj4nzobovbYybBz3TsWuBlLJKY3a5g2jDb79ybPJyaKE3p/D8dikOyXUJiyemtcYH+mMfzUuRYxDe8QtsAYkEq/wPqI+gZfrXs+zUSkvd3M08u2lwez7MA57i7jr/wClWW34FElw1yAe1dBGzEndRjqOme6u/pVNY7duqs39Rlan1cAhMQcXEsDSQKFtcC05zVWOO3CGc88utd2ZjiwJEYSIPdBZc5GfAkE7+eKrHAuLy2kIhg4XMJtgzNnSzY95pNOSPTYDwNaViliiOit24Gik4NeWQ9CRu5t3VkZ+NEWFRb/lS8uLKLtpEN2k3bKSe6in/p5A8Nj8sVY+Z+Xhe2zQM2kkqytjOllOc4yM7ZHzoviu1YiaAR5Q3a6Uua4UNpJbQqrN/THCgTcHWS2/Dy5dSgRidi2ABq26HIzT1lYrFEkSDCIoRQTnuqMDJPWpNKiUOUoZHEbScXddr8pmK1RTlVVT6AA/anqVKrWSSeUqVKlmoqSpV5eQKMkgDzJwPvQi85ws4vfuYR6B1Y/RcmqJA5VgEou65BB6HY/OvnDiMOh3Q/sMy/0sR/atdu/azYr7rySfwRkfd9NZRxzi6T3ErxghZHZwrYyNRzvjbrmk9Q5pApNQAi7QfUKVP618hSpO0ykls5fRnptXW4bpbBr1aXbLvgH1p4cQYnJAxRFQpdgbBxsRW5ciXOvh8H+VSh/kYqPsBWETqSTjatZ9j10xs5Ebqkp+jIp/MNR9Ofcgzj2q/UqVKnkklSpUqiiVKlSqKJUqVKoolSrzJKFGWIAHUkgAfM0DvufeHw/4l5bgjwEqM39Kkmooj1KqFd+2vhqnCPJN/wB3E2Pq+moie2JZc9hbsdwoMjquWOcDC58AT18KgyotIrmayO89q12chEiT1Csx/wBRx9qC3vO96/vXDrnwQhP9oFLnUNCYGncVujygDJIA8ycD70NvOarSL37iIemsMf6VyawW4uHkOp5Gc/52ZvzNMa87ChnU+AtjT+StkvPaxYp0aST+CM4+rYoZP7YYyP1cDH+Ngv2AP51lUluPjXiYkeNYM7jwtCFo5WhXXtVuW90RRj0Usfqxx9qbvecJ5YjieQHH7GE+6gVnyHO2aJ2tu5XbB+ZoEj3H9SK1rRwENvJ3kc9o7uc9XYt+Zpkx4OKkXVoyHJx9aYdN9zWhkKkpbXG4ryZsbedei2N+tRXUsdqvaqtSPw/rSrx2D/vfelWKVr//2Q=="/>
          <p:cNvSpPr>
            <a:spLocks noChangeAspect="1" noChangeArrowheads="1"/>
          </p:cNvSpPr>
          <p:nvPr/>
        </p:nvSpPr>
        <p:spPr bwMode="auto">
          <a:xfrm>
            <a:off x="1831975" y="1531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AutoShape 26" descr="data:image/jpeg;base64,/9j/4AAQSkZJRgABAQAAAQABAAD/2wCEAAkGBhQSEBUTEhQVFBQUGBUVFxYUFRUUFBQVFRQVFRUXFBQXHCYeFxojGRUUHy8gJCcpLCwsFR4xNTAqNScrLCkBCQoKDgwOGg8PGi4kHyQqKSwsLCwtLCksLCwsLCwpLCksLCwsKSwpKSkpLCwsLSwuLCwtLCwpLCwpLCksKSwsKf/AABEIAOAA4QMBIgACEQEDEQH/xAAcAAABBQEBAQAAAAAAAAAAAAAFAAMEBgcBAgj/xABHEAACAQMCAwUGAggFAQUJAAABAgMABBESIQUGMRMiQVFhBzJxgZGhFLEVI0JScoKSwTNiorLwQxZzwtHxFzRTY4OT0uHj/8QAGgEAAgMBAQAAAAAAAAAAAAAAAwQAAQIFBv/EADERAAEEAQMDAgQGAgMBAAAAAAEAAgMRIQQSMRNBUQUiYXGRoRQyQoHh8LHxosHRFf/aAAwDAQACEQMRAD8AZtb8AYqXG2vYb1XrdGJ6Vd+XrDoTXhdQza7HK6cQLsFO2vDmC+VD+KwkbVb3QAUJuVDGgGMsTjmjbhVNYPSnBEQOlWOKxXrilcWIx0oDtRRohBDDyq/GuSBii0FmNtqetrCp3Y48KBLPeAtNavP4QbVGv0A6VOMwAoLxa8A8aHEXPNIzyAFDuZsfGoU91tvUa4ud+tQLq72rrxwJIvpQOK3pOw6Uxw7rTd3KDXLWYr4EfGuwGUygEAmzZVpgXu5pmeo9tfEgVIaSucWlpyt7gmJDQ26lNEJ5qHSLk0zEO5WSbTGCads7cBsmvSpipCuKM92KCy3BtWHhlwF+FWKz4mnTIrOpLjHSpVlxAiue7RbzutNDUVhaUL5a8xXe+1UZeKsfGj3CLwtWHaUsGVYl3cK1wT5rzdJ3abgbalcnbaliAEy02EAvI+vSqlxGDB6VZb+Vgx2zQe67+3jTujfT/gk5QEH0ClU/9GmlXb6rEttKP21mNtqOWUgWhdu+29S0auKIiTuKL1a4Um7vzjahsd0afk3pRwelWWN7rXVc5O211XLi5NJYa9m2FKyxRkojHFe7GbbJr1eXOBTB7tR7hSR1rlmL32mN2FHlvm8KE3zHqTvRrsgBQXi84CmnoRkUFh/GUCuJaGXGonAySfAU7Ldb1It7oIA2FByR3hnP328K70MeaSfKbg4aIwXlbOOiBl6+Gc0z+L77MUDZ6KV26DocUJ4oHzqD6tydvAHw32NQ34zKTsNC4x03Ph9cGuqyIEKi4DCskfF1A/W6Y1zhcAYz6Y8PWiKA6dQIK/Gqbb3QUFCBhh7xxq+Hr9KsXCJdSBBgBgcfxKRv9PzoE+macqvzL3cyZpgZJrksmCQfA4+lPRGka2hU3KWk15IOanlhgU2UBoYetlqYEWfCpVvanNE7KwDYoiLMDG1V1dpUDEMSxo3wiEqfSvQjGOlORSgUvLIXIgaArBD0pOahw3oI604ZaVe0EI4dSamtQaEXtiAc4o4M1Fv8EdKDEdrlbqcEF29KVLTXKc6iDtCmC4GKdhlzQgSFulT7MEdacdgJUBE0FdaTArwJsCoU9xXNkDrwiAgKY11iosnFKGXDmmLde9vWWwk/mWt/hWO2Orc05MuK5Y4xXb2XahSMDRhOxjCHXdwOlVrjMLHp0o8uGavF/AMVqF/TcFT27gqFICDvRHh9ms0sMR3LtuvkPM/l8aicaHfAXc5x8zsKsXs84M346Rn6wJg4IIy2VUAj+c5r0cWQHJNozSLS+y+FnDM7aB+wDgUN5g9n0JX9VsR0ydh9as/EOPor6G1KfAlTp+o6UOuuILjOoY887UUvI4TIYO6zq55JlCHVuw6eO3lUDhsxgJWXIHvDHUHpn6GtFtr9JG0q6sfIEZqi8xsBevG42x3fDYijxyF2Cl5GBuQn71s4bOdQByeu/n69KbhmNPMgIAHgAPoK6ttSb3Cyg0btdE5xT0MhzXY4KkLDtQCWq6JVg4VNsKIXE4xmqxZzFTRBrjK0q9mbCMHYUo8SGa7+MB6VXpZSDTlneb4NQxYsLBJtWJJvI0X4e2artvvRvg7b1lwBarbdo0VwKE393jajhjytV/inDyTkUm2MF+UY3SG6xXa5+CelTXTYh+5PWkPlU4Jih3CrjIqXcXGBTbwlW2vbmm+yqGl+Caki4yKScSHLSami2qB2mk1PlOaiG33owFqwaUzh94QacvL6ogGBQbidyx2FUYA5MCbaEQTigyaa4hxfu0AilYGnmjLbmq/DNDrKz1jSD3MhL6vEHP0ORWv8jxK2qQIFE0cZBHVwoOST5hiR8qyi5gxVt9mXH5BOLdiOyCSFRjcHIbAPluxxXVjokHwqjdQLfP8AlF+YORJJrtHSV0jGdQLZ1b5G3Tbp0pvmLlQYCxnfGRnzA/vVj4lxTr+tWI4OGbSQvrhtjj1quJxGWSXUZ4pEH7oGoHO3eB2yPD1oj9p7JlrCgfLnBLkSkMI9CsdOQVYqDsceB/5vUX2g8udrewFNiyfrW6YCtgY8yckAelaBbXalseNVnmnjkIeRfekQhVHhqBzljjoM9PSpvI9zVktAFP4VTvo0STSgIAA2J1EHxGcD/hp2A0PZsnJOSdyfMmnopCKTe2wlS8Wa4RLWK89p5VAkuDSjn3ofTNKbkbhtvOjVtwwaaH8PbPWrVw1Bo386Se5wTUbQSqtxPhO2QKCCMoc1pV5aqyEUCn4GCtVDqNp2uUmizhCrKai/D58NQhrIxnevKXeDXQ6YIwlC4gq+294Mda9OQao/6e0ipdlzFk43rn9GSzQwmmytpWfsBSoV+maVVsctdQIBwQ90VK4jqIqPwiDAovLb5FNSu9yRHCqaSMGotayE1Il4ePKnIoq0CCFAvRzioUt3g0UePagPELfetsAKiUnEidhUWRdVN9nivaS4rZaTwpab7KnOgpZzTqWxbAAJJ2AAySfhV7FSEXApvhd+0MySL1U/XOxHzBIq0f8AYW4bdhHEP/mOqn6bmo/EOWorVVYyrNIW30nKINvAHJPxPyosbCihruQrC0iyp22lNRBCs4DaSCVYD4MCPlVdkthq1N2ZI/ajUIfnpxn51W4eZ5LeR4ioaFmJx5EnBK/E+HzqDf8AEU94a1Uk93O2x+PnTHSfwOE1+IACv/DOOopLMwGPufAfEmqbxAOHYyA6mJJz4kk5I9KEWF+xkyT3V6DwGdvr/wDurjy1KkpZrgFoz+z65+II8dxWzAWtQHu6pCr8RqUiVc05csGyFMoJ6HOor8s7/Q0O4lyu0KmRGEsQOCy7Mh6YkQ7r8aVkaRmkExubyq+8NeOzOoUTEOa6ltvWGOtZIRLh46Va+G+76VWbJDVmsD3AKSmZSchNlP3E2kUoiGXavbcPkcHRG7Z8lP59KkWHKl1t3Ao/zMPyGTQG6aR/5Wk/styyBrslAuK2+Qaq09oSdqv3MPCGg0B2B1g+7nbGM9fiKB/gx1ozXOiJY/BSzgH5Cp9zYyAZAJqXwexJ8was/wCEFTrThwG+K0NVQIVtjQL9Fv50qtn4WlQPxBRemFReF3nrVht7sEVVLDh756UdtLYqwpp7RaWaEUaMkVF7MjfFFLWLIp2SzoJNIpYEKZtqFXyE1Y3tag3lltRYyhkKm3TFTUcSZqwzcIz1pgcIApoTMbyhOCgwCrei/goEdUZ55e0Bx/09JClMjcb9cb0L4fbqrdoylki/WOF3JVSCQB4/CrLbSLPJLCr4SXF3CwfQGimXMg1DfCuDsKYhHUaXhEioOG5V2S5um7ztFDnoGC6vlsW+dR5+FzTDDzax4BUdt/oAPjkVbbK4tIAY4w91LnvrbKzkHzdxkn5mi0E1w4/VWAT1uZAP9A1N9qM2F57pt08YxX9+ywrjHKtyrgtE53G6jWPmUzjoKCLYtK7RxqWYtgKNy22TgV9JTcM4ow7r2keR00SHG3nj+1VXl72L3UE/b/jEifJwYozJsy4Yd4qKca1w/v8AKRc5h/v8LNuG+z+8Y96IouxIbIJHXAwCB49fOjDcmnPuSj/6kZH1OD9q2/h3KzocyXlxKfImNF+irn70aS0UeGfjufqay6Jzu9LTZ2N/Tf8AfkvnSTljSNhOrbYOkSrv0z2RJH0q6cl8AvlmUTxF4Qrd5sDIxsnewSG2GDt1rW1jA6AD4bV6qN09HJtU/U2KDaWVf+yudpCQ0caHcAlmZQd9OAN8dOtFbT2SoDmSd29EQJ9yTWgUqg0sY7JcvJVes+RLSMf4Zf1dmP2GB9qMW/Doo/cjRfgoH3qTSowjY3gBZ3FcxXcUqVbVKle1HK28Ug/Zk0n4Op/uorOF4zjxrU/adba+FXGOqBZB/I6sftmvnOXiLedcfWaTqS7gmo5KbSvcHMI1YNH7XiwxnNY7Hetq60ej4wQm5Nc+T089iitmWj/p1fOlWX/p4+ZpUD/571rrharBZCvbWVQouI0XsOFzzAMiHSejEgA+G2TvTogLuAtEgcrxAcU+0lE4OUpT7zIvwy3/AJfnRCHlBB7zs3wAX/zog0MjuyG6Vg7qrSPUWXc4Aya0CLl6Bf2Af4iT+dTYrZV91VX4AD8qMz049yhGcdgs1i4BNJ7sT/EqVH1NSP8AsDcP+4n8TZP0UGtHpUYemxdyShmUnsqUns4HZKnbujd7W0QALZII97OwAIwQc5qVZ+zWzSNEZZJAhcrrkYFdeNajs9PdJGdPTNWulTzImsFNGFgvce6H8J4Bb2qlbeGOJSckIoXUfNj1Y+pqfiu0qIsJUqVKoolSrmqkWqKLtKqhxT2nWsbFI+0nkyV0xoR3gSMZbGdx4ZrvBOdJp51jexniRs/rGyVGBkasoMDw6+NC6zLoFPn03VBnUcyhV5IH2JBP0VupVQ+Lc+XEV9Lbx2vbLEA2ELdppKqS+wIxlgOlTuDe0u2mfs5A9vJ00zAAZ8tXgfjiqE7Lq1t3peqEYkDbBAOCDg5yBkfRW6lUDjPGo7WFppc6FxnSMnvMFG3xNS7e4DorqcqwDA+YYZB+hoti6SHTcG76xdX8f6U5SpUqtYQbmm7iW2kjm1aZUePujJ7ylT+dfOfN/AFtZVWOQyI66hqXS64OCGHx6EV9Cc62jtblojIHXp2Y1HB65TxrEeeZCYoQ7Slw0m0qFTghdwT6+FJyuIko8JxjGmHcOVToxvT8svdqE0mKbln2rFElD7L32tKovaUqJtWVtKQVpXJZP4UKwI0swGRjY94fLvVnCSVY+E8cNtgBAqOQXaWUZzjHcXJIGPD4UtC8MdlOyRF7aHK0KlXmNwQCOhGR8DXquouYlSpUPl49Ctytsz4mZdaqQe8N+hxjPdbb0qiQOVtrHPvaLrP7eUQpUL5j46tpbPOylguAFBwWLMFAz8/tTvBeLpdW6TR50uM4PVSDgg+oIIqtw3be610ZOl1q9t1fx5pT80qqXKHGZp7u+WRsxwyiONcDC4MgO4GTkKvWpnPfGzbWMjqcOw7NPPU+2R6gaj8qz1BsL+2fsmDopBqBp/1Hb/yAP2vKsAag1nzZBJdSWoYiWPbDDSHIHe0Hxx/zNVn2YXzx9rYz7SRYkQE5OhwCQPgSD/OaF83cuB+MoFcxNcR60kG2maNTg7b76F6b5agumdsDmjvkLoRemxDUSQTO4aXNcODwbruK8LU81TOBcyXN2l1bkpDdwsVVtOVALEA6TnOMEZ3G4NeuXub3WT8HfgRXAwFc7RzjwKt0yfofQ7VEmj/D8wIw2W7iKn+NR/8AzT+qrdJdEHF0f3WYNIYzJHI0F23ew8g7c47EEX9EK5o4VxOG1eaW9LBNOUiymzMFzlQvTIolwr2bwTJFO89xLqVJBqceIDDfGR9aunFOHieCSJukiMnw1AgH5Hf5VWvZbfF7Lsn9+3d4iD1AzqH+4j+WsdJoko5sd/IRx6hO/RufGQ1zXC9oDfa4Y4HYj7oVw6+hseMXolZI0kVZVZtu8xViF8dy7HA/d9KLJ7TLV50hhWWUuwXUid0ZOMkMQ2B8KF828LiPGbRpkDRTr2ZDZwXXUFz57tGKuii3tk/6UCD+CJcfarjD7IBAAP8AKrVu07mxyPY5z3MHehY9vgknCqnHh2HG7Sbos6NC3qRkD/dH9KsnMHLUF5GUlQE47rgd9D5q39uhqu+0lC9tb3MH6zsZUkBTvAqRnUCOoyqb+tN3HtUjddNrBPLMR3V0bA+GrSST8h8xU3Ma5zX8HKgg1M8UM2nvc0FpIxVHFntg/ZP+z66aW3mtLnEhtpDCdQ1BkBOAc9cFW+WKtPCeJQzR6oHV0BKgp0BXbHp4UD5B5fktoHaf/Gncyv0OnPQHGxPUn+KjPBuBRWqusK6VdzIRknvEAbZ6DAG1EiDg1t/z8El6g+F00pYe4qvyk/qP14pEKVKlR1y1wisE9q/B9F8yjIQqrouSQNYw2P5lNb5WZe160HaQSH9pXT+khh/uNAnFttGiOa8rEW4RXP0VVlmjA3qH260qHFMbAgv6J9KVG+2FKr3FTYFb47jzqVbw9vNEqqM6gNbkuc5Hux/PxFDzjNF+UpQl9A23vaf6wU/uKVaLcAmy8tBK16CPSoXOcADJ8ceNOUqVdpcZKqf7ReAtLCtzDkT2x7RSOpUHLD1xjUPgR41cK41YewPbtKY02odp5Wyt7fcdx8iMLNOeePC64PDKuMyyRhlHgyq+tf6h9MVP5AkNrPcWEh/wyJoyfGNgur81PxLVVeMcJaDiEdif/d5LmOaMeSuQrAfAZX+UVaPaZYvEYr6D34tUcn/duCAT6Asw/mHlSILtxkPLaB/7/wDV6uSOLpM0bT7ZdzmnwSQWf4LT81J9liaoJ5z1muJG+Qx/dmoR7S7ySa8t7WGMyMn67Qd1kJ6A79AFbPTqatfs+szFw2BSMEqXOevfZn/IivEHLT/pV7x2Up2QRF31KcAHPh4N/VRumTE1o71f+Vzhqo4/UJp3V7d234ke0fZUvilrfWk8XE7ooxDqjpGBlY2BGDgY6EjqdyNzRv2i3IVbK9jOoRSqQw6FHAb7hPvV14jw5J4mikGpHBVh6eh8CDuD6UMPJ9ubNbRgzRL0yx1ZDFs6h6k/I1ZhIBa085z5WGepxvfHLK2i0lpDRQLCOPmLP1TvHuXYb2LRKuR1R195CfFW+m3Q1nnFODX8Fxahw1zHBKpilVSz6Sy5STGSBhfHPjv5axGgUADoNh8BXSKJJCH54KT0fqUmm9tBzc4PaxVjx8fKQ6UB4Byyba5upQ+VuGVwgGNJ7xbPnux+VH6VELQSCeyRZM9jXMacOFH9jf8AkIPzJyzFexhJdSlTqR0OGU9Nif8AnSgNv7J7QNqkaaY+OuTAP9IB+9XY0C4vzraWzFZZQHUZKKCz/DA2B+JFDeyP8zwE5pdVrQOjp3O+Tf4yEWs7JIo1jjUKiDCgeAp0IPKmbC+WaJJYzlJFDKfQjO48DUiiiqwkH7tx3c978rmK7Xkvio9pxOKXPZSJJpOG0OraT5HB2q7VBpIsDClUqqfEvaXawyNGO1lKbMYkDKpHUFiwz8s9KsHCeKx3MKzRHUjZwcYOxwQQehBBFYbI1xoFMS6SeJgkkYQDwSFMqk+1my12auOscin5MCp++mrtQfm207SymX/Lq/oIb+1R4tpQWGnBfPlxAxFBri3YGr+3DwdsVAuuFAHpXOD0+5lqm9k3rXatP6OHlXK3vCz0ypUJyaJWE2iRH/dZW/pYH+1Bo3Ip9ZD50v3RuV9BKa7UDgNx2lrC/UtGhPx0gH75qfXYBsWuURRSpUqC8X5xtbYlZZlDDqgyz7jIyq5I286hcGiyVuOJ8rtsbST4AtTrzhEUrpJJGrPEcoxGSp2OR8wDUoqCMEVU7D2n2k0qRL2up2CKTHsWY4HQk9fSrdWWOa7LUbUQTwU2YEeAf+kgKWKVQeKcahtk1zyLGvhnqceCqN2PoBWiayUu1jnkNaLJ7BTs1zNVrinOlr+DE3bFVmDpGwViwcAg7AZBB8/Sq1yN7QGMcVu8U88mrSZFGsKrN3S567Z8fAUIzsDg2+V0Y/S9S+J0oafaaIOPN8+CKK0vNczVW5l5nmS4S0s41kuHXWS57kabjLYI8vy65qPyvzTcSXklpciFnRNeuAkqpBUFGz4975dPhfVbu2/shj0+YxdXFVuq87eLrx/QriXFJWB6VlvCeHXPELie2ubiTsLaRtQBw8hZ2CAn93Ck79M7elx5H4LLa27QykELI/Z4Of1ZwRny31HHrWWSl54wiarQs07TcgLxWAOxyDfmqNV35Ujm/jf4SzlmHvAaU/jY6V+hOflQDlHkSE2oe6jEs1wNbtJ3mUPuApO6tg5JG+Sd6f8AarbM/D2KjOh0dsfujIPy7wo5Z8xQNbCftEEWkEksBp290jwYdMdaogOk93Yf7Ro3SRaFpgu3PIJHOANrcebJQ3jfEY+FWAES50ns4lYk5ZiW7x6kDvH7VXOI33ErRYLi4uFIllRHhEa6UDAtgtjrgEbePiaXMnFm4nZSSwROBazK6k79qoB1EL4EZBI32+gXNPONtfWXYRB5LiUoViVG1I4IJycYP7Q2J60B7wbo1jHa/wD1dPS6Z7NofHuJeRKSA4tBAI87cEknyKvCXNfDZJeLpb9q6Q3ca6wG2KxayygeZ0f6qN8O5M/BzTy2x0xvBoWPvFu0UbNqPw+rGhFw89ynD7oQydtbzdlMugg47odsH9nun4aiK0UCiRsa5xd8bH7j/aT1uqlhijiBFbS1wxktdVn5gNo+OFkfKJubi1FraJ2KEt+Jum6sWPupjqdOkef8PU6DwFbe10WEb5kRDJpO7EFu8zEDAJJ6eWPChl57O07V5Le4ntu0OXWJsISepA2x1Pw8KJcucnQ2epk1PK/vSyHU58cZ8Bn6+OakUb2EWP3+HwCv1DV6fUNcWuIBztAzuPdzjzWQK7cUj1NzxalZf3gR9RinKVNrzyxOKTvEeWR9Nqj38w6U7zN+pvZ0G2JGI+Dd4fnQKW8y29cUijS7AIItO5rtR+3FKrtUu53p+Nt683YCyEDpmvUIBNaIVArZOQbnXYxj9wun0YkfYirFVJ9l8/6mZP3XDfJlx/4TV2rpQm2Bc2UU8pVm3Gore3452lyEMU0OvMihlV1GMgEdf1f+qtJrP/ajZp2lnNIoZFl7OQHoUYq2+PDCt9axqB7L8EFdP0dw/EGMk09rm454sV8bCn23tJsTKkMWs6mCLpiwoLEAbHBA38q9c5cxTxyw2loB28+TqbcIo2zg/BjnBwFOxqzWvDo4wBHGiAdAiquPoKp/PEb293bcQVC8cIaOUL1VG1Yb/W2/mB51T97WZPjjsO63pfw0upAjYeHUHEHc6jtvA79u6XC+M3lteR2t+6yrcA9lKgC4cfsnAHoOn7S1WuIssfEZ5OIW884DnsQozEIwTpODgMMads4653orfcfTiV9ZpaqzCCTtpJGUqFA0nH+n5kjFG+M8V4lHM6w2sc0Rx2ba8Ebb68uPHPgKCacOSQDjF9vvS6bC6GQWxrXvZ7huEde7BB/SSOQnOTRYy2xFsuUDlmSUamjdh5NnGw2xtt8aHcrj8Pxe8tsYWULOg6DzOkfzkfyVM5I5dnhe4uLnQslyQTHH7qYLE5xtnveBPxyaKXHLatfR3msho0aMqBswOrBJ8Maj9qK1ri1pqiD9uFzpZ4mSzx7y5rm4N7vdhwz3yKtUnnmOSHiQcS/h4rmJYmn0k6Qp7ygjcE6V8uvUDNTrfj9lYRCGwAup5CBhCS0hz1eQDA8cAfQbmr5dWSSqUkRXU9VdQw+hqPYcBt4DmGGOMnxRFB+uM1fRcHEtPP1HyUHqUT4GxytJ2gCgQGurjdjdjxfypVnhsLQ8bmGkhLmFZNgSoddIOT0zkP8A1Vda5prtGYzbY+K5mon65a4iiGgfOhV/ReZIwwKsAQQQQRkEHYgjxFVCT2V2Rk16HAznQHIT/wDID51caVRzGv8AzC1UGqm099J5bfNGkxaWaRIscahEUYCqMACuxWSKSyoqk9SFAJ+JA3r12w1acjVjOMjOPPHlTlaoIJc7Nnn7pUq86q9VaylSpUqiiVKlSqKLGvajbaOIavCWNG+a5Q/7RVQkTxrSfa/Z963lx/8AEQ/6WX/xVndywxXKmbUhXQicSxQ+2PlSpnVXaHS3ZR/mPh6oe5n65oLbh1NekYnYknHrmnkbPxFbAVq/eybiJ/FSxno0er5o4/s5rVaxP2dcTC8QiB2160/qU4+4FbWKf059iSnHuXaCc3cufjbZodQQkqysRkAqfEfAkfOjdKjOaHCisRSuheJGGiDYTVtEVRQTkgAE+ZAwTThFdpVawTZtNQWyoMIqqDv3QBv57U5mu1Rucp7lr+2to7hreKdW7yAatalid9j00DqOtDe/YLpM6bTnUybd1YJJN8AWeLJwrwGrtZ+893wyaHtrg3VtM4iJkH6yNm6EEknHU9SNjsOtWzjnMcFoged9IOygAlmP+VR1/KqbICDeK5tEl0T2uaIzvDvylt5rkVzYRSlVf4FztBdsyRaw6rqKOmk46ZB3HUjx8arcPP8AdXo0WNuFkUEytIdSR7kKFO2SceP02zVGZgAzd+Ftnpuoc5wLdu2rLjQF8E32wtDzS1Vn93ztM/CY5UAW4mk/DggYAfUQWUHxwPkT6UEubaSK6iitLu4ubwMDKdeYEAPeD9ds9ck+Od9qw7UAVQvj7pmL0h7twkcGkFw7ke3kk8BvxP0WnXHG4Y5DG8iq4QykE4xGM5Y+mxodwjnW1unZIHLOoLaSrKWA6lNQ3+HXeqh7UeFa7uzwcdt+oJBxt2i4z/8AcNTObLKOyurC4iVY40cwPpAA0HAGfPumTc1l0rw4+AR90WL0/TvijyS+RriOKBbeD5siggXEOaJv0nHcw2sqPInYCOYFRKxJAwdvEptnqKt/GOZbq24aZ5okS41aQqnWi6mwrHBPh4Z64+FN+1G1P4NJ19+3lSQHxwTpP3KH5Ua4pxGE2JnlQywtGshQKHLK2kjun4g+mM1TWuaXjd2v69/siyzRTR6eQRCt20iyT7SKbd9wfCpHB+BvcTQXLcRjluVdHMYcMFj6sigHrjbAAHX41p61jPHrjhsqBeHxS/iiVKGMOMHIzkFjnbPujrjete4Zr7GPtf8AE0Jr/j0jV981enIsgfW7/pQ/WWPpkjrHIDXNDSBzgD9PhSqVKlTa8+lSpUqiiqPtQs9djnxjkRvrlD/urJGss1unNVp2llOnnGxHxUah9xWESS6VzXO1TTvBCd05wvX6LFKoX6Qau0rRTGFGRTmn448b74+1N3jA7qMV2x48yKUK6gdsg7j5UXNLIruinL1wsd1C+caZYz8AHGftmvocV8tF2LEgEeVfTXCLrtbeKT9+NG+bKCfzpzT9wlZ+yl0qVKmkslSpUqiiVUb2nyNELS5QAtDOMDOM6hqwT4A6MVear3PvCGuLCVEUtINLoB1LKwO3rjUPnQpgSw0n/TZGx6phfxdH5HB+xQOHg97f3EUl6iwQQNrWFSGZ3G4LEE+XU422A3JrlxCJeYAs4yscAaFT0LdSQPE5Ln+UeVXPhTMYIzINLlELqeobSNQ+RzQfmflAXTxypK0E8XuSqMnHkRkevj4nzobovbYybBz3TsWuBlLJKY3a5g2jDb79ybPJyaKE3p/D8dikOyXUJiyemtcYH+mMfzUuRYxDe8QtsAYkEq/wPqI+gZfrXs+zUSkvd3M08u2lwez7MA57i7jr/wClWW34FElw1yAe1dBGzEndRjqOme6u/pVNY7duqs39Rlan1cAhMQcXEsDSQKFtcC05zVWOO3CGc88utd2ZjiwJEYSIPdBZc5GfAkE7+eKrHAuLy2kIhg4XMJtgzNnSzY95pNOSPTYDwNaViliiOit24Gik4NeWQ9CRu5t3VkZ+NEWFRb/lS8uLKLtpEN2k3bKSe6in/p5A8Nj8sVY+Z+Xhe2zQM2kkqytjOllOc4yM7ZHzoviu1YiaAR5Q3a6Uua4UNpJbQqrN/THCgTcHWS2/Dy5dSgRidi2ABq26HIzT1lYrFEkSDCIoRQTnuqMDJPWpNKiUOUoZHEbScXddr8pmK1RTlVVT6AA/anqVKrWSSeUqVKlmoqSpV5eQKMkgDzJwPvQi85ws4vfuYR6B1Y/RcmqJA5VgEou65BB6HY/OvnDiMOh3Q/sMy/0sR/atdu/azYr7rySfwRkfd9NZRxzi6T3ErxghZHZwrYyNRzvjbrmk9Q5pApNQAi7QfUKVP618hSpO0ykls5fRnptXW4bpbBr1aXbLvgH1p4cQYnJAxRFQpdgbBxsRW5ciXOvh8H+VSh/kYqPsBWETqSTjatZ9j10xs5Ebqkp+jIp/MNR9Ofcgzj2q/UqVKnkklSpUqiiVKlSqKJUqVKoolSrzJKFGWIAHUkgAfM0DvufeHw/4l5bgjwEqM39Kkmooj1KqFd+2vhqnCPJN/wB3E2Pq+moie2JZc9hbsdwoMjquWOcDC58AT18KgyotIrmayO89q12chEiT1Csx/wBRx9qC3vO96/vXDrnwQhP9oFLnUNCYGncVujygDJIA8ycD70NvOarSL37iIemsMf6VyawW4uHkOp5Gc/52ZvzNMa87ChnU+AtjT+StkvPaxYp0aST+CM4+rYoZP7YYyP1cDH+Ngv2AP51lUluPjXiYkeNYM7jwtCFo5WhXXtVuW90RRj0Usfqxx9qbvecJ5YjieQHH7GE+6gVnyHO2aJ2tu5XbB+ZoEj3H9SK1rRwENvJ3kc9o7uc9XYt+Zpkx4OKkXVoyHJx9aYdN9zWhkKkpbXG4ryZsbedei2N+tRXUsdqvaqtSPw/rSrx2D/vfelWKVr//2Q=="/>
          <p:cNvSpPr>
            <a:spLocks noChangeAspect="1" noChangeArrowheads="1"/>
          </p:cNvSpPr>
          <p:nvPr/>
        </p:nvSpPr>
        <p:spPr bwMode="auto">
          <a:xfrm>
            <a:off x="1984375" y="1684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AutoShape 28" descr="data:image/jpeg;base64,/9j/4AAQSkZJRgABAQAAAQABAAD/2wCEAAkGBhQSEBUTEhQVFBQUGBUVFxYUFRUUFBQVFRQVFRUXFBQXHCYeFxojGRUUHy8gJCcpLCwsFR4xNTAqNScrLCkBCQoKDgwOGg8PGi4kHyQqKSwsLCwtLCksLCwsLCwpLCksLCwsKSwpKSkpLCwsLSwuLCwtLCwpLCwpLCksKSwsKf/AABEIAOAA4QMBIgACEQEDEQH/xAAcAAABBQEBAQAAAAAAAAAAAAAFAAMEBgcBAgj/xABHEAACAQMCAwUGAggFAQUJAAABAgMABBESIQUGMRMiQVFhBzJxgZGhFLEVI0JScoKSwTNiorLwQxZzwtHxFzRTY4OT0uHj/8QAGgEAAgMBAQAAAAAAAAAAAAAAAwQAAQIFBv/EADERAAEEAQMDAgQGAgMBAAAAAAEAAgMRIQQSMRNBUQUiYXGRoRQyQoHh8LHxosHRFf/aAAwDAQACEQMRAD8AZtb8AYqXG2vYb1XrdGJ6Vd+XrDoTXhdQza7HK6cQLsFO2vDmC+VD+KwkbVb3QAUJuVDGgGMsTjmjbhVNYPSnBEQOlWOKxXrilcWIx0oDtRRohBDDyq/GuSBii0FmNtqetrCp3Y48KBLPeAtNavP4QbVGv0A6VOMwAoLxa8A8aHEXPNIzyAFDuZsfGoU91tvUa4ud+tQLq72rrxwJIvpQOK3pOw6Uxw7rTd3KDXLWYr4EfGuwGUygEAmzZVpgXu5pmeo9tfEgVIaSucWlpyt7gmJDQ26lNEJ5qHSLk0zEO5WSbTGCads7cBsmvSpipCuKM92KCy3BtWHhlwF+FWKz4mnTIrOpLjHSpVlxAiue7RbzutNDUVhaUL5a8xXe+1UZeKsfGj3CLwtWHaUsGVYl3cK1wT5rzdJ3abgbalcnbaliAEy02EAvI+vSqlxGDB6VZb+Vgx2zQe67+3jTujfT/gk5QEH0ClU/9GmlXb6rEttKP21mNtqOWUgWhdu+29S0auKIiTuKL1a4Um7vzjahsd0afk3pRwelWWN7rXVc5O211XLi5NJYa9m2FKyxRkojHFe7GbbJr1eXOBTB7tR7hSR1rlmL32mN2FHlvm8KE3zHqTvRrsgBQXi84CmnoRkUFh/GUCuJaGXGonAySfAU7Ldb1It7oIA2FByR3hnP328K70MeaSfKbg4aIwXlbOOiBl6+Gc0z+L77MUDZ6KV26DocUJ4oHzqD6tydvAHw32NQ34zKTsNC4x03Ph9cGuqyIEKi4DCskfF1A/W6Y1zhcAYz6Y8PWiKA6dQIK/Gqbb3QUFCBhh7xxq+Hr9KsXCJdSBBgBgcfxKRv9PzoE+macqvzL3cyZpgZJrksmCQfA4+lPRGka2hU3KWk15IOanlhgU2UBoYetlqYEWfCpVvanNE7KwDYoiLMDG1V1dpUDEMSxo3wiEqfSvQjGOlORSgUvLIXIgaArBD0pOahw3oI604ZaVe0EI4dSamtQaEXtiAc4o4M1Fv8EdKDEdrlbqcEF29KVLTXKc6iDtCmC4GKdhlzQgSFulT7MEdacdgJUBE0FdaTArwJsCoU9xXNkDrwiAgKY11iosnFKGXDmmLde9vWWwk/mWt/hWO2Orc05MuK5Y4xXb2XahSMDRhOxjCHXdwOlVrjMLHp0o8uGavF/AMVqF/TcFT27gqFICDvRHh9ms0sMR3LtuvkPM/l8aicaHfAXc5x8zsKsXs84M346Rn6wJg4IIy2VUAj+c5r0cWQHJNozSLS+y+FnDM7aB+wDgUN5g9n0JX9VsR0ydh9as/EOPor6G1KfAlTp+o6UOuuILjOoY887UUvI4TIYO6zq55JlCHVuw6eO3lUDhsxgJWXIHvDHUHpn6GtFtr9JG0q6sfIEZqi8xsBevG42x3fDYijxyF2Cl5GBuQn71s4bOdQByeu/n69KbhmNPMgIAHgAPoK6ttSb3Cyg0btdE5xT0MhzXY4KkLDtQCWq6JVg4VNsKIXE4xmqxZzFTRBrjK0q9mbCMHYUo8SGa7+MB6VXpZSDTlneb4NQxYsLBJtWJJvI0X4e2artvvRvg7b1lwBarbdo0VwKE393jajhjytV/inDyTkUm2MF+UY3SG6xXa5+CelTXTYh+5PWkPlU4Jih3CrjIqXcXGBTbwlW2vbmm+yqGl+Caki4yKScSHLSami2qB2mk1PlOaiG33owFqwaUzh94QacvL6ogGBQbidyx2FUYA5MCbaEQTigyaa4hxfu0AilYGnmjLbmq/DNDrKz1jSD3MhL6vEHP0ORWv8jxK2qQIFE0cZBHVwoOST5hiR8qyi5gxVt9mXH5BOLdiOyCSFRjcHIbAPluxxXVjokHwqjdQLfP8AlF+YORJJrtHSV0jGdQLZ1b5G3Tbp0pvmLlQYCxnfGRnzA/vVj4lxTr+tWI4OGbSQvrhtjj1quJxGWSXUZ4pEH7oGoHO3eB2yPD1oj9p7JlrCgfLnBLkSkMI9CsdOQVYqDsceB/5vUX2g8udrewFNiyfrW6YCtgY8yckAelaBbXalseNVnmnjkIeRfekQhVHhqBzljjoM9PSpvI9zVktAFP4VTvo0STSgIAA2J1EHxGcD/hp2A0PZsnJOSdyfMmnopCKTe2wlS8Wa4RLWK89p5VAkuDSjn3ofTNKbkbhtvOjVtwwaaH8PbPWrVw1Bo386Se5wTUbQSqtxPhO2QKCCMoc1pV5aqyEUCn4GCtVDqNp2uUmizhCrKai/D58NQhrIxnevKXeDXQ6YIwlC4gq+294Mda9OQao/6e0ipdlzFk43rn9GSzQwmmytpWfsBSoV+maVVsctdQIBwQ90VK4jqIqPwiDAovLb5FNSu9yRHCqaSMGotayE1Il4ePKnIoq0CCFAvRzioUt3g0UePagPELfetsAKiUnEidhUWRdVN9nivaS4rZaTwpab7KnOgpZzTqWxbAAJJ2AAySfhV7FSEXApvhd+0MySL1U/XOxHzBIq0f8AYW4bdhHEP/mOqn6bmo/EOWorVVYyrNIW30nKINvAHJPxPyosbCihruQrC0iyp22lNRBCs4DaSCVYD4MCPlVdkthq1N2ZI/ajUIfnpxn51W4eZ5LeR4ioaFmJx5EnBK/E+HzqDf8AEU94a1Uk93O2x+PnTHSfwOE1+IACv/DOOopLMwGPufAfEmqbxAOHYyA6mJJz4kk5I9KEWF+xkyT3V6DwGdvr/wDurjy1KkpZrgFoz+z65+II8dxWzAWtQHu6pCr8RqUiVc05csGyFMoJ6HOor8s7/Q0O4lyu0KmRGEsQOCy7Mh6YkQ7r8aVkaRmkExubyq+8NeOzOoUTEOa6ltvWGOtZIRLh46Va+G+76VWbJDVmsD3AKSmZSchNlP3E2kUoiGXavbcPkcHRG7Z8lP59KkWHKl1t3Ao/zMPyGTQG6aR/5Wk/styyBrslAuK2+Qaq09oSdqv3MPCGg0B2B1g+7nbGM9fiKB/gx1ozXOiJY/BSzgH5Cp9zYyAZAJqXwexJ8was/wCEFTrThwG+K0NVQIVtjQL9Fv50qtn4WlQPxBRemFReF3nrVht7sEVVLDh756UdtLYqwpp7RaWaEUaMkVF7MjfFFLWLIp2SzoJNIpYEKZtqFXyE1Y3tag3lltRYyhkKm3TFTUcSZqwzcIz1pgcIApoTMbyhOCgwCrei/goEdUZ55e0Bx/09JClMjcb9cb0L4fbqrdoylki/WOF3JVSCQB4/CrLbSLPJLCr4SXF3CwfQGimXMg1DfCuDsKYhHUaXhEioOG5V2S5um7ztFDnoGC6vlsW+dR5+FzTDDzax4BUdt/oAPjkVbbK4tIAY4w91LnvrbKzkHzdxkn5mi0E1w4/VWAT1uZAP9A1N9qM2F57pt08YxX9+ywrjHKtyrgtE53G6jWPmUzjoKCLYtK7RxqWYtgKNy22TgV9JTcM4ow7r2keR00SHG3nj+1VXl72L3UE/b/jEifJwYozJsy4Yd4qKca1w/v8AKRc5h/v8LNuG+z+8Y96IouxIbIJHXAwCB49fOjDcmnPuSj/6kZH1OD9q2/h3KzocyXlxKfImNF+irn70aS0UeGfjufqay6Jzu9LTZ2N/Tf8AfkvnSTljSNhOrbYOkSrv0z2RJH0q6cl8AvlmUTxF4Qrd5sDIxsnewSG2GDt1rW1jA6AD4bV6qN09HJtU/U2KDaWVf+yudpCQ0caHcAlmZQd9OAN8dOtFbT2SoDmSd29EQJ9yTWgUqg0sY7JcvJVes+RLSMf4Zf1dmP2GB9qMW/Doo/cjRfgoH3qTSowjY3gBZ3FcxXcUqVbVKle1HK28Ug/Zk0n4Op/uorOF4zjxrU/adba+FXGOqBZB/I6sftmvnOXiLedcfWaTqS7gmo5KbSvcHMI1YNH7XiwxnNY7Hetq60ej4wQm5Nc+T089iitmWj/p1fOlWX/p4+ZpUD/571rrharBZCvbWVQouI0XsOFzzAMiHSejEgA+G2TvTogLuAtEgcrxAcU+0lE4OUpT7zIvwy3/AJfnRCHlBB7zs3wAX/zog0MjuyG6Vg7qrSPUWXc4Aya0CLl6Bf2Af4iT+dTYrZV91VX4AD8qMz049yhGcdgs1i4BNJ7sT/EqVH1NSP8AsDcP+4n8TZP0UGtHpUYemxdyShmUnsqUns4HZKnbujd7W0QALZII97OwAIwQc5qVZ+zWzSNEZZJAhcrrkYFdeNajs9PdJGdPTNWulTzImsFNGFgvce6H8J4Bb2qlbeGOJSckIoXUfNj1Y+pqfiu0qIsJUqVKoolSrmqkWqKLtKqhxT2nWsbFI+0nkyV0xoR3gSMZbGdx4ZrvBOdJp51jexniRs/rGyVGBkasoMDw6+NC6zLoFPn03VBnUcyhV5IH2JBP0VupVQ+Lc+XEV9Lbx2vbLEA2ELdppKqS+wIxlgOlTuDe0u2mfs5A9vJ00zAAZ8tXgfjiqE7Lq1t3peqEYkDbBAOCDg5yBkfRW6lUDjPGo7WFppc6FxnSMnvMFG3xNS7e4DorqcqwDA+YYZB+hoti6SHTcG76xdX8f6U5SpUqtYQbmm7iW2kjm1aZUePujJ7ylT+dfOfN/AFtZVWOQyI66hqXS64OCGHx6EV9Cc62jtblojIHXp2Y1HB65TxrEeeZCYoQ7Slw0m0qFTghdwT6+FJyuIko8JxjGmHcOVToxvT8svdqE0mKbln2rFElD7L32tKovaUqJtWVtKQVpXJZP4UKwI0swGRjY94fLvVnCSVY+E8cNtgBAqOQXaWUZzjHcXJIGPD4UtC8MdlOyRF7aHK0KlXmNwQCOhGR8DXquouYlSpUPl49Ctytsz4mZdaqQe8N+hxjPdbb0qiQOVtrHPvaLrP7eUQpUL5j46tpbPOylguAFBwWLMFAz8/tTvBeLpdW6TR50uM4PVSDgg+oIIqtw3be610ZOl1q9t1fx5pT80qqXKHGZp7u+WRsxwyiONcDC4MgO4GTkKvWpnPfGzbWMjqcOw7NPPU+2R6gaj8qz1BsL+2fsmDopBqBp/1Hb/yAP2vKsAag1nzZBJdSWoYiWPbDDSHIHe0Hxx/zNVn2YXzx9rYz7SRYkQE5OhwCQPgSD/OaF83cuB+MoFcxNcR60kG2maNTg7b76F6b5agumdsDmjvkLoRemxDUSQTO4aXNcODwbruK8LU81TOBcyXN2l1bkpDdwsVVtOVALEA6TnOMEZ3G4NeuXub3WT8HfgRXAwFc7RzjwKt0yfofQ7VEmj/D8wIw2W7iKn+NR/8AzT+qrdJdEHF0f3WYNIYzJHI0F23ew8g7c47EEX9EK5o4VxOG1eaW9LBNOUiymzMFzlQvTIolwr2bwTJFO89xLqVJBqceIDDfGR9aunFOHieCSJukiMnw1AgH5Hf5VWvZbfF7Lsn9+3d4iD1AzqH+4j+WsdJoko5sd/IRx6hO/RufGQ1zXC9oDfa4Y4HYj7oVw6+hseMXolZI0kVZVZtu8xViF8dy7HA/d9KLJ7TLV50hhWWUuwXUid0ZOMkMQ2B8KF828LiPGbRpkDRTr2ZDZwXXUFz57tGKuii3tk/6UCD+CJcfarjD7IBAAP8AKrVu07mxyPY5z3MHehY9vgknCqnHh2HG7Sbos6NC3qRkD/dH9KsnMHLUF5GUlQE47rgd9D5q39uhqu+0lC9tb3MH6zsZUkBTvAqRnUCOoyqb+tN3HtUjddNrBPLMR3V0bA+GrSST8h8xU3Ma5zX8HKgg1M8UM2nvc0FpIxVHFntg/ZP+z66aW3mtLnEhtpDCdQ1BkBOAc9cFW+WKtPCeJQzR6oHV0BKgp0BXbHp4UD5B5fktoHaf/Gncyv0OnPQHGxPUn+KjPBuBRWqusK6VdzIRknvEAbZ6DAG1EiDg1t/z8El6g+F00pYe4qvyk/qP14pEKVKlR1y1wisE9q/B9F8yjIQqrouSQNYw2P5lNb5WZe160HaQSH9pXT+khh/uNAnFttGiOa8rEW4RXP0VVlmjA3qH260qHFMbAgv6J9KVG+2FKr3FTYFb47jzqVbw9vNEqqM6gNbkuc5Hux/PxFDzjNF+UpQl9A23vaf6wU/uKVaLcAmy8tBK16CPSoXOcADJ8ceNOUqVdpcZKqf7ReAtLCtzDkT2x7RSOpUHLD1xjUPgR41cK41YewPbtKY02odp5Wyt7fcdx8iMLNOeePC64PDKuMyyRhlHgyq+tf6h9MVP5AkNrPcWEh/wyJoyfGNgur81PxLVVeMcJaDiEdif/d5LmOaMeSuQrAfAZX+UVaPaZYvEYr6D34tUcn/duCAT6Asw/mHlSILtxkPLaB/7/wDV6uSOLpM0bT7ZdzmnwSQWf4LT81J9liaoJ5z1muJG+Qx/dmoR7S7ySa8t7WGMyMn67Qd1kJ6A79AFbPTqatfs+szFw2BSMEqXOevfZn/IivEHLT/pV7x2Up2QRF31KcAHPh4N/VRumTE1o71f+Vzhqo4/UJp3V7d234ke0fZUvilrfWk8XE7ooxDqjpGBlY2BGDgY6EjqdyNzRv2i3IVbK9jOoRSqQw6FHAb7hPvV14jw5J4mikGpHBVh6eh8CDuD6UMPJ9ubNbRgzRL0yx1ZDFs6h6k/I1ZhIBa085z5WGepxvfHLK2i0lpDRQLCOPmLP1TvHuXYb2LRKuR1R195CfFW+m3Q1nnFODX8Fxahw1zHBKpilVSz6Sy5STGSBhfHPjv5axGgUADoNh8BXSKJJCH54KT0fqUmm9tBzc4PaxVjx8fKQ6UB4Byyba5upQ+VuGVwgGNJ7xbPnux+VH6VELQSCeyRZM9jXMacOFH9jf8AkIPzJyzFexhJdSlTqR0OGU9Nif8AnSgNv7J7QNqkaaY+OuTAP9IB+9XY0C4vzraWzFZZQHUZKKCz/DA2B+JFDeyP8zwE5pdVrQOjp3O+Tf4yEWs7JIo1jjUKiDCgeAp0IPKmbC+WaJJYzlJFDKfQjO48DUiiiqwkH7tx3c978rmK7Xkvio9pxOKXPZSJJpOG0OraT5HB2q7VBpIsDClUqqfEvaXawyNGO1lKbMYkDKpHUFiwz8s9KsHCeKx3MKzRHUjZwcYOxwQQehBBFYbI1xoFMS6SeJgkkYQDwSFMqk+1my12auOscin5MCp++mrtQfm207SymX/Lq/oIb+1R4tpQWGnBfPlxAxFBri3YGr+3DwdsVAuuFAHpXOD0+5lqm9k3rXatP6OHlXK3vCz0ypUJyaJWE2iRH/dZW/pYH+1Bo3Ip9ZD50v3RuV9BKa7UDgNx2lrC/UtGhPx0gH75qfXYBsWuURRSpUqC8X5xtbYlZZlDDqgyz7jIyq5I286hcGiyVuOJ8rtsbST4AtTrzhEUrpJJGrPEcoxGSp2OR8wDUoqCMEVU7D2n2k0qRL2up2CKTHsWY4HQk9fSrdWWOa7LUbUQTwU2YEeAf+kgKWKVQeKcahtk1zyLGvhnqceCqN2PoBWiayUu1jnkNaLJ7BTs1zNVrinOlr+DE3bFVmDpGwViwcAg7AZBB8/Sq1yN7QGMcVu8U88mrSZFGsKrN3S567Z8fAUIzsDg2+V0Y/S9S+J0oafaaIOPN8+CKK0vNczVW5l5nmS4S0s41kuHXWS57kabjLYI8vy65qPyvzTcSXklpciFnRNeuAkqpBUFGz4975dPhfVbu2/shj0+YxdXFVuq87eLrx/QriXFJWB6VlvCeHXPELie2ubiTsLaRtQBw8hZ2CAn93Ck79M7elx5H4LLa27QykELI/Z4Of1ZwRny31HHrWWSl54wiarQs07TcgLxWAOxyDfmqNV35Ujm/jf4SzlmHvAaU/jY6V+hOflQDlHkSE2oe6jEs1wNbtJ3mUPuApO6tg5JG+Sd6f8AarbM/D2KjOh0dsfujIPy7wo5Z8xQNbCftEEWkEksBp290jwYdMdaogOk93Yf7Ro3SRaFpgu3PIJHOANrcebJQ3jfEY+FWAES50ns4lYk5ZiW7x6kDvH7VXOI33ErRYLi4uFIllRHhEa6UDAtgtjrgEbePiaXMnFm4nZSSwROBazK6k79qoB1EL4EZBI32+gXNPONtfWXYRB5LiUoViVG1I4IJycYP7Q2J60B7wbo1jHa/wD1dPS6Z7NofHuJeRKSA4tBAI87cEknyKvCXNfDZJeLpb9q6Q3ca6wG2KxayygeZ0f6qN8O5M/BzTy2x0xvBoWPvFu0UbNqPw+rGhFw89ynD7oQydtbzdlMugg47odsH9nun4aiK0UCiRsa5xd8bH7j/aT1uqlhijiBFbS1wxktdVn5gNo+OFkfKJubi1FraJ2KEt+Jum6sWPupjqdOkef8PU6DwFbe10WEb5kRDJpO7EFu8zEDAJJ6eWPChl57O07V5Le4ntu0OXWJsISepA2x1Pw8KJcucnQ2epk1PK/vSyHU58cZ8Bn6+OakUb2EWP3+HwCv1DV6fUNcWuIBztAzuPdzjzWQK7cUj1NzxalZf3gR9RinKVNrzyxOKTvEeWR9Nqj38w6U7zN+pvZ0G2JGI+Dd4fnQKW8y29cUijS7AIItO5rtR+3FKrtUu53p+Nt683YCyEDpmvUIBNaIVArZOQbnXYxj9wun0YkfYirFVJ9l8/6mZP3XDfJlx/4TV2rpQm2Bc2UU8pVm3Gore3452lyEMU0OvMihlV1GMgEdf1f+qtJrP/ajZp2lnNIoZFl7OQHoUYq2+PDCt9axqB7L8EFdP0dw/EGMk09rm454sV8bCn23tJsTKkMWs6mCLpiwoLEAbHBA38q9c5cxTxyw2loB28+TqbcIo2zg/BjnBwFOxqzWvDo4wBHGiAdAiquPoKp/PEb293bcQVC8cIaOUL1VG1Yb/W2/mB51T97WZPjjsO63pfw0upAjYeHUHEHc6jtvA79u6XC+M3lteR2t+6yrcA9lKgC4cfsnAHoOn7S1WuIssfEZ5OIW884DnsQozEIwTpODgMMads4653orfcfTiV9ZpaqzCCTtpJGUqFA0nH+n5kjFG+M8V4lHM6w2sc0Rx2ba8Ebb68uPHPgKCacOSQDjF9vvS6bC6GQWxrXvZ7huEde7BB/SSOQnOTRYy2xFsuUDlmSUamjdh5NnGw2xtt8aHcrj8Pxe8tsYWULOg6DzOkfzkfyVM5I5dnhe4uLnQslyQTHH7qYLE5xtnveBPxyaKXHLatfR3msho0aMqBswOrBJ8Maj9qK1ri1pqiD9uFzpZ4mSzx7y5rm4N7vdhwz3yKtUnnmOSHiQcS/h4rmJYmn0k6Qp7ygjcE6V8uvUDNTrfj9lYRCGwAup5CBhCS0hz1eQDA8cAfQbmr5dWSSqUkRXU9VdQw+hqPYcBt4DmGGOMnxRFB+uM1fRcHEtPP1HyUHqUT4GxytJ2gCgQGurjdjdjxfypVnhsLQ8bmGkhLmFZNgSoddIOT0zkP8A1Vda5prtGYzbY+K5mon65a4iiGgfOhV/ReZIwwKsAQQQQRkEHYgjxFVCT2V2Rk16HAznQHIT/wDID51caVRzGv8AzC1UGqm099J5bfNGkxaWaRIscahEUYCqMACuxWSKSyoqk9SFAJ+JA3r12w1acjVjOMjOPPHlTlaoIJc7Nnn7pUq86q9VaylSpUqiiVKlSqKLGvajbaOIavCWNG+a5Q/7RVQkTxrSfa/Z963lx/8AEQ/6WX/xVndywxXKmbUhXQicSxQ+2PlSpnVXaHS3ZR/mPh6oe5n65oLbh1NekYnYknHrmnkbPxFbAVq/eybiJ/FSxno0er5o4/s5rVaxP2dcTC8QiB2160/qU4+4FbWKf059iSnHuXaCc3cufjbZodQQkqysRkAqfEfAkfOjdKjOaHCisRSuheJGGiDYTVtEVRQTkgAE+ZAwTThFdpVawTZtNQWyoMIqqDv3QBv57U5mu1Rucp7lr+2to7hreKdW7yAatalid9j00DqOtDe/YLpM6bTnUybd1YJJN8AWeLJwrwGrtZ+893wyaHtrg3VtM4iJkH6yNm6EEknHU9SNjsOtWzjnMcFoged9IOygAlmP+VR1/KqbICDeK5tEl0T2uaIzvDvylt5rkVzYRSlVf4FztBdsyRaw6rqKOmk46ZB3HUjx8arcPP8AdXo0WNuFkUEytIdSR7kKFO2SceP02zVGZgAzd+Ftnpuoc5wLdu2rLjQF8E32wtDzS1Vn93ztM/CY5UAW4mk/DggYAfUQWUHxwPkT6UEubaSK6iitLu4ubwMDKdeYEAPeD9ds9ck+Od9qw7UAVQvj7pmL0h7twkcGkFw7ke3kk8BvxP0WnXHG4Y5DG8iq4QykE4xGM5Y+mxodwjnW1unZIHLOoLaSrKWA6lNQ3+HXeqh7UeFa7uzwcdt+oJBxt2i4z/8AcNTObLKOyurC4iVY40cwPpAA0HAGfPumTc1l0rw4+AR90WL0/TvijyS+RriOKBbeD5siggXEOaJv0nHcw2sqPInYCOYFRKxJAwdvEptnqKt/GOZbq24aZ5okS41aQqnWi6mwrHBPh4Z64+FN+1G1P4NJ19+3lSQHxwTpP3KH5Ua4pxGE2JnlQywtGshQKHLK2kjun4g+mM1TWuaXjd2v69/siyzRTR6eQRCt20iyT7SKbd9wfCpHB+BvcTQXLcRjluVdHMYcMFj6sigHrjbAAHX41p61jPHrjhsqBeHxS/iiVKGMOMHIzkFjnbPujrjete4Zr7GPtf8AE0Jr/j0jV981enIsgfW7/pQ/WWPpkjrHIDXNDSBzgD9PhSqVKlTa8+lSpUqiiqPtQs9djnxjkRvrlD/urJGss1unNVp2llOnnGxHxUah9xWESS6VzXO1TTvBCd05wvX6LFKoX6Qau0rRTGFGRTmn448b74+1N3jA7qMV2x48yKUK6gdsg7j5UXNLIruinL1wsd1C+caZYz8AHGftmvocV8tF2LEgEeVfTXCLrtbeKT9+NG+bKCfzpzT9wlZ+yl0qVKmkslSpUqiiVUb2nyNELS5QAtDOMDOM6hqwT4A6MVear3PvCGuLCVEUtINLoB1LKwO3rjUPnQpgSw0n/TZGx6phfxdH5HB+xQOHg97f3EUl6iwQQNrWFSGZ3G4LEE+XU422A3JrlxCJeYAs4yscAaFT0LdSQPE5Ln+UeVXPhTMYIzINLlELqeobSNQ+RzQfmflAXTxypK0E8XuSqMnHkRkevj4nzobovbYybBz3TsWuBlLJKY3a5g2jDb79ybPJyaKE3p/D8dikOyXUJiyemtcYH+mMfzUuRYxDe8QtsAYkEq/wPqI+gZfrXs+zUSkvd3M08u2lwez7MA57i7jr/wClWW34FElw1yAe1dBGzEndRjqOme6u/pVNY7duqs39Rlan1cAhMQcXEsDSQKFtcC05zVWOO3CGc88utd2ZjiwJEYSIPdBZc5GfAkE7+eKrHAuLy2kIhg4XMJtgzNnSzY95pNOSPTYDwNaViliiOit24Gik4NeWQ9CRu5t3VkZ+NEWFRb/lS8uLKLtpEN2k3bKSe6in/p5A8Nj8sVY+Z+Xhe2zQM2kkqytjOllOc4yM7ZHzoviu1YiaAR5Q3a6Uua4UNpJbQqrN/THCgTcHWS2/Dy5dSgRidi2ABq26HIzT1lYrFEkSDCIoRQTnuqMDJPWpNKiUOUoZHEbScXddr8pmK1RTlVVT6AA/anqVKrWSSeUqVKlmoqSpV5eQKMkgDzJwPvQi85ws4vfuYR6B1Y/RcmqJA5VgEou65BB6HY/OvnDiMOh3Q/sMy/0sR/atdu/azYr7rySfwRkfd9NZRxzi6T3ErxghZHZwrYyNRzvjbrmk9Q5pApNQAi7QfUKVP618hSpO0ykls5fRnptXW4bpbBr1aXbLvgH1p4cQYnJAxRFQpdgbBxsRW5ciXOvh8H+VSh/kYqPsBWETqSTjatZ9j10xs5Ebqkp+jIp/MNR9Ofcgzj2q/UqVKnkklSpUqiiVKlSqKJUqVKoolSrzJKFGWIAHUkgAfM0DvufeHw/4l5bgjwEqM39Kkmooj1KqFd+2vhqnCPJN/wB3E2Pq+moie2JZc9hbsdwoMjquWOcDC58AT18KgyotIrmayO89q12chEiT1Csx/wBRx9qC3vO96/vXDrnwQhP9oFLnUNCYGncVujygDJIA8ycD70NvOarSL37iIemsMf6VyawW4uHkOp5Gc/52ZvzNMa87ChnU+AtjT+StkvPaxYp0aST+CM4+rYoZP7YYyP1cDH+Ngv2AP51lUluPjXiYkeNYM7jwtCFo5WhXXtVuW90RRj0Usfqxx9qbvecJ5YjieQHH7GE+6gVnyHO2aJ2tu5XbB+ZoEj3H9SK1rRwENvJ3kc9o7uc9XYt+Zpkx4OKkXVoyHJx9aYdN9zWhkKkpbXG4ryZsbedei2N+tRXUsdqvaqtSPw/rSrx2D/vfelWKVr//2Q=="/>
          <p:cNvSpPr>
            <a:spLocks noChangeAspect="1" noChangeArrowheads="1"/>
          </p:cNvSpPr>
          <p:nvPr/>
        </p:nvSpPr>
        <p:spPr bwMode="auto">
          <a:xfrm>
            <a:off x="2136775" y="1836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AutoShape 30" descr="data:image/jpeg;base64,/9j/4AAQSkZJRgABAQAAAQABAAD/2wCEAAkGBhQSEBUTEhQVFBQUGBUVFxYUFRUUFBQVFRQVFRUXFBQXHCYeFxojGRUUHy8gJCcpLCwsFR4xNTAqNScrLCkBCQoKDgwOGg8PGi4kHyQqKSwsLCwtLCksLCwsLCwpLCksLCwsKSwpKSkpLCwsLSwuLCwtLCwpLCwpLCksKSwsKf/AABEIAOAA4QMBIgACEQEDEQH/xAAcAAABBQEBAQAAAAAAAAAAAAAFAAMEBgcBAgj/xABHEAACAQMCAwUGAggFAQUJAAABAgMABBESIQUGMRMiQVFhBzJxgZGhFLEVI0JScoKSwTNiorLwQxZzwtHxFzRTY4OT0uHj/8QAGgEAAgMBAQAAAAAAAAAAAAAAAwQAAQIFBv/EADERAAEEAQMDAgQGAgMBAAAAAAEAAgMRIQQSMRNBUQUiYXGRoRQyQoHh8LHxosHRFf/aAAwDAQACEQMRAD8AZtb8AYqXG2vYb1XrdGJ6Vd+XrDoTXhdQza7HK6cQLsFO2vDmC+VD+KwkbVb3QAUJuVDGgGMsTjmjbhVNYPSnBEQOlWOKxXrilcWIx0oDtRRohBDDyq/GuSBii0FmNtqetrCp3Y48KBLPeAtNavP4QbVGv0A6VOMwAoLxa8A8aHEXPNIzyAFDuZsfGoU91tvUa4ud+tQLq72rrxwJIvpQOK3pOw6Uxw7rTd3KDXLWYr4EfGuwGUygEAmzZVpgXu5pmeo9tfEgVIaSucWlpyt7gmJDQ26lNEJ5qHSLk0zEO5WSbTGCads7cBsmvSpipCuKM92KCy3BtWHhlwF+FWKz4mnTIrOpLjHSpVlxAiue7RbzutNDUVhaUL5a8xXe+1UZeKsfGj3CLwtWHaUsGVYl3cK1wT5rzdJ3abgbalcnbaliAEy02EAvI+vSqlxGDB6VZb+Vgx2zQe67+3jTujfT/gk5QEH0ClU/9GmlXb6rEttKP21mNtqOWUgWhdu+29S0auKIiTuKL1a4Um7vzjahsd0afk3pRwelWWN7rXVc5O211XLi5NJYa9m2FKyxRkojHFe7GbbJr1eXOBTB7tR7hSR1rlmL32mN2FHlvm8KE3zHqTvRrsgBQXi84CmnoRkUFh/GUCuJaGXGonAySfAU7Ldb1It7oIA2FByR3hnP328K70MeaSfKbg4aIwXlbOOiBl6+Gc0z+L77MUDZ6KV26DocUJ4oHzqD6tydvAHw32NQ34zKTsNC4x03Ph9cGuqyIEKi4DCskfF1A/W6Y1zhcAYz6Y8PWiKA6dQIK/Gqbb3QUFCBhh7xxq+Hr9KsXCJdSBBgBgcfxKRv9PzoE+macqvzL3cyZpgZJrksmCQfA4+lPRGka2hU3KWk15IOanlhgU2UBoYetlqYEWfCpVvanNE7KwDYoiLMDG1V1dpUDEMSxo3wiEqfSvQjGOlORSgUvLIXIgaArBD0pOahw3oI604ZaVe0EI4dSamtQaEXtiAc4o4M1Fv8EdKDEdrlbqcEF29KVLTXKc6iDtCmC4GKdhlzQgSFulT7MEdacdgJUBE0FdaTArwJsCoU9xXNkDrwiAgKY11iosnFKGXDmmLde9vWWwk/mWt/hWO2Orc05MuK5Y4xXb2XahSMDRhOxjCHXdwOlVrjMLHp0o8uGavF/AMVqF/TcFT27gqFICDvRHh9ms0sMR3LtuvkPM/l8aicaHfAXc5x8zsKsXs84M346Rn6wJg4IIy2VUAj+c5r0cWQHJNozSLS+y+FnDM7aB+wDgUN5g9n0JX9VsR0ydh9as/EOPor6G1KfAlTp+o6UOuuILjOoY887UUvI4TIYO6zq55JlCHVuw6eO3lUDhsxgJWXIHvDHUHpn6GtFtr9JG0q6sfIEZqi8xsBevG42x3fDYijxyF2Cl5GBuQn71s4bOdQByeu/n69KbhmNPMgIAHgAPoK6ttSb3Cyg0btdE5xT0MhzXY4KkLDtQCWq6JVg4VNsKIXE4xmqxZzFTRBrjK0q9mbCMHYUo8SGa7+MB6VXpZSDTlneb4NQxYsLBJtWJJvI0X4e2artvvRvg7b1lwBarbdo0VwKE393jajhjytV/inDyTkUm2MF+UY3SG6xXa5+CelTXTYh+5PWkPlU4Jih3CrjIqXcXGBTbwlW2vbmm+yqGl+Caki4yKScSHLSami2qB2mk1PlOaiG33owFqwaUzh94QacvL6ogGBQbidyx2FUYA5MCbaEQTigyaa4hxfu0AilYGnmjLbmq/DNDrKz1jSD3MhL6vEHP0ORWv8jxK2qQIFE0cZBHVwoOST5hiR8qyi5gxVt9mXH5BOLdiOyCSFRjcHIbAPluxxXVjokHwqjdQLfP8AlF+YORJJrtHSV0jGdQLZ1b5G3Tbp0pvmLlQYCxnfGRnzA/vVj4lxTr+tWI4OGbSQvrhtjj1quJxGWSXUZ4pEH7oGoHO3eB2yPD1oj9p7JlrCgfLnBLkSkMI9CsdOQVYqDsceB/5vUX2g8udrewFNiyfrW6YCtgY8yckAelaBbXalseNVnmnjkIeRfekQhVHhqBzljjoM9PSpvI9zVktAFP4VTvo0STSgIAA2J1EHxGcD/hp2A0PZsnJOSdyfMmnopCKTe2wlS8Wa4RLWK89p5VAkuDSjn3ofTNKbkbhtvOjVtwwaaH8PbPWrVw1Bo386Se5wTUbQSqtxPhO2QKCCMoc1pV5aqyEUCn4GCtVDqNp2uUmizhCrKai/D58NQhrIxnevKXeDXQ6YIwlC4gq+294Mda9OQao/6e0ipdlzFk43rn9GSzQwmmytpWfsBSoV+maVVsctdQIBwQ90VK4jqIqPwiDAovLb5FNSu9yRHCqaSMGotayE1Il4ePKnIoq0CCFAvRzioUt3g0UePagPELfetsAKiUnEidhUWRdVN9nivaS4rZaTwpab7KnOgpZzTqWxbAAJJ2AAySfhV7FSEXApvhd+0MySL1U/XOxHzBIq0f8AYW4bdhHEP/mOqn6bmo/EOWorVVYyrNIW30nKINvAHJPxPyosbCihruQrC0iyp22lNRBCs4DaSCVYD4MCPlVdkthq1N2ZI/ajUIfnpxn51W4eZ5LeR4ioaFmJx5EnBK/E+HzqDf8AEU94a1Uk93O2x+PnTHSfwOE1+IACv/DOOopLMwGPufAfEmqbxAOHYyA6mJJz4kk5I9KEWF+xkyT3V6DwGdvr/wDurjy1KkpZrgFoz+z65+II8dxWzAWtQHu6pCr8RqUiVc05csGyFMoJ6HOor8s7/Q0O4lyu0KmRGEsQOCy7Mh6YkQ7r8aVkaRmkExubyq+8NeOzOoUTEOa6ltvWGOtZIRLh46Va+G+76VWbJDVmsD3AKSmZSchNlP3E2kUoiGXavbcPkcHRG7Z8lP59KkWHKl1t3Ao/zMPyGTQG6aR/5Wk/styyBrslAuK2+Qaq09oSdqv3MPCGg0B2B1g+7nbGM9fiKB/gx1ozXOiJY/BSzgH5Cp9zYyAZAJqXwexJ8was/wCEFTrThwG+K0NVQIVtjQL9Fv50qtn4WlQPxBRemFReF3nrVht7sEVVLDh756UdtLYqwpp7RaWaEUaMkVF7MjfFFLWLIp2SzoJNIpYEKZtqFXyE1Y3tag3lltRYyhkKm3TFTUcSZqwzcIz1pgcIApoTMbyhOCgwCrei/goEdUZ55e0Bx/09JClMjcb9cb0L4fbqrdoylki/WOF3JVSCQB4/CrLbSLPJLCr4SXF3CwfQGimXMg1DfCuDsKYhHUaXhEioOG5V2S5um7ztFDnoGC6vlsW+dR5+FzTDDzax4BUdt/oAPjkVbbK4tIAY4w91LnvrbKzkHzdxkn5mi0E1w4/VWAT1uZAP9A1N9qM2F57pt08YxX9+ywrjHKtyrgtE53G6jWPmUzjoKCLYtK7RxqWYtgKNy22TgV9JTcM4ow7r2keR00SHG3nj+1VXl72L3UE/b/jEifJwYozJsy4Yd4qKca1w/v8AKRc5h/v8LNuG+z+8Y96IouxIbIJHXAwCB49fOjDcmnPuSj/6kZH1OD9q2/h3KzocyXlxKfImNF+irn70aS0UeGfjufqay6Jzu9LTZ2N/Tf8AfkvnSTljSNhOrbYOkSrv0z2RJH0q6cl8AvlmUTxF4Qrd5sDIxsnewSG2GDt1rW1jA6AD4bV6qN09HJtU/U2KDaWVf+yudpCQ0caHcAlmZQd9OAN8dOtFbT2SoDmSd29EQJ9yTWgUqg0sY7JcvJVes+RLSMf4Zf1dmP2GB9qMW/Doo/cjRfgoH3qTSowjY3gBZ3FcxXcUqVbVKle1HK28Ug/Zk0n4Op/uorOF4zjxrU/adba+FXGOqBZB/I6sftmvnOXiLedcfWaTqS7gmo5KbSvcHMI1YNH7XiwxnNY7Hetq60ej4wQm5Nc+T089iitmWj/p1fOlWX/p4+ZpUD/571rrharBZCvbWVQouI0XsOFzzAMiHSejEgA+G2TvTogLuAtEgcrxAcU+0lE4OUpT7zIvwy3/AJfnRCHlBB7zs3wAX/zog0MjuyG6Vg7qrSPUWXc4Aya0CLl6Bf2Af4iT+dTYrZV91VX4AD8qMz049yhGcdgs1i4BNJ7sT/EqVH1NSP8AsDcP+4n8TZP0UGtHpUYemxdyShmUnsqUns4HZKnbujd7W0QALZII97OwAIwQc5qVZ+zWzSNEZZJAhcrrkYFdeNajs9PdJGdPTNWulTzImsFNGFgvce6H8J4Bb2qlbeGOJSckIoXUfNj1Y+pqfiu0qIsJUqVKoolSrmqkWqKLtKqhxT2nWsbFI+0nkyV0xoR3gSMZbGdx4ZrvBOdJp51jexniRs/rGyVGBkasoMDw6+NC6zLoFPn03VBnUcyhV5IH2JBP0VupVQ+Lc+XEV9Lbx2vbLEA2ELdppKqS+wIxlgOlTuDe0u2mfs5A9vJ00zAAZ8tXgfjiqE7Lq1t3peqEYkDbBAOCDg5yBkfRW6lUDjPGo7WFppc6FxnSMnvMFG3xNS7e4DorqcqwDA+YYZB+hoti6SHTcG76xdX8f6U5SpUqtYQbmm7iW2kjm1aZUePujJ7ylT+dfOfN/AFtZVWOQyI66hqXS64OCGHx6EV9Cc62jtblojIHXp2Y1HB65TxrEeeZCYoQ7Slw0m0qFTghdwT6+FJyuIko8JxjGmHcOVToxvT8svdqE0mKbln2rFElD7L32tKovaUqJtWVtKQVpXJZP4UKwI0swGRjY94fLvVnCSVY+E8cNtgBAqOQXaWUZzjHcXJIGPD4UtC8MdlOyRF7aHK0KlXmNwQCOhGR8DXquouYlSpUPl49Ctytsz4mZdaqQe8N+hxjPdbb0qiQOVtrHPvaLrP7eUQpUL5j46tpbPOylguAFBwWLMFAz8/tTvBeLpdW6TR50uM4PVSDgg+oIIqtw3be610ZOl1q9t1fx5pT80qqXKHGZp7u+WRsxwyiONcDC4MgO4GTkKvWpnPfGzbWMjqcOw7NPPU+2R6gaj8qz1BsL+2fsmDopBqBp/1Hb/yAP2vKsAag1nzZBJdSWoYiWPbDDSHIHe0Hxx/zNVn2YXzx9rYz7SRYkQE5OhwCQPgSD/OaF83cuB+MoFcxNcR60kG2maNTg7b76F6b5agumdsDmjvkLoRemxDUSQTO4aXNcODwbruK8LU81TOBcyXN2l1bkpDdwsVVtOVALEA6TnOMEZ3G4NeuXub3WT8HfgRXAwFc7RzjwKt0yfofQ7VEmj/D8wIw2W7iKn+NR/8AzT+qrdJdEHF0f3WYNIYzJHI0F23ew8g7c47EEX9EK5o4VxOG1eaW9LBNOUiymzMFzlQvTIolwr2bwTJFO89xLqVJBqceIDDfGR9aunFOHieCSJukiMnw1AgH5Hf5VWvZbfF7Lsn9+3d4iD1AzqH+4j+WsdJoko5sd/IRx6hO/RufGQ1zXC9oDfa4Y4HYj7oVw6+hseMXolZI0kVZVZtu8xViF8dy7HA/d9KLJ7TLV50hhWWUuwXUid0ZOMkMQ2B8KF828LiPGbRpkDRTr2ZDZwXXUFz57tGKuii3tk/6UCD+CJcfarjD7IBAAP8AKrVu07mxyPY5z3MHehY9vgknCqnHh2HG7Sbos6NC3qRkD/dH9KsnMHLUF5GUlQE47rgd9D5q39uhqu+0lC9tb3MH6zsZUkBTvAqRnUCOoyqb+tN3HtUjddNrBPLMR3V0bA+GrSST8h8xU3Ma5zX8HKgg1M8UM2nvc0FpIxVHFntg/ZP+z66aW3mtLnEhtpDCdQ1BkBOAc9cFW+WKtPCeJQzR6oHV0BKgp0BXbHp4UD5B5fktoHaf/Gncyv0OnPQHGxPUn+KjPBuBRWqusK6VdzIRknvEAbZ6DAG1EiDg1t/z8El6g+F00pYe4qvyk/qP14pEKVKlR1y1wisE9q/B9F8yjIQqrouSQNYw2P5lNb5WZe160HaQSH9pXT+khh/uNAnFttGiOa8rEW4RXP0VVlmjA3qH260qHFMbAgv6J9KVG+2FKr3FTYFb47jzqVbw9vNEqqM6gNbkuc5Hux/PxFDzjNF+UpQl9A23vaf6wU/uKVaLcAmy8tBK16CPSoXOcADJ8ceNOUqVdpcZKqf7ReAtLCtzDkT2x7RSOpUHLD1xjUPgR41cK41YewPbtKY02odp5Wyt7fcdx8iMLNOeePC64PDKuMyyRhlHgyq+tf6h9MVP5AkNrPcWEh/wyJoyfGNgur81PxLVVeMcJaDiEdif/d5LmOaMeSuQrAfAZX+UVaPaZYvEYr6D34tUcn/duCAT6Asw/mHlSILtxkPLaB/7/wDV6uSOLpM0bT7ZdzmnwSQWf4LT81J9liaoJ5z1muJG+Qx/dmoR7S7ySa8t7WGMyMn67Qd1kJ6A79AFbPTqatfs+szFw2BSMEqXOevfZn/IivEHLT/pV7x2Up2QRF31KcAHPh4N/VRumTE1o71f+Vzhqo4/UJp3V7d234ke0fZUvilrfWk8XE7ooxDqjpGBlY2BGDgY6EjqdyNzRv2i3IVbK9jOoRSqQw6FHAb7hPvV14jw5J4mikGpHBVh6eh8CDuD6UMPJ9ubNbRgzRL0yx1ZDFs6h6k/I1ZhIBa085z5WGepxvfHLK2i0lpDRQLCOPmLP1TvHuXYb2LRKuR1R195CfFW+m3Q1nnFODX8Fxahw1zHBKpilVSz6Sy5STGSBhfHPjv5axGgUADoNh8BXSKJJCH54KT0fqUmm9tBzc4PaxVjx8fKQ6UB4Byyba5upQ+VuGVwgGNJ7xbPnux+VH6VELQSCeyRZM9jXMacOFH9jf8AkIPzJyzFexhJdSlTqR0OGU9Nif8AnSgNv7J7QNqkaaY+OuTAP9IB+9XY0C4vzraWzFZZQHUZKKCz/DA2B+JFDeyP8zwE5pdVrQOjp3O+Tf4yEWs7JIo1jjUKiDCgeAp0IPKmbC+WaJJYzlJFDKfQjO48DUiiiqwkH7tx3c978rmK7Xkvio9pxOKXPZSJJpOG0OraT5HB2q7VBpIsDClUqqfEvaXawyNGO1lKbMYkDKpHUFiwz8s9KsHCeKx3MKzRHUjZwcYOxwQQehBBFYbI1xoFMS6SeJgkkYQDwSFMqk+1my12auOscin5MCp++mrtQfm207SymX/Lq/oIb+1R4tpQWGnBfPlxAxFBri3YGr+3DwdsVAuuFAHpXOD0+5lqm9k3rXatP6OHlXK3vCz0ypUJyaJWE2iRH/dZW/pYH+1Bo3Ip9ZD50v3RuV9BKa7UDgNx2lrC/UtGhPx0gH75qfXYBsWuURRSpUqC8X5xtbYlZZlDDqgyz7jIyq5I286hcGiyVuOJ8rtsbST4AtTrzhEUrpJJGrPEcoxGSp2OR8wDUoqCMEVU7D2n2k0qRL2up2CKTHsWY4HQk9fSrdWWOa7LUbUQTwU2YEeAf+kgKWKVQeKcahtk1zyLGvhnqceCqN2PoBWiayUu1jnkNaLJ7BTs1zNVrinOlr+DE3bFVmDpGwViwcAg7AZBB8/Sq1yN7QGMcVu8U88mrSZFGsKrN3S567Z8fAUIzsDg2+V0Y/S9S+J0oafaaIOPN8+CKK0vNczVW5l5nmS4S0s41kuHXWS57kabjLYI8vy65qPyvzTcSXklpciFnRNeuAkqpBUFGz4975dPhfVbu2/shj0+YxdXFVuq87eLrx/QriXFJWB6VlvCeHXPELie2ubiTsLaRtQBw8hZ2CAn93Ck79M7elx5H4LLa27QykELI/Z4Of1ZwRny31HHrWWSl54wiarQs07TcgLxWAOxyDfmqNV35Ujm/jf4SzlmHvAaU/jY6V+hOflQDlHkSE2oe6jEs1wNbtJ3mUPuApO6tg5JG+Sd6f8AarbM/D2KjOh0dsfujIPy7wo5Z8xQNbCftEEWkEksBp290jwYdMdaogOk93Yf7Ro3SRaFpgu3PIJHOANrcebJQ3jfEY+FWAES50ns4lYk5ZiW7x6kDvH7VXOI33ErRYLi4uFIllRHhEa6UDAtgtjrgEbePiaXMnFm4nZSSwROBazK6k79qoB1EL4EZBI32+gXNPONtfWXYRB5LiUoViVG1I4IJycYP7Q2J60B7wbo1jHa/wD1dPS6Z7NofHuJeRKSA4tBAI87cEknyKvCXNfDZJeLpb9q6Q3ca6wG2KxayygeZ0f6qN8O5M/BzTy2x0xvBoWPvFu0UbNqPw+rGhFw89ynD7oQydtbzdlMugg47odsH9nun4aiK0UCiRsa5xd8bH7j/aT1uqlhijiBFbS1wxktdVn5gNo+OFkfKJubi1FraJ2KEt+Jum6sWPupjqdOkef8PU6DwFbe10WEb5kRDJpO7EFu8zEDAJJ6eWPChl57O07V5Le4ntu0OXWJsISepA2x1Pw8KJcucnQ2epk1PK/vSyHU58cZ8Bn6+OakUb2EWP3+HwCv1DV6fUNcWuIBztAzuPdzjzWQK7cUj1NzxalZf3gR9RinKVNrzyxOKTvEeWR9Nqj38w6U7zN+pvZ0G2JGI+Dd4fnQKW8y29cUijS7AIItO5rtR+3FKrtUu53p+Nt683YCyEDpmvUIBNaIVArZOQbnXYxj9wun0YkfYirFVJ9l8/6mZP3XDfJlx/4TV2rpQm2Bc2UU8pVm3Gore3452lyEMU0OvMihlV1GMgEdf1f+qtJrP/ajZp2lnNIoZFl7OQHoUYq2+PDCt9axqB7L8EFdP0dw/EGMk09rm454sV8bCn23tJsTKkMWs6mCLpiwoLEAbHBA38q9c5cxTxyw2loB28+TqbcIo2zg/BjnBwFOxqzWvDo4wBHGiAdAiquPoKp/PEb293bcQVC8cIaOUL1VG1Yb/W2/mB51T97WZPjjsO63pfw0upAjYeHUHEHc6jtvA79u6XC+M3lteR2t+6yrcA9lKgC4cfsnAHoOn7S1WuIssfEZ5OIW884DnsQozEIwTpODgMMads4653orfcfTiV9ZpaqzCCTtpJGUqFA0nH+n5kjFG+M8V4lHM6w2sc0Rx2ba8Ebb68uPHPgKCacOSQDjF9vvS6bC6GQWxrXvZ7huEde7BB/SSOQnOTRYy2xFsuUDlmSUamjdh5NnGw2xtt8aHcrj8Pxe8tsYWULOg6DzOkfzkfyVM5I5dnhe4uLnQslyQTHH7qYLE5xtnveBPxyaKXHLatfR3msho0aMqBswOrBJ8Maj9qK1ri1pqiD9uFzpZ4mSzx7y5rm4N7vdhwz3yKtUnnmOSHiQcS/h4rmJYmn0k6Qp7ygjcE6V8uvUDNTrfj9lYRCGwAup5CBhCS0hz1eQDA8cAfQbmr5dWSSqUkRXU9VdQw+hqPYcBt4DmGGOMnxRFB+uM1fRcHEtPP1HyUHqUT4GxytJ2gCgQGurjdjdjxfypVnhsLQ8bmGkhLmFZNgSoddIOT0zkP8A1Vda5prtGYzbY+K5mon65a4iiGgfOhV/ReZIwwKsAQQQQRkEHYgjxFVCT2V2Rk16HAznQHIT/wDID51caVRzGv8AzC1UGqm099J5bfNGkxaWaRIscahEUYCqMACuxWSKSyoqk9SFAJ+JA3r12w1acjVjOMjOPPHlTlaoIJc7Nnn7pUq86q9VaylSpUqiiVKlSqKLGvajbaOIavCWNG+a5Q/7RVQkTxrSfa/Z963lx/8AEQ/6WX/xVndywxXKmbUhXQicSxQ+2PlSpnVXaHS3ZR/mPh6oe5n65oLbh1NekYnYknHrmnkbPxFbAVq/eybiJ/FSxno0er5o4/s5rVaxP2dcTC8QiB2160/qU4+4FbWKf059iSnHuXaCc3cufjbZodQQkqysRkAqfEfAkfOjdKjOaHCisRSuheJGGiDYTVtEVRQTkgAE+ZAwTThFdpVawTZtNQWyoMIqqDv3QBv57U5mu1Rucp7lr+2to7hreKdW7yAatalid9j00DqOtDe/YLpM6bTnUybd1YJJN8AWeLJwrwGrtZ+893wyaHtrg3VtM4iJkH6yNm6EEknHU9SNjsOtWzjnMcFoged9IOygAlmP+VR1/KqbICDeK5tEl0T2uaIzvDvylt5rkVzYRSlVf4FztBdsyRaw6rqKOmk46ZB3HUjx8arcPP8AdXo0WNuFkUEytIdSR7kKFO2SceP02zVGZgAzd+Ftnpuoc5wLdu2rLjQF8E32wtDzS1Vn93ztM/CY5UAW4mk/DggYAfUQWUHxwPkT6UEubaSK6iitLu4ubwMDKdeYEAPeD9ds9ck+Od9qw7UAVQvj7pmL0h7twkcGkFw7ke3kk8BvxP0WnXHG4Y5DG8iq4QykE4xGM5Y+mxodwjnW1unZIHLOoLaSrKWA6lNQ3+HXeqh7UeFa7uzwcdt+oJBxt2i4z/8AcNTObLKOyurC4iVY40cwPpAA0HAGfPumTc1l0rw4+AR90WL0/TvijyS+RriOKBbeD5siggXEOaJv0nHcw2sqPInYCOYFRKxJAwdvEptnqKt/GOZbq24aZ5okS41aQqnWi6mwrHBPh4Z64+FN+1G1P4NJ19+3lSQHxwTpP3KH5Ua4pxGE2JnlQywtGshQKHLK2kjun4g+mM1TWuaXjd2v69/siyzRTR6eQRCt20iyT7SKbd9wfCpHB+BvcTQXLcRjluVdHMYcMFj6sigHrjbAAHX41p61jPHrjhsqBeHxS/iiVKGMOMHIzkFjnbPujrjete4Zr7GPtf8AE0Jr/j0jV981enIsgfW7/pQ/WWPpkjrHIDXNDSBzgD9PhSqVKlTa8+lSpUqiiqPtQs9djnxjkRvrlD/urJGss1unNVp2llOnnGxHxUah9xWESS6VzXO1TTvBCd05wvX6LFKoX6Qau0rRTGFGRTmn448b74+1N3jA7qMV2x48yKUK6gdsg7j5UXNLIruinL1wsd1C+caZYz8AHGftmvocV8tF2LEgEeVfTXCLrtbeKT9+NG+bKCfzpzT9wlZ+yl0qVKmkslSpUqiiVUb2nyNELS5QAtDOMDOM6hqwT4A6MVear3PvCGuLCVEUtINLoB1LKwO3rjUPnQpgSw0n/TZGx6phfxdH5HB+xQOHg97f3EUl6iwQQNrWFSGZ3G4LEE+XU422A3JrlxCJeYAs4yscAaFT0LdSQPE5Ln+UeVXPhTMYIzINLlELqeobSNQ+RzQfmflAXTxypK0E8XuSqMnHkRkevj4nzobovbYybBz3TsWuBlLJKY3a5g2jDb79ybPJyaKE3p/D8dikOyXUJiyemtcYH+mMfzUuRYxDe8QtsAYkEq/wPqI+gZfrXs+zUSkvd3M08u2lwez7MA57i7jr/wClWW34FElw1yAe1dBGzEndRjqOme6u/pVNY7duqs39Rlan1cAhMQcXEsDSQKFtcC05zVWOO3CGc88utd2ZjiwJEYSIPdBZc5GfAkE7+eKrHAuLy2kIhg4XMJtgzNnSzY95pNOSPTYDwNaViliiOit24Gik4NeWQ9CRu5t3VkZ+NEWFRb/lS8uLKLtpEN2k3bKSe6in/p5A8Nj8sVY+Z+Xhe2zQM2kkqytjOllOc4yM7ZHzoviu1YiaAR5Q3a6Uua4UNpJbQqrN/THCgTcHWS2/Dy5dSgRidi2ABq26HIzT1lYrFEkSDCIoRQTnuqMDJPWpNKiUOUoZHEbScXddr8pmK1RTlVVT6AA/anqVKrWSSeUqVKlmoqSpV5eQKMkgDzJwPvQi85ws4vfuYR6B1Y/RcmqJA5VgEou65BB6HY/OvnDiMOh3Q/sMy/0sR/atdu/azYr7rySfwRkfd9NZRxzi6T3ErxghZHZwrYyNRzvjbrmk9Q5pApNQAi7QfUKVP618hSpO0ykls5fRnptXW4bpbBr1aXbLvgH1p4cQYnJAxRFQpdgbBxsRW5ciXOvh8H+VSh/kYqPsBWETqSTjatZ9j10xs5Ebqkp+jIp/MNR9Ofcgzj2q/UqVKnkklSpUqiiVKlSqKJUqVKoolSrzJKFGWIAHUkgAfM0DvufeHw/4l5bgjwEqM39Kkmooj1KqFd+2vhqnCPJN/wB3E2Pq+moie2JZc9hbsdwoMjquWOcDC58AT18KgyotIrmayO89q12chEiT1Csx/wBRx9qC3vO96/vXDrnwQhP9oFLnUNCYGncVujygDJIA8ycD70NvOarSL37iIemsMf6VyawW4uHkOp5Gc/52ZvzNMa87ChnU+AtjT+StkvPaxYp0aST+CM4+rYoZP7YYyP1cDH+Ngv2AP51lUluPjXiYkeNYM7jwtCFo5WhXXtVuW90RRj0Usfqxx9qbvecJ5YjieQHH7GE+6gVnyHO2aJ2tu5XbB+ZoEj3H9SK1rRwENvJ3kc9o7uc9XYt+Zpkx4OKkXVoyHJx9aYdN9zWhkKkpbXG4ryZsbedei2N+tRXUsdqvaqtSPw/rSrx2D/vfelWKVr//2Q=="/>
          <p:cNvSpPr>
            <a:spLocks noChangeAspect="1" noChangeArrowheads="1"/>
          </p:cNvSpPr>
          <p:nvPr/>
        </p:nvSpPr>
        <p:spPr bwMode="auto">
          <a:xfrm>
            <a:off x="2289175" y="1989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AutoShape 32" descr="data:image/jpeg;base64,/9j/4AAQSkZJRgABAQAAAQABAAD/2wCEAAkGBhQSEBUTEhQVFBQUGBUVFxYUFRUUFBQVFRQVFRUXFBQXHCYeFxojGRUUHy8gJCcpLCwsFR4xNTAqNScrLCkBCQoKDgwOGg8PGi4kHyQqKSwsLCwtLCksLCwsLCwpLCksLCwsKSwpKSkpLCwsLSwuLCwtLCwpLCwpLCksKSwsKf/AABEIAOAA4QMBIgACEQEDEQH/xAAcAAABBQEBAQAAAAAAAAAAAAAFAAMEBgcBAgj/xABHEAACAQMCAwUGAggFAQUJAAABAgMABBESIQUGMRMiQVFhBzJxgZGhFLEVI0JScoKSwTNiorLwQxZzwtHxFzRTY4OT0uHj/8QAGgEAAgMBAQAAAAAAAAAAAAAAAwQAAQIFBv/EADERAAEEAQMDAgQGAgMBAAAAAAEAAgMRIQQSMRNBUQUiYXGRoRQyQoHh8LHxosHRFf/aAAwDAQACEQMRAD8AZtb8AYqXG2vYb1XrdGJ6Vd+XrDoTXhdQza7HK6cQLsFO2vDmC+VD+KwkbVb3QAUJuVDGgGMsTjmjbhVNYPSnBEQOlWOKxXrilcWIx0oDtRRohBDDyq/GuSBii0FmNtqetrCp3Y48KBLPeAtNavP4QbVGv0A6VOMwAoLxa8A8aHEXPNIzyAFDuZsfGoU91tvUa4ud+tQLq72rrxwJIvpQOK3pOw6Uxw7rTd3KDXLWYr4EfGuwGUygEAmzZVpgXu5pmeo9tfEgVIaSucWlpyt7gmJDQ26lNEJ5qHSLk0zEO5WSbTGCads7cBsmvSpipCuKM92KCy3BtWHhlwF+FWKz4mnTIrOpLjHSpVlxAiue7RbzutNDUVhaUL5a8xXe+1UZeKsfGj3CLwtWHaUsGVYl3cK1wT5rzdJ3abgbalcnbaliAEy02EAvI+vSqlxGDB6VZb+Vgx2zQe67+3jTujfT/gk5QEH0ClU/9GmlXb6rEttKP21mNtqOWUgWhdu+29S0auKIiTuKL1a4Um7vzjahsd0afk3pRwelWWN7rXVc5O211XLi5NJYa9m2FKyxRkojHFe7GbbJr1eXOBTB7tR7hSR1rlmL32mN2FHlvm8KE3zHqTvRrsgBQXi84CmnoRkUFh/GUCuJaGXGonAySfAU7Ldb1It7oIA2FByR3hnP328K70MeaSfKbg4aIwXlbOOiBl6+Gc0z+L77MUDZ6KV26DocUJ4oHzqD6tydvAHw32NQ34zKTsNC4x03Ph9cGuqyIEKi4DCskfF1A/W6Y1zhcAYz6Y8PWiKA6dQIK/Gqbb3QUFCBhh7xxq+Hr9KsXCJdSBBgBgcfxKRv9PzoE+macqvzL3cyZpgZJrksmCQfA4+lPRGka2hU3KWk15IOanlhgU2UBoYetlqYEWfCpVvanNE7KwDYoiLMDG1V1dpUDEMSxo3wiEqfSvQjGOlORSgUvLIXIgaArBD0pOahw3oI604ZaVe0EI4dSamtQaEXtiAc4o4M1Fv8EdKDEdrlbqcEF29KVLTXKc6iDtCmC4GKdhlzQgSFulT7MEdacdgJUBE0FdaTArwJsCoU9xXNkDrwiAgKY11iosnFKGXDmmLde9vWWwk/mWt/hWO2Orc05MuK5Y4xXb2XahSMDRhOxjCHXdwOlVrjMLHp0o8uGavF/AMVqF/TcFT27gqFICDvRHh9ms0sMR3LtuvkPM/l8aicaHfAXc5x8zsKsXs84M346Rn6wJg4IIy2VUAj+c5r0cWQHJNozSLS+y+FnDM7aB+wDgUN5g9n0JX9VsR0ydh9as/EOPor6G1KfAlTp+o6UOuuILjOoY887UUvI4TIYO6zq55JlCHVuw6eO3lUDhsxgJWXIHvDHUHpn6GtFtr9JG0q6sfIEZqi8xsBevG42x3fDYijxyF2Cl5GBuQn71s4bOdQByeu/n69KbhmNPMgIAHgAPoK6ttSb3Cyg0btdE5xT0MhzXY4KkLDtQCWq6JVg4VNsKIXE4xmqxZzFTRBrjK0q9mbCMHYUo8SGa7+MB6VXpZSDTlneb4NQxYsLBJtWJJvI0X4e2artvvRvg7b1lwBarbdo0VwKE393jajhjytV/inDyTkUm2MF+UY3SG6xXa5+CelTXTYh+5PWkPlU4Jih3CrjIqXcXGBTbwlW2vbmm+yqGl+Caki4yKScSHLSami2qB2mk1PlOaiG33owFqwaUzh94QacvL6ogGBQbidyx2FUYA5MCbaEQTigyaa4hxfu0AilYGnmjLbmq/DNDrKz1jSD3MhL6vEHP0ORWv8jxK2qQIFE0cZBHVwoOST5hiR8qyi5gxVt9mXH5BOLdiOyCSFRjcHIbAPluxxXVjokHwqjdQLfP8AlF+YORJJrtHSV0jGdQLZ1b5G3Tbp0pvmLlQYCxnfGRnzA/vVj4lxTr+tWI4OGbSQvrhtjj1quJxGWSXUZ4pEH7oGoHO3eB2yPD1oj9p7JlrCgfLnBLkSkMI9CsdOQVYqDsceB/5vUX2g8udrewFNiyfrW6YCtgY8yckAelaBbXalseNVnmnjkIeRfekQhVHhqBzljjoM9PSpvI9zVktAFP4VTvo0STSgIAA2J1EHxGcD/hp2A0PZsnJOSdyfMmnopCKTe2wlS8Wa4RLWK89p5VAkuDSjn3ofTNKbkbhtvOjVtwwaaH8PbPWrVw1Bo386Se5wTUbQSqtxPhO2QKCCMoc1pV5aqyEUCn4GCtVDqNp2uUmizhCrKai/D58NQhrIxnevKXeDXQ6YIwlC4gq+294Mda9OQao/6e0ipdlzFk43rn9GSzQwmmytpWfsBSoV+maVVsctdQIBwQ90VK4jqIqPwiDAovLb5FNSu9yRHCqaSMGotayE1Il4ePKnIoq0CCFAvRzioUt3g0UePagPELfetsAKiUnEidhUWRdVN9nivaS4rZaTwpab7KnOgpZzTqWxbAAJJ2AAySfhV7FSEXApvhd+0MySL1U/XOxHzBIq0f8AYW4bdhHEP/mOqn6bmo/EOWorVVYyrNIW30nKINvAHJPxPyosbCihruQrC0iyp22lNRBCs4DaSCVYD4MCPlVdkthq1N2ZI/ajUIfnpxn51W4eZ5LeR4ioaFmJx5EnBK/E+HzqDf8AEU94a1Uk93O2x+PnTHSfwOE1+IACv/DOOopLMwGPufAfEmqbxAOHYyA6mJJz4kk5I9KEWF+xkyT3V6DwGdvr/wDurjy1KkpZrgFoz+z65+II8dxWzAWtQHu6pCr8RqUiVc05csGyFMoJ6HOor8s7/Q0O4lyu0KmRGEsQOCy7Mh6YkQ7r8aVkaRmkExubyq+8NeOzOoUTEOa6ltvWGOtZIRLh46Va+G+76VWbJDVmsD3AKSmZSchNlP3E2kUoiGXavbcPkcHRG7Z8lP59KkWHKl1t3Ao/zMPyGTQG6aR/5Wk/styyBrslAuK2+Qaq09oSdqv3MPCGg0B2B1g+7nbGM9fiKB/gx1ozXOiJY/BSzgH5Cp9zYyAZAJqXwexJ8was/wCEFTrThwG+K0NVQIVtjQL9Fv50qtn4WlQPxBRemFReF3nrVht7sEVVLDh756UdtLYqwpp7RaWaEUaMkVF7MjfFFLWLIp2SzoJNIpYEKZtqFXyE1Y3tag3lltRYyhkKm3TFTUcSZqwzcIz1pgcIApoTMbyhOCgwCrei/goEdUZ55e0Bx/09JClMjcb9cb0L4fbqrdoylki/WOF3JVSCQB4/CrLbSLPJLCr4SXF3CwfQGimXMg1DfCuDsKYhHUaXhEioOG5V2S5um7ztFDnoGC6vlsW+dR5+FzTDDzax4BUdt/oAPjkVbbK4tIAY4w91LnvrbKzkHzdxkn5mi0E1w4/VWAT1uZAP9A1N9qM2F57pt08YxX9+ywrjHKtyrgtE53G6jWPmUzjoKCLYtK7RxqWYtgKNy22TgV9JTcM4ow7r2keR00SHG3nj+1VXl72L3UE/b/jEifJwYozJsy4Yd4qKca1w/v8AKRc5h/v8LNuG+z+8Y96IouxIbIJHXAwCB49fOjDcmnPuSj/6kZH1OD9q2/h3KzocyXlxKfImNF+irn70aS0UeGfjufqay6Jzu9LTZ2N/Tf8AfkvnSTljSNhOrbYOkSrv0z2RJH0q6cl8AvlmUTxF4Qrd5sDIxsnewSG2GDt1rW1jA6AD4bV6qN09HJtU/U2KDaWVf+yudpCQ0caHcAlmZQd9OAN8dOtFbT2SoDmSd29EQJ9yTWgUqg0sY7JcvJVes+RLSMf4Zf1dmP2GB9qMW/Doo/cjRfgoH3qTSowjY3gBZ3FcxXcUqVbVKle1HK28Ug/Zk0n4Op/uorOF4zjxrU/adba+FXGOqBZB/I6sftmvnOXiLedcfWaTqS7gmo5KbSvcHMI1YNH7XiwxnNY7Hetq60ej4wQm5Nc+T089iitmWj/p1fOlWX/p4+ZpUD/571rrharBZCvbWVQouI0XsOFzzAMiHSejEgA+G2TvTogLuAtEgcrxAcU+0lE4OUpT7zIvwy3/AJfnRCHlBB7zs3wAX/zog0MjuyG6Vg7qrSPUWXc4Aya0CLl6Bf2Af4iT+dTYrZV91VX4AD8qMz049yhGcdgs1i4BNJ7sT/EqVH1NSP8AsDcP+4n8TZP0UGtHpUYemxdyShmUnsqUns4HZKnbujd7W0QALZII97OwAIwQc5qVZ+zWzSNEZZJAhcrrkYFdeNajs9PdJGdPTNWulTzImsFNGFgvce6H8J4Bb2qlbeGOJSckIoXUfNj1Y+pqfiu0qIsJUqVKoolSrmqkWqKLtKqhxT2nWsbFI+0nkyV0xoR3gSMZbGdx4ZrvBOdJp51jexniRs/rGyVGBkasoMDw6+NC6zLoFPn03VBnUcyhV5IH2JBP0VupVQ+Lc+XEV9Lbx2vbLEA2ELdppKqS+wIxlgOlTuDe0u2mfs5A9vJ00zAAZ8tXgfjiqE7Lq1t3peqEYkDbBAOCDg5yBkfRW6lUDjPGo7WFppc6FxnSMnvMFG3xNS7e4DorqcqwDA+YYZB+hoti6SHTcG76xdX8f6U5SpUqtYQbmm7iW2kjm1aZUePujJ7ylT+dfOfN/AFtZVWOQyI66hqXS64OCGHx6EV9Cc62jtblojIHXp2Y1HB65TxrEeeZCYoQ7Slw0m0qFTghdwT6+FJyuIko8JxjGmHcOVToxvT8svdqE0mKbln2rFElD7L32tKovaUqJtWVtKQVpXJZP4UKwI0swGRjY94fLvVnCSVY+E8cNtgBAqOQXaWUZzjHcXJIGPD4UtC8MdlOyRF7aHK0KlXmNwQCOhGR8DXquouYlSpUPl49Ctytsz4mZdaqQe8N+hxjPdbb0qiQOVtrHPvaLrP7eUQpUL5j46tpbPOylguAFBwWLMFAz8/tTvBeLpdW6TR50uM4PVSDgg+oIIqtw3be610ZOl1q9t1fx5pT80qqXKHGZp7u+WRsxwyiONcDC4MgO4GTkKvWpnPfGzbWMjqcOw7NPPU+2R6gaj8qz1BsL+2fsmDopBqBp/1Hb/yAP2vKsAag1nzZBJdSWoYiWPbDDSHIHe0Hxx/zNVn2YXzx9rYz7SRYkQE5OhwCQPgSD/OaF83cuB+MoFcxNcR60kG2maNTg7b76F6b5agumdsDmjvkLoRemxDUSQTO4aXNcODwbruK8LU81TOBcyXN2l1bkpDdwsVVtOVALEA6TnOMEZ3G4NeuXub3WT8HfgRXAwFc7RzjwKt0yfofQ7VEmj/D8wIw2W7iKn+NR/8AzT+qrdJdEHF0f3WYNIYzJHI0F23ew8g7c47EEX9EK5o4VxOG1eaW9LBNOUiymzMFzlQvTIolwr2bwTJFO89xLqVJBqceIDDfGR9aunFOHieCSJukiMnw1AgH5Hf5VWvZbfF7Lsn9+3d4iD1AzqH+4j+WsdJoko5sd/IRx6hO/RufGQ1zXC9oDfa4Y4HYj7oVw6+hseMXolZI0kVZVZtu8xViF8dy7HA/d9KLJ7TLV50hhWWUuwXUid0ZOMkMQ2B8KF828LiPGbRpkDRTr2ZDZwXXUFz57tGKuii3tk/6UCD+CJcfarjD7IBAAP8AKrVu07mxyPY5z3MHehY9vgknCqnHh2HG7Sbos6NC3qRkD/dH9KsnMHLUF5GUlQE47rgd9D5q39uhqu+0lC9tb3MH6zsZUkBTvAqRnUCOoyqb+tN3HtUjddNrBPLMR3V0bA+GrSST8h8xU3Ma5zX8HKgg1M8UM2nvc0FpIxVHFntg/ZP+z66aW3mtLnEhtpDCdQ1BkBOAc9cFW+WKtPCeJQzR6oHV0BKgp0BXbHp4UD5B5fktoHaf/Gncyv0OnPQHGxPUn+KjPBuBRWqusK6VdzIRknvEAbZ6DAG1EiDg1t/z8El6g+F00pYe4qvyk/qP14pEKVKlR1y1wisE9q/B9F8yjIQqrouSQNYw2P5lNb5WZe160HaQSH9pXT+khh/uNAnFttGiOa8rEW4RXP0VVlmjA3qH260qHFMbAgv6J9KVG+2FKr3FTYFb47jzqVbw9vNEqqM6gNbkuc5Hux/PxFDzjNF+UpQl9A23vaf6wU/uKVaLcAmy8tBK16CPSoXOcADJ8ceNOUqVdpcZKqf7ReAtLCtzDkT2x7RSOpUHLD1xjUPgR41cK41YewPbtKY02odp5Wyt7fcdx8iMLNOeePC64PDKuMyyRhlHgyq+tf6h9MVP5AkNrPcWEh/wyJoyfGNgur81PxLVVeMcJaDiEdif/d5LmOaMeSuQrAfAZX+UVaPaZYvEYr6D34tUcn/duCAT6Asw/mHlSILtxkPLaB/7/wDV6uSOLpM0bT7ZdzmnwSQWf4LT81J9liaoJ5z1muJG+Qx/dmoR7S7ySa8t7WGMyMn67Qd1kJ6A79AFbPTqatfs+szFw2BSMEqXOevfZn/IivEHLT/pV7x2Up2QRF31KcAHPh4N/VRumTE1o71f+Vzhqo4/UJp3V7d234ke0fZUvilrfWk8XE7ooxDqjpGBlY2BGDgY6EjqdyNzRv2i3IVbK9jOoRSqQw6FHAb7hPvV14jw5J4mikGpHBVh6eh8CDuD6UMPJ9ubNbRgzRL0yx1ZDFs6h6k/I1ZhIBa085z5WGepxvfHLK2i0lpDRQLCOPmLP1TvHuXYb2LRKuR1R195CfFW+m3Q1nnFODX8Fxahw1zHBKpilVSz6Sy5STGSBhfHPjv5axGgUADoNh8BXSKJJCH54KT0fqUmm9tBzc4PaxVjx8fKQ6UB4Byyba5upQ+VuGVwgGNJ7xbPnux+VH6VELQSCeyRZM9jXMacOFH9jf8AkIPzJyzFexhJdSlTqR0OGU9Nif8AnSgNv7J7QNqkaaY+OuTAP9IB+9XY0C4vzraWzFZZQHUZKKCz/DA2B+JFDeyP8zwE5pdVrQOjp3O+Tf4yEWs7JIo1jjUKiDCgeAp0IPKmbC+WaJJYzlJFDKfQjO48DUiiiqwkH7tx3c978rmK7Xkvio9pxOKXPZSJJpOG0OraT5HB2q7VBpIsDClUqqfEvaXawyNGO1lKbMYkDKpHUFiwz8s9KsHCeKx3MKzRHUjZwcYOxwQQehBBFYbI1xoFMS6SeJgkkYQDwSFMqk+1my12auOscin5MCp++mrtQfm207SymX/Lq/oIb+1R4tpQWGnBfPlxAxFBri3YGr+3DwdsVAuuFAHpXOD0+5lqm9k3rXatP6OHlXK3vCz0ypUJyaJWE2iRH/dZW/pYH+1Bo3Ip9ZD50v3RuV9BKa7UDgNx2lrC/UtGhPx0gH75qfXYBsWuURRSpUqC8X5xtbYlZZlDDqgyz7jIyq5I286hcGiyVuOJ8rtsbST4AtTrzhEUrpJJGrPEcoxGSp2OR8wDUoqCMEVU7D2n2k0qRL2up2CKTHsWY4HQk9fSrdWWOa7LUbUQTwU2YEeAf+kgKWKVQeKcahtk1zyLGvhnqceCqN2PoBWiayUu1jnkNaLJ7BTs1zNVrinOlr+DE3bFVmDpGwViwcAg7AZBB8/Sq1yN7QGMcVu8U88mrSZFGsKrN3S567Z8fAUIzsDg2+V0Y/S9S+J0oafaaIOPN8+CKK0vNczVW5l5nmS4S0s41kuHXWS57kabjLYI8vy65qPyvzTcSXklpciFnRNeuAkqpBUFGz4975dPhfVbu2/shj0+YxdXFVuq87eLrx/QriXFJWB6VlvCeHXPELie2ubiTsLaRtQBw8hZ2CAn93Ck79M7elx5H4LLa27QykELI/Z4Of1ZwRny31HHrWWSl54wiarQs07TcgLxWAOxyDfmqNV35Ujm/jf4SzlmHvAaU/jY6V+hOflQDlHkSE2oe6jEs1wNbtJ3mUPuApO6tg5JG+Sd6f8AarbM/D2KjOh0dsfujIPy7wo5Z8xQNbCftEEWkEksBp290jwYdMdaogOk93Yf7Ro3SRaFpgu3PIJHOANrcebJQ3jfEY+FWAES50ns4lYk5ZiW7x6kDvH7VXOI33ErRYLi4uFIllRHhEa6UDAtgtjrgEbePiaXMnFm4nZSSwROBazK6k79qoB1EL4EZBI32+gXNPONtfWXYRB5LiUoViVG1I4IJycYP7Q2J60B7wbo1jHa/wD1dPS6Z7NofHuJeRKSA4tBAI87cEknyKvCXNfDZJeLpb9q6Q3ca6wG2KxayygeZ0f6qN8O5M/BzTy2x0xvBoWPvFu0UbNqPw+rGhFw89ynD7oQydtbzdlMugg47odsH9nun4aiK0UCiRsa5xd8bH7j/aT1uqlhijiBFbS1wxktdVn5gNo+OFkfKJubi1FraJ2KEt+Jum6sWPupjqdOkef8PU6DwFbe10WEb5kRDJpO7EFu8zEDAJJ6eWPChl57O07V5Le4ntu0OXWJsISepA2x1Pw8KJcucnQ2epk1PK/vSyHU58cZ8Bn6+OakUb2EWP3+HwCv1DV6fUNcWuIBztAzuPdzjzWQK7cUj1NzxalZf3gR9RinKVNrzyxOKTvEeWR9Nqj38w6U7zN+pvZ0G2JGI+Dd4fnQKW8y29cUijS7AIItO5rtR+3FKrtUu53p+Nt683YCyEDpmvUIBNaIVArZOQbnXYxj9wun0YkfYirFVJ9l8/6mZP3XDfJlx/4TV2rpQm2Bc2UU8pVm3Gore3452lyEMU0OvMihlV1GMgEdf1f+qtJrP/ajZp2lnNIoZFl7OQHoUYq2+PDCt9axqB7L8EFdP0dw/EGMk09rm454sV8bCn23tJsTKkMWs6mCLpiwoLEAbHBA38q9c5cxTxyw2loB28+TqbcIo2zg/BjnBwFOxqzWvDo4wBHGiAdAiquPoKp/PEb293bcQVC8cIaOUL1VG1Yb/W2/mB51T97WZPjjsO63pfw0upAjYeHUHEHc6jtvA79u6XC+M3lteR2t+6yrcA9lKgC4cfsnAHoOn7S1WuIssfEZ5OIW884DnsQozEIwTpODgMMads4653orfcfTiV9ZpaqzCCTtpJGUqFA0nH+n5kjFG+M8V4lHM6w2sc0Rx2ba8Ebb68uPHPgKCacOSQDjF9vvS6bC6GQWxrXvZ7huEde7BB/SSOQnOTRYy2xFsuUDlmSUamjdh5NnGw2xtt8aHcrj8Pxe8tsYWULOg6DzOkfzkfyVM5I5dnhe4uLnQslyQTHH7qYLE5xtnveBPxyaKXHLatfR3msho0aMqBswOrBJ8Maj9qK1ri1pqiD9uFzpZ4mSzx7y5rm4N7vdhwz3yKtUnnmOSHiQcS/h4rmJYmn0k6Qp7ygjcE6V8uvUDNTrfj9lYRCGwAup5CBhCS0hz1eQDA8cAfQbmr5dWSSqUkRXU9VdQw+hqPYcBt4DmGGOMnxRFB+uM1fRcHEtPP1HyUHqUT4GxytJ2gCgQGurjdjdjxfypVnhsLQ8bmGkhLmFZNgSoddIOT0zkP8A1Vda5prtGYzbY+K5mon65a4iiGgfOhV/ReZIwwKsAQQQQRkEHYgjxFVCT2V2Rk16HAznQHIT/wDID51caVRzGv8AzC1UGqm099J5bfNGkxaWaRIscahEUYCqMACuxWSKSyoqk9SFAJ+JA3r12w1acjVjOMjOPPHlTlaoIJc7Nnn7pUq86q9VaylSpUqiiVKlSqKLGvajbaOIavCWNG+a5Q/7RVQkTxrSfa/Z963lx/8AEQ/6WX/xVndywxXKmbUhXQicSxQ+2PlSpnVXaHS3ZR/mPh6oe5n65oLbh1NekYnYknHrmnkbPxFbAVq/eybiJ/FSxno0er5o4/s5rVaxP2dcTC8QiB2160/qU4+4FbWKf059iSnHuXaCc3cufjbZodQQkqysRkAqfEfAkfOjdKjOaHCisRSuheJGGiDYTVtEVRQTkgAE+ZAwTThFdpVawTZtNQWyoMIqqDv3QBv57U5mu1Rucp7lr+2to7hreKdW7yAatalid9j00DqOtDe/YLpM6bTnUybd1YJJN8AWeLJwrwGrtZ+893wyaHtrg3VtM4iJkH6yNm6EEknHU9SNjsOtWzjnMcFoged9IOygAlmP+VR1/KqbICDeK5tEl0T2uaIzvDvylt5rkVzYRSlVf4FztBdsyRaw6rqKOmk46ZB3HUjx8arcPP8AdXo0WNuFkUEytIdSR7kKFO2SceP02zVGZgAzd+Ftnpuoc5wLdu2rLjQF8E32wtDzS1Vn93ztM/CY5UAW4mk/DggYAfUQWUHxwPkT6UEubaSK6iitLu4ubwMDKdeYEAPeD9ds9ck+Od9qw7UAVQvj7pmL0h7twkcGkFw7ke3kk8BvxP0WnXHG4Y5DG8iq4QykE4xGM5Y+mxodwjnW1unZIHLOoLaSrKWA6lNQ3+HXeqh7UeFa7uzwcdt+oJBxt2i4z/8AcNTObLKOyurC4iVY40cwPpAA0HAGfPumTc1l0rw4+AR90WL0/TvijyS+RriOKBbeD5siggXEOaJv0nHcw2sqPInYCOYFRKxJAwdvEptnqKt/GOZbq24aZ5okS41aQqnWi6mwrHBPh4Z64+FN+1G1P4NJ19+3lSQHxwTpP3KH5Ua4pxGE2JnlQywtGshQKHLK2kjun4g+mM1TWuaXjd2v69/siyzRTR6eQRCt20iyT7SKbd9wfCpHB+BvcTQXLcRjluVdHMYcMFj6sigHrjbAAHX41p61jPHrjhsqBeHxS/iiVKGMOMHIzkFjnbPujrjete4Zr7GPtf8AE0Jr/j0jV981enIsgfW7/pQ/WWPpkjrHIDXNDSBzgD9PhSqVKlTa8+lSpUqiiqPtQs9djnxjkRvrlD/urJGss1unNVp2llOnnGxHxUah9xWESS6VzXO1TTvBCd05wvX6LFKoX6Qau0rRTGFGRTmn448b74+1N3jA7qMV2x48yKUK6gdsg7j5UXNLIruinL1wsd1C+caZYz8AHGftmvocV8tF2LEgEeVfTXCLrtbeKT9+NG+bKCfzpzT9wlZ+yl0qVKmkslSpUqiiVUb2nyNELS5QAtDOMDOM6hqwT4A6MVear3PvCGuLCVEUtINLoB1LKwO3rjUPnQpgSw0n/TZGx6phfxdH5HB+xQOHg97f3EUl6iwQQNrWFSGZ3G4LEE+XU422A3JrlxCJeYAs4yscAaFT0LdSQPE5Ln+UeVXPhTMYIzINLlELqeobSNQ+RzQfmflAXTxypK0E8XuSqMnHkRkevj4nzobovbYybBz3TsWuBlLJKY3a5g2jDb79ybPJyaKE3p/D8dikOyXUJiyemtcYH+mMfzUuRYxDe8QtsAYkEq/wPqI+gZfrXs+zUSkvd3M08u2lwez7MA57i7jr/wClWW34FElw1yAe1dBGzEndRjqOme6u/pVNY7duqs39Rlan1cAhMQcXEsDSQKFtcC05zVWOO3CGc88utd2ZjiwJEYSIPdBZc5GfAkE7+eKrHAuLy2kIhg4XMJtgzNnSzY95pNOSPTYDwNaViliiOit24Gik4NeWQ9CRu5t3VkZ+NEWFRb/lS8uLKLtpEN2k3bKSe6in/p5A8Nj8sVY+Z+Xhe2zQM2kkqytjOllOc4yM7ZHzoviu1YiaAR5Q3a6Uua4UNpJbQqrN/THCgTcHWS2/Dy5dSgRidi2ABq26HIzT1lYrFEkSDCIoRQTnuqMDJPWpNKiUOUoZHEbScXddr8pmK1RTlVVT6AA/anqVKrWSSeUqVKlmoqSpV5eQKMkgDzJwPvQi85ws4vfuYR6B1Y/RcmqJA5VgEou65BB6HY/OvnDiMOh3Q/sMy/0sR/atdu/azYr7rySfwRkfd9NZRxzi6T3ErxghZHZwrYyNRzvjbrmk9Q5pApNQAi7QfUKVP618hSpO0ykls5fRnptXW4bpbBr1aXbLvgH1p4cQYnJAxRFQpdgbBxsRW5ciXOvh8H+VSh/kYqPsBWETqSTjatZ9j10xs5Ebqkp+jIp/MNR9Ofcgzj2q/UqVKnkklSpUqiiVKlSqKJUqVKoolSrzJKFGWIAHUkgAfM0DvufeHw/4l5bgjwEqM39Kkmooj1KqFd+2vhqnCPJN/wB3E2Pq+moie2JZc9hbsdwoMjquWOcDC58AT18KgyotIrmayO89q12chEiT1Csx/wBRx9qC3vO96/vXDrnwQhP9oFLnUNCYGncVujygDJIA8ycD70NvOarSL37iIemsMf6VyawW4uHkOp5Gc/52ZvzNMa87ChnU+AtjT+StkvPaxYp0aST+CM4+rYoZP7YYyP1cDH+Ngv2AP51lUluPjXiYkeNYM7jwtCFo5WhXXtVuW90RRj0Usfqxx9qbvecJ5YjieQHH7GE+6gVnyHO2aJ2tu5XbB+ZoEj3H9SK1rRwENvJ3kc9o7uc9XYt+Zpkx4OKkXVoyHJx9aYdN9zWhkKkpbXG4ryZsbedei2N+tRXUsdqvaqtSPw/rSrx2D/vfelWKVr//2Q=="/>
          <p:cNvSpPr>
            <a:spLocks noChangeAspect="1" noChangeArrowheads="1"/>
          </p:cNvSpPr>
          <p:nvPr/>
        </p:nvSpPr>
        <p:spPr bwMode="auto">
          <a:xfrm>
            <a:off x="2441575" y="2141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AutoShape 34" descr="data:image/jpeg;base64,/9j/4AAQSkZJRgABAQAAAQABAAD/2wCEAAkGBhQSEBUTEhQVFBQUGBUVFxYUFRUUFBQVFRQVFRUXFBQXHCYeFxojGRUUHy8gJCcpLCwsFR4xNTAqNScrLCkBCQoKDgwOGg8PGi4kHyQqKSwsLCwtLCksLCwsLCwpLCksLCwsKSwpKSkpLCwsLSwuLCwtLCwpLCwpLCksKSwsKf/AABEIAOAA4QMBIgACEQEDEQH/xAAcAAABBQEBAQAAAAAAAAAAAAAFAAMEBgcBAgj/xABHEAACAQMCAwUGAggFAQUJAAABAgMABBESIQUGMRMiQVFhBzJxgZGhFLEVI0JScoKSwTNiorLwQxZzwtHxFzRTY4OT0uHj/8QAGgEAAgMBAQAAAAAAAAAAAAAAAwQAAQIFBv/EADERAAEEAQMDAgQGAgMBAAAAAAEAAgMRIQQSMRNBUQUiYXGRoRQyQoHh8LHxosHRFf/aAAwDAQACEQMRAD8AZtb8AYqXG2vYb1XrdGJ6Vd+XrDoTXhdQza7HK6cQLsFO2vDmC+VD+KwkbVb3QAUJuVDGgGMsTjmjbhVNYPSnBEQOlWOKxXrilcWIx0oDtRRohBDDyq/GuSBii0FmNtqetrCp3Y48KBLPeAtNavP4QbVGv0A6VOMwAoLxa8A8aHEXPNIzyAFDuZsfGoU91tvUa4ud+tQLq72rrxwJIvpQOK3pOw6Uxw7rTd3KDXLWYr4EfGuwGUygEAmzZVpgXu5pmeo9tfEgVIaSucWlpyt7gmJDQ26lNEJ5qHSLk0zEO5WSbTGCads7cBsmvSpipCuKM92KCy3BtWHhlwF+FWKz4mnTIrOpLjHSpVlxAiue7RbzutNDUVhaUL5a8xXe+1UZeKsfGj3CLwtWHaUsGVYl3cK1wT5rzdJ3abgbalcnbaliAEy02EAvI+vSqlxGDB6VZb+Vgx2zQe67+3jTujfT/gk5QEH0ClU/9GmlXb6rEttKP21mNtqOWUgWhdu+29S0auKIiTuKL1a4Um7vzjahsd0afk3pRwelWWN7rXVc5O211XLi5NJYa9m2FKyxRkojHFe7GbbJr1eXOBTB7tR7hSR1rlmL32mN2FHlvm8KE3zHqTvRrsgBQXi84CmnoRkUFh/GUCuJaGXGonAySfAU7Ldb1It7oIA2FByR3hnP328K70MeaSfKbg4aIwXlbOOiBl6+Gc0z+L77MUDZ6KV26DocUJ4oHzqD6tydvAHw32NQ34zKTsNC4x03Ph9cGuqyIEKi4DCskfF1A/W6Y1zhcAYz6Y8PWiKA6dQIK/Gqbb3QUFCBhh7xxq+Hr9KsXCJdSBBgBgcfxKRv9PzoE+macqvzL3cyZpgZJrksmCQfA4+lPRGka2hU3KWk15IOanlhgU2UBoYetlqYEWfCpVvanNE7KwDYoiLMDG1V1dpUDEMSxo3wiEqfSvQjGOlORSgUvLIXIgaArBD0pOahw3oI604ZaVe0EI4dSamtQaEXtiAc4o4M1Fv8EdKDEdrlbqcEF29KVLTXKc6iDtCmC4GKdhlzQgSFulT7MEdacdgJUBE0FdaTArwJsCoU9xXNkDrwiAgKY11iosnFKGXDmmLde9vWWwk/mWt/hWO2Orc05MuK5Y4xXb2XahSMDRhOxjCHXdwOlVrjMLHp0o8uGavF/AMVqF/TcFT27gqFICDvRHh9ms0sMR3LtuvkPM/l8aicaHfAXc5x8zsKsXs84M346Rn6wJg4IIy2VUAj+c5r0cWQHJNozSLS+y+FnDM7aB+wDgUN5g9n0JX9VsR0ydh9as/EOPor6G1KfAlTp+o6UOuuILjOoY887UUvI4TIYO6zq55JlCHVuw6eO3lUDhsxgJWXIHvDHUHpn6GtFtr9JG0q6sfIEZqi8xsBevG42x3fDYijxyF2Cl5GBuQn71s4bOdQByeu/n69KbhmNPMgIAHgAPoK6ttSb3Cyg0btdE5xT0MhzXY4KkLDtQCWq6JVg4VNsKIXE4xmqxZzFTRBrjK0q9mbCMHYUo8SGa7+MB6VXpZSDTlneb4NQxYsLBJtWJJvI0X4e2artvvRvg7b1lwBarbdo0VwKE393jajhjytV/inDyTkUm2MF+UY3SG6xXa5+CelTXTYh+5PWkPlU4Jih3CrjIqXcXGBTbwlW2vbmm+yqGl+Caki4yKScSHLSami2qB2mk1PlOaiG33owFqwaUzh94QacvL6ogGBQbidyx2FUYA5MCbaEQTigyaa4hxfu0AilYGnmjLbmq/DNDrKz1jSD3MhL6vEHP0ORWv8jxK2qQIFE0cZBHVwoOST5hiR8qyi5gxVt9mXH5BOLdiOyCSFRjcHIbAPluxxXVjokHwqjdQLfP8AlF+YORJJrtHSV0jGdQLZ1b5G3Tbp0pvmLlQYCxnfGRnzA/vVj4lxTr+tWI4OGbSQvrhtjj1quJxGWSXUZ4pEH7oGoHO3eB2yPD1oj9p7JlrCgfLnBLkSkMI9CsdOQVYqDsceB/5vUX2g8udrewFNiyfrW6YCtgY8yckAelaBbXalseNVnmnjkIeRfekQhVHhqBzljjoM9PSpvI9zVktAFP4VTvo0STSgIAA2J1EHxGcD/hp2A0PZsnJOSdyfMmnopCKTe2wlS8Wa4RLWK89p5VAkuDSjn3ofTNKbkbhtvOjVtwwaaH8PbPWrVw1Bo386Se5wTUbQSqtxPhO2QKCCMoc1pV5aqyEUCn4GCtVDqNp2uUmizhCrKai/D58NQhrIxnevKXeDXQ6YIwlC4gq+294Mda9OQao/6e0ipdlzFk43rn9GSzQwmmytpWfsBSoV+maVVsctdQIBwQ90VK4jqIqPwiDAovLb5FNSu9yRHCqaSMGotayE1Il4ePKnIoq0CCFAvRzioUt3g0UePagPELfetsAKiUnEidhUWRdVN9nivaS4rZaTwpab7KnOgpZzTqWxbAAJJ2AAySfhV7FSEXApvhd+0MySL1U/XOxHzBIq0f8AYW4bdhHEP/mOqn6bmo/EOWorVVYyrNIW30nKINvAHJPxPyosbCihruQrC0iyp22lNRBCs4DaSCVYD4MCPlVdkthq1N2ZI/ajUIfnpxn51W4eZ5LeR4ioaFmJx5EnBK/E+HzqDf8AEU94a1Uk93O2x+PnTHSfwOE1+IACv/DOOopLMwGPufAfEmqbxAOHYyA6mJJz4kk5I9KEWF+xkyT3V6DwGdvr/wDurjy1KkpZrgFoz+z65+II8dxWzAWtQHu6pCr8RqUiVc05csGyFMoJ6HOor8s7/Q0O4lyu0KmRGEsQOCy7Mh6YkQ7r8aVkaRmkExubyq+8NeOzOoUTEOa6ltvWGOtZIRLh46Va+G+76VWbJDVmsD3AKSmZSchNlP3E2kUoiGXavbcPkcHRG7Z8lP59KkWHKl1t3Ao/zMPyGTQG6aR/5Wk/styyBrslAuK2+Qaq09oSdqv3MPCGg0B2B1g+7nbGM9fiKB/gx1ozXOiJY/BSzgH5Cp9zYyAZAJqXwexJ8was/wCEFTrThwG+K0NVQIVtjQL9Fv50qtn4WlQPxBRemFReF3nrVht7sEVVLDh756UdtLYqwpp7RaWaEUaMkVF7MjfFFLWLIp2SzoJNIpYEKZtqFXyE1Y3tag3lltRYyhkKm3TFTUcSZqwzcIz1pgcIApoTMbyhOCgwCrei/goEdUZ55e0Bx/09JClMjcb9cb0L4fbqrdoylki/WOF3JVSCQB4/CrLbSLPJLCr4SXF3CwfQGimXMg1DfCuDsKYhHUaXhEioOG5V2S5um7ztFDnoGC6vlsW+dR5+FzTDDzax4BUdt/oAPjkVbbK4tIAY4w91LnvrbKzkHzdxkn5mi0E1w4/VWAT1uZAP9A1N9qM2F57pt08YxX9+ywrjHKtyrgtE53G6jWPmUzjoKCLYtK7RxqWYtgKNy22TgV9JTcM4ow7r2keR00SHG3nj+1VXl72L3UE/b/jEifJwYozJsy4Yd4qKca1w/v8AKRc5h/v8LNuG+z+8Y96IouxIbIJHXAwCB49fOjDcmnPuSj/6kZH1OD9q2/h3KzocyXlxKfImNF+irn70aS0UeGfjufqay6Jzu9LTZ2N/Tf8AfkvnSTljSNhOrbYOkSrv0z2RJH0q6cl8AvlmUTxF4Qrd5sDIxsnewSG2GDt1rW1jA6AD4bV6qN09HJtU/U2KDaWVf+yudpCQ0caHcAlmZQd9OAN8dOtFbT2SoDmSd29EQJ9yTWgUqg0sY7JcvJVes+RLSMf4Zf1dmP2GB9qMW/Doo/cjRfgoH3qTSowjY3gBZ3FcxXcUqVbVKle1HK28Ug/Zk0n4Op/uorOF4zjxrU/adba+FXGOqBZB/I6sftmvnOXiLedcfWaTqS7gmo5KbSvcHMI1YNH7XiwxnNY7Hetq60ej4wQm5Nc+T089iitmWj/p1fOlWX/p4+ZpUD/571rrharBZCvbWVQouI0XsOFzzAMiHSejEgA+G2TvTogLuAtEgcrxAcU+0lE4OUpT7zIvwy3/AJfnRCHlBB7zs3wAX/zog0MjuyG6Vg7qrSPUWXc4Aya0CLl6Bf2Af4iT+dTYrZV91VX4AD8qMz049yhGcdgs1i4BNJ7sT/EqVH1NSP8AsDcP+4n8TZP0UGtHpUYemxdyShmUnsqUns4HZKnbujd7W0QALZII97OwAIwQc5qVZ+zWzSNEZZJAhcrrkYFdeNajs9PdJGdPTNWulTzImsFNGFgvce6H8J4Bb2qlbeGOJSckIoXUfNj1Y+pqfiu0qIsJUqVKoolSrmqkWqKLtKqhxT2nWsbFI+0nkyV0xoR3gSMZbGdx4ZrvBOdJp51jexniRs/rGyVGBkasoMDw6+NC6zLoFPn03VBnUcyhV5IH2JBP0VupVQ+Lc+XEV9Lbx2vbLEA2ELdppKqS+wIxlgOlTuDe0u2mfs5A9vJ00zAAZ8tXgfjiqE7Lq1t3peqEYkDbBAOCDg5yBkfRW6lUDjPGo7WFppc6FxnSMnvMFG3xNS7e4DorqcqwDA+YYZB+hoti6SHTcG76xdX8f6U5SpUqtYQbmm7iW2kjm1aZUePujJ7ylT+dfOfN/AFtZVWOQyI66hqXS64OCGHx6EV9Cc62jtblojIHXp2Y1HB65TxrEeeZCYoQ7Slw0m0qFTghdwT6+FJyuIko8JxjGmHcOVToxvT8svdqE0mKbln2rFElD7L32tKovaUqJtWVtKQVpXJZP4UKwI0swGRjY94fLvVnCSVY+E8cNtgBAqOQXaWUZzjHcXJIGPD4UtC8MdlOyRF7aHK0KlXmNwQCOhGR8DXquouYlSpUPl49Ctytsz4mZdaqQe8N+hxjPdbb0qiQOVtrHPvaLrP7eUQpUL5j46tpbPOylguAFBwWLMFAz8/tTvBeLpdW6TR50uM4PVSDgg+oIIqtw3be610ZOl1q9t1fx5pT80qqXKHGZp7u+WRsxwyiONcDC4MgO4GTkKvWpnPfGzbWMjqcOw7NPPU+2R6gaj8qz1BsL+2fsmDopBqBp/1Hb/yAP2vKsAag1nzZBJdSWoYiWPbDDSHIHe0Hxx/zNVn2YXzx9rYz7SRYkQE5OhwCQPgSD/OaF83cuB+MoFcxNcR60kG2maNTg7b76F6b5agumdsDmjvkLoRemxDUSQTO4aXNcODwbruK8LU81TOBcyXN2l1bkpDdwsVVtOVALEA6TnOMEZ3G4NeuXub3WT8HfgRXAwFc7RzjwKt0yfofQ7VEmj/D8wIw2W7iKn+NR/8AzT+qrdJdEHF0f3WYNIYzJHI0F23ew8g7c47EEX9EK5o4VxOG1eaW9LBNOUiymzMFzlQvTIolwr2bwTJFO89xLqVJBqceIDDfGR9aunFOHieCSJukiMnw1AgH5Hf5VWvZbfF7Lsn9+3d4iD1AzqH+4j+WsdJoko5sd/IRx6hO/RufGQ1zXC9oDfa4Y4HYj7oVw6+hseMXolZI0kVZVZtu8xViF8dy7HA/d9KLJ7TLV50hhWWUuwXUid0ZOMkMQ2B8KF828LiPGbRpkDRTr2ZDZwXXUFz57tGKuii3tk/6UCD+CJcfarjD7IBAAP8AKrVu07mxyPY5z3MHehY9vgknCqnHh2HG7Sbos6NC3qRkD/dH9KsnMHLUF5GUlQE47rgd9D5q39uhqu+0lC9tb3MH6zsZUkBTvAqRnUCOoyqb+tN3HtUjddNrBPLMR3V0bA+GrSST8h8xU3Ma5zX8HKgg1M8UM2nvc0FpIxVHFntg/ZP+z66aW3mtLnEhtpDCdQ1BkBOAc9cFW+WKtPCeJQzR6oHV0BKgp0BXbHp4UD5B5fktoHaf/Gncyv0OnPQHGxPUn+KjPBuBRWqusK6VdzIRknvEAbZ6DAG1EiDg1t/z8El6g+F00pYe4qvyk/qP14pEKVKlR1y1wisE9q/B9F8yjIQqrouSQNYw2P5lNb5WZe160HaQSH9pXT+khh/uNAnFttGiOa8rEW4RXP0VVlmjA3qH260qHFMbAgv6J9KVG+2FKr3FTYFb47jzqVbw9vNEqqM6gNbkuc5Hux/PxFDzjNF+UpQl9A23vaf6wU/uKVaLcAmy8tBK16CPSoXOcADJ8ceNOUqVdpcZKqf7ReAtLCtzDkT2x7RSOpUHLD1xjUPgR41cK41YewPbtKY02odp5Wyt7fcdx8iMLNOeePC64PDKuMyyRhlHgyq+tf6h9MVP5AkNrPcWEh/wyJoyfGNgur81PxLVVeMcJaDiEdif/d5LmOaMeSuQrAfAZX+UVaPaZYvEYr6D34tUcn/duCAT6Asw/mHlSILtxkPLaB/7/wDV6uSOLpM0bT7ZdzmnwSQWf4LT81J9liaoJ5z1muJG+Qx/dmoR7S7ySa8t7WGMyMn67Qd1kJ6A79AFbPTqatfs+szFw2BSMEqXOevfZn/IivEHLT/pV7x2Up2QRF31KcAHPh4N/VRumTE1o71f+Vzhqo4/UJp3V7d234ke0fZUvilrfWk8XE7ooxDqjpGBlY2BGDgY6EjqdyNzRv2i3IVbK9jOoRSqQw6FHAb7hPvV14jw5J4mikGpHBVh6eh8CDuD6UMPJ9ubNbRgzRL0yx1ZDFs6h6k/I1ZhIBa085z5WGepxvfHLK2i0lpDRQLCOPmLP1TvHuXYb2LRKuR1R195CfFW+m3Q1nnFODX8Fxahw1zHBKpilVSz6Sy5STGSBhfHPjv5axGgUADoNh8BXSKJJCH54KT0fqUmm9tBzc4PaxVjx8fKQ6UB4Byyba5upQ+VuGVwgGNJ7xbPnux+VH6VELQSCeyRZM9jXMacOFH9jf8AkIPzJyzFexhJdSlTqR0OGU9Nif8AnSgNv7J7QNqkaaY+OuTAP9IB+9XY0C4vzraWzFZZQHUZKKCz/DA2B+JFDeyP8zwE5pdVrQOjp3O+Tf4yEWs7JIo1jjUKiDCgeAp0IPKmbC+WaJJYzlJFDKfQjO48DUiiiqwkH7tx3c978rmK7Xkvio9pxOKXPZSJJpOG0OraT5HB2q7VBpIsDClUqqfEvaXawyNGO1lKbMYkDKpHUFiwz8s9KsHCeKx3MKzRHUjZwcYOxwQQehBBFYbI1xoFMS6SeJgkkYQDwSFMqk+1my12auOscin5MCp++mrtQfm207SymX/Lq/oIb+1R4tpQWGnBfPlxAxFBri3YGr+3DwdsVAuuFAHpXOD0+5lqm9k3rXatP6OHlXK3vCz0ypUJyaJWE2iRH/dZW/pYH+1Bo3Ip9ZD50v3RuV9BKa7UDgNx2lrC/UtGhPx0gH75qfXYBsWuURRSpUqC8X5xtbYlZZlDDqgyz7jIyq5I286hcGiyVuOJ8rtsbST4AtTrzhEUrpJJGrPEcoxGSp2OR8wDUoqCMEVU7D2n2k0qRL2up2CKTHsWY4HQk9fSrdWWOa7LUbUQTwU2YEeAf+kgKWKVQeKcahtk1zyLGvhnqceCqN2PoBWiayUu1jnkNaLJ7BTs1zNVrinOlr+DE3bFVmDpGwViwcAg7AZBB8/Sq1yN7QGMcVu8U88mrSZFGsKrN3S567Z8fAUIzsDg2+V0Y/S9S+J0oafaaIOPN8+CKK0vNczVW5l5nmS4S0s41kuHXWS57kabjLYI8vy65qPyvzTcSXklpciFnRNeuAkqpBUFGz4975dPhfVbu2/shj0+YxdXFVuq87eLrx/QriXFJWB6VlvCeHXPELie2ubiTsLaRtQBw8hZ2CAn93Ck79M7elx5H4LLa27QykELI/Z4Of1ZwRny31HHrWWSl54wiarQs07TcgLxWAOxyDfmqNV35Ujm/jf4SzlmHvAaU/jY6V+hOflQDlHkSE2oe6jEs1wNbtJ3mUPuApO6tg5JG+Sd6f8AarbM/D2KjOh0dsfujIPy7wo5Z8xQNbCftEEWkEksBp290jwYdMdaogOk93Yf7Ro3SRaFpgu3PIJHOANrcebJQ3jfEY+FWAES50ns4lYk5ZiW7x6kDvH7VXOI33ErRYLi4uFIllRHhEa6UDAtgtjrgEbePiaXMnFm4nZSSwROBazK6k79qoB1EL4EZBI32+gXNPONtfWXYRB5LiUoViVG1I4IJycYP7Q2J60B7wbo1jHa/wD1dPS6Z7NofHuJeRKSA4tBAI87cEknyKvCXNfDZJeLpb9q6Q3ca6wG2KxayygeZ0f6qN8O5M/BzTy2x0xvBoWPvFu0UbNqPw+rGhFw89ynD7oQydtbzdlMugg47odsH9nun4aiK0UCiRsa5xd8bH7j/aT1uqlhijiBFbS1wxktdVn5gNo+OFkfKJubi1FraJ2KEt+Jum6sWPupjqdOkef8PU6DwFbe10WEb5kRDJpO7EFu8zEDAJJ6eWPChl57O07V5Le4ntu0OXWJsISepA2x1Pw8KJcucnQ2epk1PK/vSyHU58cZ8Bn6+OakUb2EWP3+HwCv1DV6fUNcWuIBztAzuPdzjzWQK7cUj1NzxalZf3gR9RinKVNrzyxOKTvEeWR9Nqj38w6U7zN+pvZ0G2JGI+Dd4fnQKW8y29cUijS7AIItO5rtR+3FKrtUu53p+Nt683YCyEDpmvUIBNaIVArZOQbnXYxj9wun0YkfYirFVJ9l8/6mZP3XDfJlx/4TV2rpQm2Bc2UU8pVm3Gore3452lyEMU0OvMihlV1GMgEdf1f+qtJrP/ajZp2lnNIoZFl7OQHoUYq2+PDCt9axqB7L8EFdP0dw/EGMk09rm454sV8bCn23tJsTKkMWs6mCLpiwoLEAbHBA38q9c5cxTxyw2loB28+TqbcIo2zg/BjnBwFOxqzWvDo4wBHGiAdAiquPoKp/PEb293bcQVC8cIaOUL1VG1Yb/W2/mB51T97WZPjjsO63pfw0upAjYeHUHEHc6jtvA79u6XC+M3lteR2t+6yrcA9lKgC4cfsnAHoOn7S1WuIssfEZ5OIW884DnsQozEIwTpODgMMads4653orfcfTiV9ZpaqzCCTtpJGUqFA0nH+n5kjFG+M8V4lHM6w2sc0Rx2ba8Ebb68uPHPgKCacOSQDjF9vvS6bC6GQWxrXvZ7huEde7BB/SSOQnOTRYy2xFsuUDlmSUamjdh5NnGw2xtt8aHcrj8Pxe8tsYWULOg6DzOkfzkfyVM5I5dnhe4uLnQslyQTHH7qYLE5xtnveBPxyaKXHLatfR3msho0aMqBswOrBJ8Maj9qK1ri1pqiD9uFzpZ4mSzx7y5rm4N7vdhwz3yKtUnnmOSHiQcS/h4rmJYmn0k6Qp7ygjcE6V8uvUDNTrfj9lYRCGwAup5CBhCS0hz1eQDA8cAfQbmr5dWSSqUkRXU9VdQw+hqPYcBt4DmGGOMnxRFB+uM1fRcHEtPP1HyUHqUT4GxytJ2gCgQGurjdjdjxfypVnhsLQ8bmGkhLmFZNgSoddIOT0zkP8A1Vda5prtGYzbY+K5mon65a4iiGgfOhV/ReZIwwKsAQQQQRkEHYgjxFVCT2V2Rk16HAznQHIT/wDID51caVRzGv8AzC1UGqm099J5bfNGkxaWaRIscahEUYCqMACuxWSKSyoqk9SFAJ+JA3r12w1acjVjOMjOPPHlTlaoIJc7Nnn7pUq86q9VaylSpUqiiVKlSqKLGvajbaOIavCWNG+a5Q/7RVQkTxrSfa/Z963lx/8AEQ/6WX/xVndywxXKmbUhXQicSxQ+2PlSpnVXaHS3ZR/mPh6oe5n65oLbh1NekYnYknHrmnkbPxFbAVq/eybiJ/FSxno0er5o4/s5rVaxP2dcTC8QiB2160/qU4+4FbWKf059iSnHuXaCc3cufjbZodQQkqysRkAqfEfAkfOjdKjOaHCisRSuheJGGiDYTVtEVRQTkgAE+ZAwTThFdpVawTZtNQWyoMIqqDv3QBv57U5mu1Rucp7lr+2to7hreKdW7yAatalid9j00DqOtDe/YLpM6bTnUybd1YJJN8AWeLJwrwGrtZ+893wyaHtrg3VtM4iJkH6yNm6EEknHU9SNjsOtWzjnMcFoged9IOygAlmP+VR1/KqbICDeK5tEl0T2uaIzvDvylt5rkVzYRSlVf4FztBdsyRaw6rqKOmk46ZB3HUjx8arcPP8AdXo0WNuFkUEytIdSR7kKFO2SceP02zVGZgAzd+Ftnpuoc5wLdu2rLjQF8E32wtDzS1Vn93ztM/CY5UAW4mk/DggYAfUQWUHxwPkT6UEubaSK6iitLu4ubwMDKdeYEAPeD9ds9ck+Od9qw7UAVQvj7pmL0h7twkcGkFw7ke3kk8BvxP0WnXHG4Y5DG8iq4QykE4xGM5Y+mxodwjnW1unZIHLOoLaSrKWA6lNQ3+HXeqh7UeFa7uzwcdt+oJBxt2i4z/8AcNTObLKOyurC4iVY40cwPpAA0HAGfPumTc1l0rw4+AR90WL0/TvijyS+RriOKBbeD5siggXEOaJv0nHcw2sqPInYCOYFRKxJAwdvEptnqKt/GOZbq24aZ5okS41aQqnWi6mwrHBPh4Z64+FN+1G1P4NJ19+3lSQHxwTpP3KH5Ua4pxGE2JnlQywtGshQKHLK2kjun4g+mM1TWuaXjd2v69/siyzRTR6eQRCt20iyT7SKbd9wfCpHB+BvcTQXLcRjluVdHMYcMFj6sigHrjbAAHX41p61jPHrjhsqBeHxS/iiVKGMOMHIzkFjnbPujrjete4Zr7GPtf8AE0Jr/j0jV981enIsgfW7/pQ/WWPpkjrHIDXNDSBzgD9PhSqVKlTa8+lSpUqiiqPtQs9djnxjkRvrlD/urJGss1unNVp2llOnnGxHxUah9xWESS6VzXO1TTvBCd05wvX6LFKoX6Qau0rRTGFGRTmn448b74+1N3jA7qMV2x48yKUK6gdsg7j5UXNLIruinL1wsd1C+caZYz8AHGftmvocV8tF2LEgEeVfTXCLrtbeKT9+NG+bKCfzpzT9wlZ+yl0qVKmkslSpUqiiVUb2nyNELS5QAtDOMDOM6hqwT4A6MVear3PvCGuLCVEUtINLoB1LKwO3rjUPnQpgSw0n/TZGx6phfxdH5HB+xQOHg97f3EUl6iwQQNrWFSGZ3G4LEE+XU422A3JrlxCJeYAs4yscAaFT0LdSQPE5Ln+UeVXPhTMYIzINLlELqeobSNQ+RzQfmflAXTxypK0E8XuSqMnHkRkevj4nzobovbYybBz3TsWuBlLJKY3a5g2jDb79ybPJyaKE3p/D8dikOyXUJiyemtcYH+mMfzUuRYxDe8QtsAYkEq/wPqI+gZfrXs+zUSkvd3M08u2lwez7MA57i7jr/wClWW34FElw1yAe1dBGzEndRjqOme6u/pVNY7duqs39Rlan1cAhMQcXEsDSQKFtcC05zVWOO3CGc88utd2ZjiwJEYSIPdBZc5GfAkE7+eKrHAuLy2kIhg4XMJtgzNnSzY95pNOSPTYDwNaViliiOit24Gik4NeWQ9CRu5t3VkZ+NEWFRb/lS8uLKLtpEN2k3bKSe6in/p5A8Nj8sVY+Z+Xhe2zQM2kkqytjOllOc4yM7ZHzoviu1YiaAR5Q3a6Uua4UNpJbQqrN/THCgTcHWS2/Dy5dSgRidi2ABq26HIzT1lYrFEkSDCIoRQTnuqMDJPWpNKiUOUoZHEbScXddr8pmK1RTlVVT6AA/anqVKrWSSeUqVKlmoqSpV5eQKMkgDzJwPvQi85ws4vfuYR6B1Y/RcmqJA5VgEou65BB6HY/OvnDiMOh3Q/sMy/0sR/atdu/azYr7rySfwRkfd9NZRxzi6T3ErxghZHZwrYyNRzvjbrmk9Q5pApNQAi7QfUKVP618hSpO0ykls5fRnptXW4bpbBr1aXbLvgH1p4cQYnJAxRFQpdgbBxsRW5ciXOvh8H+VSh/kYqPsBWETqSTjatZ9j10xs5Ebqkp+jIp/MNR9Ofcgzj2q/UqVKnkklSpUqiiVKlSqKJUqVKoolSrzJKFGWIAHUkgAfM0DvufeHw/4l5bgjwEqM39Kkmooj1KqFd+2vhqnCPJN/wB3E2Pq+moie2JZc9hbsdwoMjquWOcDC58AT18KgyotIrmayO89q12chEiT1Csx/wBRx9qC3vO96/vXDrnwQhP9oFLnUNCYGncVujygDJIA8ycD70NvOarSL37iIemsMf6VyawW4uHkOp5Gc/52ZvzNMa87ChnU+AtjT+StkvPaxYp0aST+CM4+rYoZP7YYyP1cDH+Ngv2AP51lUluPjXiYkeNYM7jwtCFo5WhXXtVuW90RRj0Usfqxx9qbvecJ5YjieQHH7GE+6gVnyHO2aJ2tu5XbB+ZoEj3H9SK1rRwENvJ3kc9o7uc9XYt+Zpkx4OKkXVoyHJx9aYdN9zWhkKkpbXG4ryZsbedei2N+tRXUsdqvaqtSPw/rSrx2D/vfelWKVr//2Q=="/>
          <p:cNvSpPr>
            <a:spLocks noChangeAspect="1" noChangeArrowheads="1"/>
          </p:cNvSpPr>
          <p:nvPr/>
        </p:nvSpPr>
        <p:spPr bwMode="auto">
          <a:xfrm>
            <a:off x="2593975" y="2293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AutoShape 36" descr="data:image/jpeg;base64,/9j/4AAQSkZJRgABAQAAAQABAAD/2wCEAAkGBhQSEBUTEhQVFBQUGBUVFxYUFRUUFBQVFRQVFRUXFBQXHCYeFxojGRUUHy8gJCcpLCwsFR4xNTAqNScrLCkBCQoKDgwOGg8PGi4kHyQqKSwsLCwtLCksLCwsLCwpLCksLCwsKSwpKSkpLCwsLSwuLCwtLCwpLCwpLCksKSwsKf/AABEIAOAA4QMBIgACEQEDEQH/xAAcAAABBQEBAQAAAAAAAAAAAAAFAAMEBgcBAgj/xABHEAACAQMCAwUGAggFAQUJAAABAgMABBESIQUGMRMiQVFhBzJxgZGhFLEVI0JScoKSwTNiorLwQxZzwtHxFzRTY4OT0uHj/8QAGgEAAgMBAQAAAAAAAAAAAAAAAwQAAQIFBv/EADERAAEEAQMDAgQGAgMBAAAAAAEAAgMRIQQSMRNBUQUiYXGRoRQyQoHh8LHxosHRFf/aAAwDAQACEQMRAD8AZtb8AYqXG2vYb1XrdGJ6Vd+XrDoTXhdQza7HK6cQLsFO2vDmC+VD+KwkbVb3QAUJuVDGgGMsTjmjbhVNYPSnBEQOlWOKxXrilcWIx0oDtRRohBDDyq/GuSBii0FmNtqetrCp3Y48KBLPeAtNavP4QbVGv0A6VOMwAoLxa8A8aHEXPNIzyAFDuZsfGoU91tvUa4ud+tQLq72rrxwJIvpQOK3pOw6Uxw7rTd3KDXLWYr4EfGuwGUygEAmzZVpgXu5pmeo9tfEgVIaSucWlpyt7gmJDQ26lNEJ5qHSLk0zEO5WSbTGCads7cBsmvSpipCuKM92KCy3BtWHhlwF+FWKz4mnTIrOpLjHSpVlxAiue7RbzutNDUVhaUL5a8xXe+1UZeKsfGj3CLwtWHaUsGVYl3cK1wT5rzdJ3abgbalcnbaliAEy02EAvI+vSqlxGDB6VZb+Vgx2zQe67+3jTujfT/gk5QEH0ClU/9GmlXb6rEttKP21mNtqOWUgWhdu+29S0auKIiTuKL1a4Um7vzjahsd0afk3pRwelWWN7rXVc5O211XLi5NJYa9m2FKyxRkojHFe7GbbJr1eXOBTB7tR7hSR1rlmL32mN2FHlvm8KE3zHqTvRrsgBQXi84CmnoRkUFh/GUCuJaGXGonAySfAU7Ldb1It7oIA2FByR3hnP328K70MeaSfKbg4aIwXlbOOiBl6+Gc0z+L77MUDZ6KV26DocUJ4oHzqD6tydvAHw32NQ34zKTsNC4x03Ph9cGuqyIEKi4DCskfF1A/W6Y1zhcAYz6Y8PWiKA6dQIK/Gqbb3QUFCBhh7xxq+Hr9KsXCJdSBBgBgcfxKRv9PzoE+macqvzL3cyZpgZJrksmCQfA4+lPRGka2hU3KWk15IOanlhgU2UBoYetlqYEWfCpVvanNE7KwDYoiLMDG1V1dpUDEMSxo3wiEqfSvQjGOlORSgUvLIXIgaArBD0pOahw3oI604ZaVe0EI4dSamtQaEXtiAc4o4M1Fv8EdKDEdrlbqcEF29KVLTXKc6iDtCmC4GKdhlzQgSFulT7MEdacdgJUBE0FdaTArwJsCoU9xXNkDrwiAgKY11iosnFKGXDmmLde9vWWwk/mWt/hWO2Orc05MuK5Y4xXb2XahSMDRhOxjCHXdwOlVrjMLHp0o8uGavF/AMVqF/TcFT27gqFICDvRHh9ms0sMR3LtuvkPM/l8aicaHfAXc5x8zsKsXs84M346Rn6wJg4IIy2VUAj+c5r0cWQHJNozSLS+y+FnDM7aB+wDgUN5g9n0JX9VsR0ydh9as/EOPor6G1KfAlTp+o6UOuuILjOoY887UUvI4TIYO6zq55JlCHVuw6eO3lUDhsxgJWXIHvDHUHpn6GtFtr9JG0q6sfIEZqi8xsBevG42x3fDYijxyF2Cl5GBuQn71s4bOdQByeu/n69KbhmNPMgIAHgAPoK6ttSb3Cyg0btdE5xT0MhzXY4KkLDtQCWq6JVg4VNsKIXE4xmqxZzFTRBrjK0q9mbCMHYUo8SGa7+MB6VXpZSDTlneb4NQxYsLBJtWJJvI0X4e2artvvRvg7b1lwBarbdo0VwKE393jajhjytV/inDyTkUm2MF+UY3SG6xXa5+CelTXTYh+5PWkPlU4Jih3CrjIqXcXGBTbwlW2vbmm+yqGl+Caki4yKScSHLSami2qB2mk1PlOaiG33owFqwaUzh94QacvL6ogGBQbidyx2FUYA5MCbaEQTigyaa4hxfu0AilYGnmjLbmq/DNDrKz1jSD3MhL6vEHP0ORWv8jxK2qQIFE0cZBHVwoOST5hiR8qyi5gxVt9mXH5BOLdiOyCSFRjcHIbAPluxxXVjokHwqjdQLfP8AlF+YORJJrtHSV0jGdQLZ1b5G3Tbp0pvmLlQYCxnfGRnzA/vVj4lxTr+tWI4OGbSQvrhtjj1quJxGWSXUZ4pEH7oGoHO3eB2yPD1oj9p7JlrCgfLnBLkSkMI9CsdOQVYqDsceB/5vUX2g8udrewFNiyfrW6YCtgY8yckAelaBbXalseNVnmnjkIeRfekQhVHhqBzljjoM9PSpvI9zVktAFP4VTvo0STSgIAA2J1EHxGcD/hp2A0PZsnJOSdyfMmnopCKTe2wlS8Wa4RLWK89p5VAkuDSjn3ofTNKbkbhtvOjVtwwaaH8PbPWrVw1Bo386Se5wTUbQSqtxPhO2QKCCMoc1pV5aqyEUCn4GCtVDqNp2uUmizhCrKai/D58NQhrIxnevKXeDXQ6YIwlC4gq+294Mda9OQao/6e0ipdlzFk43rn9GSzQwmmytpWfsBSoV+maVVsctdQIBwQ90VK4jqIqPwiDAovLb5FNSu9yRHCqaSMGotayE1Il4ePKnIoq0CCFAvRzioUt3g0UePagPELfetsAKiUnEidhUWRdVN9nivaS4rZaTwpab7KnOgpZzTqWxbAAJJ2AAySfhV7FSEXApvhd+0MySL1U/XOxHzBIq0f8AYW4bdhHEP/mOqn6bmo/EOWorVVYyrNIW30nKINvAHJPxPyosbCihruQrC0iyp22lNRBCs4DaSCVYD4MCPlVdkthq1N2ZI/ajUIfnpxn51W4eZ5LeR4ioaFmJx5EnBK/E+HzqDf8AEU94a1Uk93O2x+PnTHSfwOE1+IACv/DOOopLMwGPufAfEmqbxAOHYyA6mJJz4kk5I9KEWF+xkyT3V6DwGdvr/wDurjy1KkpZrgFoz+z65+II8dxWzAWtQHu6pCr8RqUiVc05csGyFMoJ6HOor8s7/Q0O4lyu0KmRGEsQOCy7Mh6YkQ7r8aVkaRmkExubyq+8NeOzOoUTEOa6ltvWGOtZIRLh46Va+G+76VWbJDVmsD3AKSmZSchNlP3E2kUoiGXavbcPkcHRG7Z8lP59KkWHKl1t3Ao/zMPyGTQG6aR/5Wk/styyBrslAuK2+Qaq09oSdqv3MPCGg0B2B1g+7nbGM9fiKB/gx1ozXOiJY/BSzgH5Cp9zYyAZAJqXwexJ8was/wCEFTrThwG+K0NVQIVtjQL9Fv50qtn4WlQPxBRemFReF3nrVht7sEVVLDh756UdtLYqwpp7RaWaEUaMkVF7MjfFFLWLIp2SzoJNIpYEKZtqFXyE1Y3tag3lltRYyhkKm3TFTUcSZqwzcIz1pgcIApoTMbyhOCgwCrei/goEdUZ55e0Bx/09JClMjcb9cb0L4fbqrdoylki/WOF3JVSCQB4/CrLbSLPJLCr4SXF3CwfQGimXMg1DfCuDsKYhHUaXhEioOG5V2S5um7ztFDnoGC6vlsW+dR5+FzTDDzax4BUdt/oAPjkVbbK4tIAY4w91LnvrbKzkHzdxkn5mi0E1w4/VWAT1uZAP9A1N9qM2F57pt08YxX9+ywrjHKtyrgtE53G6jWPmUzjoKCLYtK7RxqWYtgKNy22TgV9JTcM4ow7r2keR00SHG3nj+1VXl72L3UE/b/jEifJwYozJsy4Yd4qKca1w/v8AKRc5h/v8LNuG+z+8Y96IouxIbIJHXAwCB49fOjDcmnPuSj/6kZH1OD9q2/h3KzocyXlxKfImNF+irn70aS0UeGfjufqay6Jzu9LTZ2N/Tf8AfkvnSTljSNhOrbYOkSrv0z2RJH0q6cl8AvlmUTxF4Qrd5sDIxsnewSG2GDt1rW1jA6AD4bV6qN09HJtU/U2KDaWVf+yudpCQ0caHcAlmZQd9OAN8dOtFbT2SoDmSd29EQJ9yTWgUqg0sY7JcvJVes+RLSMf4Zf1dmP2GB9qMW/Doo/cjRfgoH3qTSowjY3gBZ3FcxXcUqVbVKle1HK28Ug/Zk0n4Op/uorOF4zjxrU/adba+FXGOqBZB/I6sftmvnOXiLedcfWaTqS7gmo5KbSvcHMI1YNH7XiwxnNY7Hetq60ej4wQm5Nc+T089iitmWj/p1fOlWX/p4+ZpUD/571rrharBZCvbWVQouI0XsOFzzAMiHSejEgA+G2TvTogLuAtEgcrxAcU+0lE4OUpT7zIvwy3/AJfnRCHlBB7zs3wAX/zog0MjuyG6Vg7qrSPUWXc4Aya0CLl6Bf2Af4iT+dTYrZV91VX4AD8qMz049yhGcdgs1i4BNJ7sT/EqVH1NSP8AsDcP+4n8TZP0UGtHpUYemxdyShmUnsqUns4HZKnbujd7W0QALZII97OwAIwQc5qVZ+zWzSNEZZJAhcrrkYFdeNajs9PdJGdPTNWulTzImsFNGFgvce6H8J4Bb2qlbeGOJSckIoXUfNj1Y+pqfiu0qIsJUqVKoolSrmqkWqKLtKqhxT2nWsbFI+0nkyV0xoR3gSMZbGdx4ZrvBOdJp51jexniRs/rGyVGBkasoMDw6+NC6zLoFPn03VBnUcyhV5IH2JBP0VupVQ+Lc+XEV9Lbx2vbLEA2ELdppKqS+wIxlgOlTuDe0u2mfs5A9vJ00zAAZ8tXgfjiqE7Lq1t3peqEYkDbBAOCDg5yBkfRW6lUDjPGo7WFppc6FxnSMnvMFG3xNS7e4DorqcqwDA+YYZB+hoti6SHTcG76xdX8f6U5SpUqtYQbmm7iW2kjm1aZUePujJ7ylT+dfOfN/AFtZVWOQyI66hqXS64OCGHx6EV9Cc62jtblojIHXp2Y1HB65TxrEeeZCYoQ7Slw0m0qFTghdwT6+FJyuIko8JxjGmHcOVToxvT8svdqE0mKbln2rFElD7L32tKovaUqJtWVtKQVpXJZP4UKwI0swGRjY94fLvVnCSVY+E8cNtgBAqOQXaWUZzjHcXJIGPD4UtC8MdlOyRF7aHK0KlXmNwQCOhGR8DXquouYlSpUPl49Ctytsz4mZdaqQe8N+hxjPdbb0qiQOVtrHPvaLrP7eUQpUL5j46tpbPOylguAFBwWLMFAz8/tTvBeLpdW6TR50uM4PVSDgg+oIIqtw3be610ZOl1q9t1fx5pT80qqXKHGZp7u+WRsxwyiONcDC4MgO4GTkKvWpnPfGzbWMjqcOw7NPPU+2R6gaj8qz1BsL+2fsmDopBqBp/1Hb/yAP2vKsAag1nzZBJdSWoYiWPbDDSHIHe0Hxx/zNVn2YXzx9rYz7SRYkQE5OhwCQPgSD/OaF83cuB+MoFcxNcR60kG2maNTg7b76F6b5agumdsDmjvkLoRemxDUSQTO4aXNcODwbruK8LU81TOBcyXN2l1bkpDdwsVVtOVALEA6TnOMEZ3G4NeuXub3WT8HfgRXAwFc7RzjwKt0yfofQ7VEmj/D8wIw2W7iKn+NR/8AzT+qrdJdEHF0f3WYNIYzJHI0F23ew8g7c47EEX9EK5o4VxOG1eaW9LBNOUiymzMFzlQvTIolwr2bwTJFO89xLqVJBqceIDDfGR9aunFOHieCSJukiMnw1AgH5Hf5VWvZbfF7Lsn9+3d4iD1AzqH+4j+WsdJoko5sd/IRx6hO/RufGQ1zXC9oDfa4Y4HYj7oVw6+hseMXolZI0kVZVZtu8xViF8dy7HA/d9KLJ7TLV50hhWWUuwXUid0ZOMkMQ2B8KF828LiPGbRpkDRTr2ZDZwXXUFz57tGKuii3tk/6UCD+CJcfarjD7IBAAP8AKrVu07mxyPY5z3MHehY9vgknCqnHh2HG7Sbos6NC3qRkD/dH9KsnMHLUF5GUlQE47rgd9D5q39uhqu+0lC9tb3MH6zsZUkBTvAqRnUCOoyqb+tN3HtUjddNrBPLMR3V0bA+GrSST8h8xU3Ma5zX8HKgg1M8UM2nvc0FpIxVHFntg/ZP+z66aW3mtLnEhtpDCdQ1BkBOAc9cFW+WKtPCeJQzR6oHV0BKgp0BXbHp4UD5B5fktoHaf/Gncyv0OnPQHGxPUn+KjPBuBRWqusK6VdzIRknvEAbZ6DAG1EiDg1t/z8El6g+F00pYe4qvyk/qP14pEKVKlR1y1wisE9q/B9F8yjIQqrouSQNYw2P5lNb5WZe160HaQSH9pXT+khh/uNAnFttGiOa8rEW4RXP0VVlmjA3qH260qHFMbAgv6J9KVG+2FKr3FTYFb47jzqVbw9vNEqqM6gNbkuc5Hux/PxFDzjNF+UpQl9A23vaf6wU/uKVaLcAmy8tBK16CPSoXOcADJ8ceNOUqVdpcZKqf7ReAtLCtzDkT2x7RSOpUHLD1xjUPgR41cK41YewPbtKY02odp5Wyt7fcdx8iMLNOeePC64PDKuMyyRhlHgyq+tf6h9MVP5AkNrPcWEh/wyJoyfGNgur81PxLVVeMcJaDiEdif/d5LmOaMeSuQrAfAZX+UVaPaZYvEYr6D34tUcn/duCAT6Asw/mHlSILtxkPLaB/7/wDV6uSOLpM0bT7ZdzmnwSQWf4LT81J9liaoJ5z1muJG+Qx/dmoR7S7ySa8t7WGMyMn67Qd1kJ6A79AFbPTqatfs+szFw2BSMEqXOevfZn/IivEHLT/pV7x2Up2QRF31KcAHPh4N/VRumTE1o71f+Vzhqo4/UJp3V7d234ke0fZUvilrfWk8XE7ooxDqjpGBlY2BGDgY6EjqdyNzRv2i3IVbK9jOoRSqQw6FHAb7hPvV14jw5J4mikGpHBVh6eh8CDuD6UMPJ9ubNbRgzRL0yx1ZDFs6h6k/I1ZhIBa085z5WGepxvfHLK2i0lpDRQLCOPmLP1TvHuXYb2LRKuR1R195CfFW+m3Q1nnFODX8Fxahw1zHBKpilVSz6Sy5STGSBhfHPjv5axGgUADoNh8BXSKJJCH54KT0fqUmm9tBzc4PaxVjx8fKQ6UB4Byyba5upQ+VuGVwgGNJ7xbPnux+VH6VELQSCeyRZM9jXMacOFH9jf8AkIPzJyzFexhJdSlTqR0OGU9Nif8AnSgNv7J7QNqkaaY+OuTAP9IB+9XY0C4vzraWzFZZQHUZKKCz/DA2B+JFDeyP8zwE5pdVrQOjp3O+Tf4yEWs7JIo1jjUKiDCgeAp0IPKmbC+WaJJYzlJFDKfQjO48DUiiiqwkH7tx3c978rmK7Xkvio9pxOKXPZSJJpOG0OraT5HB2q7VBpIsDClUqqfEvaXawyNGO1lKbMYkDKpHUFiwz8s9KsHCeKx3MKzRHUjZwcYOxwQQehBBFYbI1xoFMS6SeJgkkYQDwSFMqk+1my12auOscin5MCp++mrtQfm207SymX/Lq/oIb+1R4tpQWGnBfPlxAxFBri3YGr+3DwdsVAuuFAHpXOD0+5lqm9k3rXatP6OHlXK3vCz0ypUJyaJWE2iRH/dZW/pYH+1Bo3Ip9ZD50v3RuV9BKa7UDgNx2lrC/UtGhPx0gH75qfXYBsWuURRSpUqC8X5xtbYlZZlDDqgyz7jIyq5I286hcGiyVuOJ8rtsbST4AtTrzhEUrpJJGrPEcoxGSp2OR8wDUoqCMEVU7D2n2k0qRL2up2CKTHsWY4HQk9fSrdWWOa7LUbUQTwU2YEeAf+kgKWKVQeKcahtk1zyLGvhnqceCqN2PoBWiayUu1jnkNaLJ7BTs1zNVrinOlr+DE3bFVmDpGwViwcAg7AZBB8/Sq1yN7QGMcVu8U88mrSZFGsKrN3S567Z8fAUIzsDg2+V0Y/S9S+J0oafaaIOPN8+CKK0vNczVW5l5nmS4S0s41kuHXWS57kabjLYI8vy65qPyvzTcSXklpciFnRNeuAkqpBUFGz4975dPhfVbu2/shj0+YxdXFVuq87eLrx/QriXFJWB6VlvCeHXPELie2ubiTsLaRtQBw8hZ2CAn93Ck79M7elx5H4LLa27QykELI/Z4Of1ZwRny31HHrWWSl54wiarQs07TcgLxWAOxyDfmqNV35Ujm/jf4SzlmHvAaU/jY6V+hOflQDlHkSE2oe6jEs1wNbtJ3mUPuApO6tg5JG+Sd6f8AarbM/D2KjOh0dsfujIPy7wo5Z8xQNbCftEEWkEksBp290jwYdMdaogOk93Yf7Ro3SRaFpgu3PIJHOANrcebJQ3jfEY+FWAES50ns4lYk5ZiW7x6kDvH7VXOI33ErRYLi4uFIllRHhEa6UDAtgtjrgEbePiaXMnFm4nZSSwROBazK6k79qoB1EL4EZBI32+gXNPONtfWXYRB5LiUoViVG1I4IJycYP7Q2J60B7wbo1jHa/wD1dPS6Z7NofHuJeRKSA4tBAI87cEknyKvCXNfDZJeLpb9q6Q3ca6wG2KxayygeZ0f6qN8O5M/BzTy2x0xvBoWPvFu0UbNqPw+rGhFw89ynD7oQydtbzdlMugg47odsH9nun4aiK0UCiRsa5xd8bH7j/aT1uqlhijiBFbS1wxktdVn5gNo+OFkfKJubi1FraJ2KEt+Jum6sWPupjqdOkef8PU6DwFbe10WEb5kRDJpO7EFu8zEDAJJ6eWPChl57O07V5Le4ntu0OXWJsISepA2x1Pw8KJcucnQ2epk1PK/vSyHU58cZ8Bn6+OakUb2EWP3+HwCv1DV6fUNcWuIBztAzuPdzjzWQK7cUj1NzxalZf3gR9RinKVNrzyxOKTvEeWR9Nqj38w6U7zN+pvZ0G2JGI+Dd4fnQKW8y29cUijS7AIItO5rtR+3FKrtUu53p+Nt683YCyEDpmvUIBNaIVArZOQbnXYxj9wun0YkfYirFVJ9l8/6mZP3XDfJlx/4TV2rpQm2Bc2UU8pVm3Gore3452lyEMU0OvMihlV1GMgEdf1f+qtJrP/ajZp2lnNIoZFl7OQHoUYq2+PDCt9axqB7L8EFdP0dw/EGMk09rm454sV8bCn23tJsTKkMWs6mCLpiwoLEAbHBA38q9c5cxTxyw2loB28+TqbcIo2zg/BjnBwFOxqzWvDo4wBHGiAdAiquPoKp/PEb293bcQVC8cIaOUL1VG1Yb/W2/mB51T97WZPjjsO63pfw0upAjYeHUHEHc6jtvA79u6XC+M3lteR2t+6yrcA9lKgC4cfsnAHoOn7S1WuIssfEZ5OIW884DnsQozEIwTpODgMMads4653orfcfTiV9ZpaqzCCTtpJGUqFA0nH+n5kjFG+M8V4lHM6w2sc0Rx2ba8Ebb68uPHPgKCacOSQDjF9vvS6bC6GQWxrXvZ7huEde7BB/SSOQnOTRYy2xFsuUDlmSUamjdh5NnGw2xtt8aHcrj8Pxe8tsYWULOg6DzOkfzkfyVM5I5dnhe4uLnQslyQTHH7qYLE5xtnveBPxyaKXHLatfR3msho0aMqBswOrBJ8Maj9qK1ri1pqiD9uFzpZ4mSzx7y5rm4N7vdhwz3yKtUnnmOSHiQcS/h4rmJYmn0k6Qp7ygjcE6V8uvUDNTrfj9lYRCGwAup5CBhCS0hz1eQDA8cAfQbmr5dWSSqUkRXU9VdQw+hqPYcBt4DmGGOMnxRFB+uM1fRcHEtPP1HyUHqUT4GxytJ2gCgQGurjdjdjxfypVnhsLQ8bmGkhLmFZNgSoddIOT0zkP8A1Vda5prtGYzbY+K5mon65a4iiGgfOhV/ReZIwwKsAQQQQRkEHYgjxFVCT2V2Rk16HAznQHIT/wDID51caVRzGv8AzC1UGqm099J5bfNGkxaWaRIscahEUYCqMACuxWSKSyoqk9SFAJ+JA3r12w1acjVjOMjOPPHlTlaoIJc7Nnn7pUq86q9VaylSpUqiiVKlSqKLGvajbaOIavCWNG+a5Q/7RVQkTxrSfa/Z963lx/8AEQ/6WX/xVndywxXKmbUhXQicSxQ+2PlSpnVXaHS3ZR/mPh6oe5n65oLbh1NekYnYknHrmnkbPxFbAVq/eybiJ/FSxno0er5o4/s5rVaxP2dcTC8QiB2160/qU4+4FbWKf059iSnHuXaCc3cufjbZodQQkqysRkAqfEfAkfOjdKjOaHCisRSuheJGGiDYTVtEVRQTkgAE+ZAwTThFdpVawTZtNQWyoMIqqDv3QBv57U5mu1Rucp7lr+2to7hreKdW7yAatalid9j00DqOtDe/YLpM6bTnUybd1YJJN8AWeLJwrwGrtZ+893wyaHtrg3VtM4iJkH6yNm6EEknHU9SNjsOtWzjnMcFoged9IOygAlmP+VR1/KqbICDeK5tEl0T2uaIzvDvylt5rkVzYRSlVf4FztBdsyRaw6rqKOmk46ZB3HUjx8arcPP8AdXo0WNuFkUEytIdSR7kKFO2SceP02zVGZgAzd+Ftnpuoc5wLdu2rLjQF8E32wtDzS1Vn93ztM/CY5UAW4mk/DggYAfUQWUHxwPkT6UEubaSK6iitLu4ubwMDKdeYEAPeD9ds9ck+Od9qw7UAVQvj7pmL0h7twkcGkFw7ke3kk8BvxP0WnXHG4Y5DG8iq4QykE4xGM5Y+mxodwjnW1unZIHLOoLaSrKWA6lNQ3+HXeqh7UeFa7uzwcdt+oJBxt2i4z/8AcNTObLKOyurC4iVY40cwPpAA0HAGfPumTc1l0rw4+AR90WL0/TvijyS+RriOKBbeD5siggXEOaJv0nHcw2sqPInYCOYFRKxJAwdvEptnqKt/GOZbq24aZ5okS41aQqnWi6mwrHBPh4Z64+FN+1G1P4NJ19+3lSQHxwTpP3KH5Ua4pxGE2JnlQywtGshQKHLK2kjun4g+mM1TWuaXjd2v69/siyzRTR6eQRCt20iyT7SKbd9wfCpHB+BvcTQXLcRjluVdHMYcMFj6sigHrjbAAHX41p61jPHrjhsqBeHxS/iiVKGMOMHIzkFjnbPujrjete4Zr7GPtf8AE0Jr/j0jV981enIsgfW7/pQ/WWPpkjrHIDXNDSBzgD9PhSqVKlTa8+lSpUqiiqPtQs9djnxjkRvrlD/urJGss1unNVp2llOnnGxHxUah9xWESS6VzXO1TTvBCd05wvX6LFKoX6Qau0rRTGFGRTmn448b74+1N3jA7qMV2x48yKUK6gdsg7j5UXNLIruinL1wsd1C+caZYz8AHGftmvocV8tF2LEgEeVfTXCLrtbeKT9+NG+bKCfzpzT9wlZ+yl0qVKmkslSpUqiiVUb2nyNELS5QAtDOMDOM6hqwT4A6MVear3PvCGuLCVEUtINLoB1LKwO3rjUPnQpgSw0n/TZGx6phfxdH5HB+xQOHg97f3EUl6iwQQNrWFSGZ3G4LEE+XU422A3JrlxCJeYAs4yscAaFT0LdSQPE5Ln+UeVXPhTMYIzINLlELqeobSNQ+RzQfmflAXTxypK0E8XuSqMnHkRkevj4nzobovbYybBz3TsWuBlLJKY3a5g2jDb79ybPJyaKE3p/D8dikOyXUJiyemtcYH+mMfzUuRYxDe8QtsAYkEq/wPqI+gZfrXs+zUSkvd3M08u2lwez7MA57i7jr/wClWW34FElw1yAe1dBGzEndRjqOme6u/pVNY7duqs39Rlan1cAhMQcXEsDSQKFtcC05zVWOO3CGc88utd2ZjiwJEYSIPdBZc5GfAkE7+eKrHAuLy2kIhg4XMJtgzNnSzY95pNOSPTYDwNaViliiOit24Gik4NeWQ9CRu5t3VkZ+NEWFRb/lS8uLKLtpEN2k3bKSe6in/p5A8Nj8sVY+Z+Xhe2zQM2kkqytjOllOc4yM7ZHzoviu1YiaAR5Q3a6Uua4UNpJbQqrN/THCgTcHWS2/Dy5dSgRidi2ABq26HIzT1lYrFEkSDCIoRQTnuqMDJPWpNKiUOUoZHEbScXddr8pmK1RTlVVT6AA/anqVKrWSSeUqVKlmoqSpV5eQKMkgDzJwPvQi85ws4vfuYR6B1Y/RcmqJA5VgEou65BB6HY/OvnDiMOh3Q/sMy/0sR/atdu/azYr7rySfwRkfd9NZRxzi6T3ErxghZHZwrYyNRzvjbrmk9Q5pApNQAi7QfUKVP618hSpO0ykls5fRnptXW4bpbBr1aXbLvgH1p4cQYnJAxRFQpdgbBxsRW5ciXOvh8H+VSh/kYqPsBWETqSTjatZ9j10xs5Ebqkp+jIp/MNR9Ofcgzj2q/UqVKnkklSpUqiiVKlSqKJUqVKoolSrzJKFGWIAHUkgAfM0DvufeHw/4l5bgjwEqM39Kkmooj1KqFd+2vhqnCPJN/wB3E2Pq+moie2JZc9hbsdwoMjquWOcDC58AT18KgyotIrmayO89q12chEiT1Csx/wBRx9qC3vO96/vXDrnwQhP9oFLnUNCYGncVujygDJIA8ycD70NvOarSL37iIemsMf6VyawW4uHkOp5Gc/52ZvzNMa87ChnU+AtjT+StkvPaxYp0aST+CM4+rYoZP7YYyP1cDH+Ngv2AP51lUluPjXiYkeNYM7jwtCFo5WhXXtVuW90RRj0Usfqxx9qbvecJ5YjieQHH7GE+6gVnyHO2aJ2tu5XbB+ZoEj3H9SK1rRwENvJ3kc9o7uc9XYt+Zpkx4OKkXVoyHJx9aYdN9zWhkKkpbXG4ryZsbedei2N+tRXUsdqvaqtSPw/rSrx2D/vfelWKVr//2Q=="/>
          <p:cNvSpPr>
            <a:spLocks noChangeAspect="1" noChangeArrowheads="1"/>
          </p:cNvSpPr>
          <p:nvPr/>
        </p:nvSpPr>
        <p:spPr bwMode="auto">
          <a:xfrm>
            <a:off x="2746375" y="2446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2" name="AutoShape 38" descr="data:image/jpeg;base64,/9j/4AAQSkZJRgABAQAAAQABAAD/2wCEAAkGBhQSEBUTEhQVFBQUGBUVFxYUFRUUFBQVFRQVFRUXFBQXHCYeFxojGRUUHy8gJCcpLCwsFR4xNTAqNScrLCkBCQoKDgwOGg8PGi4kHyQqKSwsLCwtLCksLCwsLCwpLCksLCwsKSwpKSkpLCwsLSwuLCwtLCwpLCwpLCksKSwsKf/AABEIAOAA4QMBIgACEQEDEQH/xAAcAAABBQEBAQAAAAAAAAAAAAAFAAMEBgcBAgj/xABHEAACAQMCAwUGAggFAQUJAAABAgMABBESIQUGMRMiQVFhBzJxgZGhFLEVI0JScoKSwTNiorLwQxZzwtHxFzRTY4OT0uHj/8QAGgEAAgMBAQAAAAAAAAAAAAAAAwQAAQIFBv/EADERAAEEAQMDAgQGAgMBAAAAAAEAAgMRIQQSMRNBUQUiYXGRoRQyQoHh8LHxosHRFf/aAAwDAQACEQMRAD8AZtb8AYqXG2vYb1XrdGJ6Vd+XrDoTXhdQza7HK6cQLsFO2vDmC+VD+KwkbVb3QAUJuVDGgGMsTjmjbhVNYPSnBEQOlWOKxXrilcWIx0oDtRRohBDDyq/GuSBii0FmNtqetrCp3Y48KBLPeAtNavP4QbVGv0A6VOMwAoLxa8A8aHEXPNIzyAFDuZsfGoU91tvUa4ud+tQLq72rrxwJIvpQOK3pOw6Uxw7rTd3KDXLWYr4EfGuwGUygEAmzZVpgXu5pmeo9tfEgVIaSucWlpyt7gmJDQ26lNEJ5qHSLk0zEO5WSbTGCads7cBsmvSpipCuKM92KCy3BtWHhlwF+FWKz4mnTIrOpLjHSpVlxAiue7RbzutNDUVhaUL5a8xXe+1UZeKsfGj3CLwtWHaUsGVYl3cK1wT5rzdJ3abgbalcnbaliAEy02EAvI+vSqlxGDB6VZb+Vgx2zQe67+3jTujfT/gk5QEH0ClU/9GmlXb6rEttKP21mNtqOWUgWhdu+29S0auKIiTuKL1a4Um7vzjahsd0afk3pRwelWWN7rXVc5O211XLi5NJYa9m2FKyxRkojHFe7GbbJr1eXOBTB7tR7hSR1rlmL32mN2FHlvm8KE3zHqTvRrsgBQXi84CmnoRkUFh/GUCuJaGXGonAySfAU7Ldb1It7oIA2FByR3hnP328K70MeaSfKbg4aIwXlbOOiBl6+Gc0z+L77MUDZ6KV26DocUJ4oHzqD6tydvAHw32NQ34zKTsNC4x03Ph9cGuqyIEKi4DCskfF1A/W6Y1zhcAYz6Y8PWiKA6dQIK/Gqbb3QUFCBhh7xxq+Hr9KsXCJdSBBgBgcfxKRv9PzoE+macqvzL3cyZpgZJrksmCQfA4+lPRGka2hU3KWk15IOanlhgU2UBoYetlqYEWfCpVvanNE7KwDYoiLMDG1V1dpUDEMSxo3wiEqfSvQjGOlORSgUvLIXIgaArBD0pOahw3oI604ZaVe0EI4dSamtQaEXtiAc4o4M1Fv8EdKDEdrlbqcEF29KVLTXKc6iDtCmC4GKdhlzQgSFulT7MEdacdgJUBE0FdaTArwJsCoU9xXNkDrwiAgKY11iosnFKGXDmmLde9vWWwk/mWt/hWO2Orc05MuK5Y4xXb2XahSMDRhOxjCHXdwOlVrjMLHp0o8uGavF/AMVqF/TcFT27gqFICDvRHh9ms0sMR3LtuvkPM/l8aicaHfAXc5x8zsKsXs84M346Rn6wJg4IIy2VUAj+c5r0cWQHJNozSLS+y+FnDM7aB+wDgUN5g9n0JX9VsR0ydh9as/EOPor6G1KfAlTp+o6UOuuILjOoY887UUvI4TIYO6zq55JlCHVuw6eO3lUDhsxgJWXIHvDHUHpn6GtFtr9JG0q6sfIEZqi8xsBevG42x3fDYijxyF2Cl5GBuQn71s4bOdQByeu/n69KbhmNPMgIAHgAPoK6ttSb3Cyg0btdE5xT0MhzXY4KkLDtQCWq6JVg4VNsKIXE4xmqxZzFTRBrjK0q9mbCMHYUo8SGa7+MB6VXpZSDTlneb4NQxYsLBJtWJJvI0X4e2artvvRvg7b1lwBarbdo0VwKE393jajhjytV/inDyTkUm2MF+UY3SG6xXa5+CelTXTYh+5PWkPlU4Jih3CrjIqXcXGBTbwlW2vbmm+yqGl+Caki4yKScSHLSami2qB2mk1PlOaiG33owFqwaUzh94QacvL6ogGBQbidyx2FUYA5MCbaEQTigyaa4hxfu0AilYGnmjLbmq/DNDrKz1jSD3MhL6vEHP0ORWv8jxK2qQIFE0cZBHVwoOST5hiR8qyi5gxVt9mXH5BOLdiOyCSFRjcHIbAPluxxXVjokHwqjdQLfP8AlF+YORJJrtHSV0jGdQLZ1b5G3Tbp0pvmLlQYCxnfGRnzA/vVj4lxTr+tWI4OGbSQvrhtjj1quJxGWSXUZ4pEH7oGoHO3eB2yPD1oj9p7JlrCgfLnBLkSkMI9CsdOQVYqDsceB/5vUX2g8udrewFNiyfrW6YCtgY8yckAelaBbXalseNVnmnjkIeRfekQhVHhqBzljjoM9PSpvI9zVktAFP4VTvo0STSgIAA2J1EHxGcD/hp2A0PZsnJOSdyfMmnopCKTe2wlS8Wa4RLWK89p5VAkuDSjn3ofTNKbkbhtvOjVtwwaaH8PbPWrVw1Bo386Se5wTUbQSqtxPhO2QKCCMoc1pV5aqyEUCn4GCtVDqNp2uUmizhCrKai/D58NQhrIxnevKXeDXQ6YIwlC4gq+294Mda9OQao/6e0ipdlzFk43rn9GSzQwmmytpWfsBSoV+maVVsctdQIBwQ90VK4jqIqPwiDAovLb5FNSu9yRHCqaSMGotayE1Il4ePKnIoq0CCFAvRzioUt3g0UePagPELfetsAKiUnEidhUWRdVN9nivaS4rZaTwpab7KnOgpZzTqWxbAAJJ2AAySfhV7FSEXApvhd+0MySL1U/XOxHzBIq0f8AYW4bdhHEP/mOqn6bmo/EOWorVVYyrNIW30nKINvAHJPxPyosbCihruQrC0iyp22lNRBCs4DaSCVYD4MCPlVdkthq1N2ZI/ajUIfnpxn51W4eZ5LeR4ioaFmJx5EnBK/E+HzqDf8AEU94a1Uk93O2x+PnTHSfwOE1+IACv/DOOopLMwGPufAfEmqbxAOHYyA6mJJz4kk5I9KEWF+xkyT3V6DwGdvr/wDurjy1KkpZrgFoz+z65+II8dxWzAWtQHu6pCr8RqUiVc05csGyFMoJ6HOor8s7/Q0O4lyu0KmRGEsQOCy7Mh6YkQ7r8aVkaRmkExubyq+8NeOzOoUTEOa6ltvWGOtZIRLh46Va+G+76VWbJDVmsD3AKSmZSchNlP3E2kUoiGXavbcPkcHRG7Z8lP59KkWHKl1t3Ao/zMPyGTQG6aR/5Wk/styyBrslAuK2+Qaq09oSdqv3MPCGg0B2B1g+7nbGM9fiKB/gx1ozXOiJY/BSzgH5Cp9zYyAZAJqXwexJ8was/wCEFTrThwG+K0NVQIVtjQL9Fv50qtn4WlQPxBRemFReF3nrVht7sEVVLDh756UdtLYqwpp7RaWaEUaMkVF7MjfFFLWLIp2SzoJNIpYEKZtqFXyE1Y3tag3lltRYyhkKm3TFTUcSZqwzcIz1pgcIApoTMbyhOCgwCrei/goEdUZ55e0Bx/09JClMjcb9cb0L4fbqrdoylki/WOF3JVSCQB4/CrLbSLPJLCr4SXF3CwfQGimXMg1DfCuDsKYhHUaXhEioOG5V2S5um7ztFDnoGC6vlsW+dR5+FzTDDzax4BUdt/oAPjkVbbK4tIAY4w91LnvrbKzkHzdxkn5mi0E1w4/VWAT1uZAP9A1N9qM2F57pt08YxX9+ywrjHKtyrgtE53G6jWPmUzjoKCLYtK7RxqWYtgKNy22TgV9JTcM4ow7r2keR00SHG3nj+1VXl72L3UE/b/jEifJwYozJsy4Yd4qKca1w/v8AKRc5h/v8LNuG+z+8Y96IouxIbIJHXAwCB49fOjDcmnPuSj/6kZH1OD9q2/h3KzocyXlxKfImNF+irn70aS0UeGfjufqay6Jzu9LTZ2N/Tf8AfkvnSTljSNhOrbYOkSrv0z2RJH0q6cl8AvlmUTxF4Qrd5sDIxsnewSG2GDt1rW1jA6AD4bV6qN09HJtU/U2KDaWVf+yudpCQ0caHcAlmZQd9OAN8dOtFbT2SoDmSd29EQJ9yTWgUqg0sY7JcvJVes+RLSMf4Zf1dmP2GB9qMW/Doo/cjRfgoH3qTSowjY3gBZ3FcxXcUqVbVKle1HK28Ug/Zk0n4Op/uorOF4zjxrU/adba+FXGOqBZB/I6sftmvnOXiLedcfWaTqS7gmo5KbSvcHMI1YNH7XiwxnNY7Hetq60ej4wQm5Nc+T089iitmWj/p1fOlWX/p4+ZpUD/571rrharBZCvbWVQouI0XsOFzzAMiHSejEgA+G2TvTogLuAtEgcrxAcU+0lE4OUpT7zIvwy3/AJfnRCHlBB7zs3wAX/zog0MjuyG6Vg7qrSPUWXc4Aya0CLl6Bf2Af4iT+dTYrZV91VX4AD8qMz049yhGcdgs1i4BNJ7sT/EqVH1NSP8AsDcP+4n8TZP0UGtHpUYemxdyShmUnsqUns4HZKnbujd7W0QALZII97OwAIwQc5qVZ+zWzSNEZZJAhcrrkYFdeNajs9PdJGdPTNWulTzImsFNGFgvce6H8J4Bb2qlbeGOJSckIoXUfNj1Y+pqfiu0qIsJUqVKoolSrmqkWqKLtKqhxT2nWsbFI+0nkyV0xoR3gSMZbGdx4ZrvBOdJp51jexniRs/rGyVGBkasoMDw6+NC6zLoFPn03VBnUcyhV5IH2JBP0VupVQ+Lc+XEV9Lbx2vbLEA2ELdppKqS+wIxlgOlTuDe0u2mfs5A9vJ00zAAZ8tXgfjiqE7Lq1t3peqEYkDbBAOCDg5yBkfRW6lUDjPGo7WFppc6FxnSMnvMFG3xNS7e4DorqcqwDA+YYZB+hoti6SHTcG76xdX8f6U5SpUqtYQbmm7iW2kjm1aZUePujJ7ylT+dfOfN/AFtZVWOQyI66hqXS64OCGHx6EV9Cc62jtblojIHXp2Y1HB65TxrEeeZCYoQ7Slw0m0qFTghdwT6+FJyuIko8JxjGmHcOVToxvT8svdqE0mKbln2rFElD7L32tKovaUqJtWVtKQVpXJZP4UKwI0swGRjY94fLvVnCSVY+E8cNtgBAqOQXaWUZzjHcXJIGPD4UtC8MdlOyRF7aHK0KlXmNwQCOhGR8DXquouYlSpUPl49Ctytsz4mZdaqQe8N+hxjPdbb0qiQOVtrHPvaLrP7eUQpUL5j46tpbPOylguAFBwWLMFAz8/tTvBeLpdW6TR50uM4PVSDgg+oIIqtw3be610ZOl1q9t1fx5pT80qqXKHGZp7u+WRsxwyiONcDC4MgO4GTkKvWpnPfGzbWMjqcOw7NPPU+2R6gaj8qz1BsL+2fsmDopBqBp/1Hb/yAP2vKsAag1nzZBJdSWoYiWPbDDSHIHe0Hxx/zNVn2YXzx9rYz7SRYkQE5OhwCQPgSD/OaF83cuB+MoFcxNcR60kG2maNTg7b76F6b5agumdsDmjvkLoRemxDUSQTO4aXNcODwbruK8LU81TOBcyXN2l1bkpDdwsVVtOVALEA6TnOMEZ3G4NeuXub3WT8HfgRXAwFc7RzjwKt0yfofQ7VEmj/D8wIw2W7iKn+NR/8AzT+qrdJdEHF0f3WYNIYzJHI0F23ew8g7c47EEX9EK5o4VxOG1eaW9LBNOUiymzMFzlQvTIolwr2bwTJFO89xLqVJBqceIDDfGR9aunFOHieCSJukiMnw1AgH5Hf5VWvZbfF7Lsn9+3d4iD1AzqH+4j+WsdJoko5sd/IRx6hO/RufGQ1zXC9oDfa4Y4HYj7oVw6+hseMXolZI0kVZVZtu8xViF8dy7HA/d9KLJ7TLV50hhWWUuwXUid0ZOMkMQ2B8KF828LiPGbRpkDRTr2ZDZwXXUFz57tGKuii3tk/6UCD+CJcfarjD7IBAAP8AKrVu07mxyPY5z3MHehY9vgknCqnHh2HG7Sbos6NC3qRkD/dH9KsnMHLUF5GUlQE47rgd9D5q39uhqu+0lC9tb3MH6zsZUkBTvAqRnUCOoyqb+tN3HtUjddNrBPLMR3V0bA+GrSST8h8xU3Ma5zX8HKgg1M8UM2nvc0FpIxVHFntg/ZP+z66aW3mtLnEhtpDCdQ1BkBOAc9cFW+WKtPCeJQzR6oHV0BKgp0BXbHp4UD5B5fktoHaf/Gncyv0OnPQHGxPUn+KjPBuBRWqusK6VdzIRknvEAbZ6DAG1EiDg1t/z8El6g+F00pYe4qvyk/qP14pEKVKlR1y1wisE9q/B9F8yjIQqrouSQNYw2P5lNb5WZe160HaQSH9pXT+khh/uNAnFttGiOa8rEW4RXP0VVlmjA3qH260qHFMbAgv6J9KVG+2FKr3FTYFb47jzqVbw9vNEqqM6gNbkuc5Hux/PxFDzjNF+UpQl9A23vaf6wU/uKVaLcAmy8tBK16CPSoXOcADJ8ceNOUqVdpcZKqf7ReAtLCtzDkT2x7RSOpUHLD1xjUPgR41cK41YewPbtKY02odp5Wyt7fcdx8iMLNOeePC64PDKuMyyRhlHgyq+tf6h9MVP5AkNrPcWEh/wyJoyfGNgur81PxLVVeMcJaDiEdif/d5LmOaMeSuQrAfAZX+UVaPaZYvEYr6D34tUcn/duCAT6Asw/mHlSILtxkPLaB/7/wDV6uSOLpM0bT7ZdzmnwSQWf4LT81J9liaoJ5z1muJG+Qx/dmoR7S7ySa8t7WGMyMn67Qd1kJ6A79AFbPTqatfs+szFw2BSMEqXOevfZn/IivEHLT/pV7x2Up2QRF31KcAHPh4N/VRumTE1o71f+Vzhqo4/UJp3V7d234ke0fZUvilrfWk8XE7ooxDqjpGBlY2BGDgY6EjqdyNzRv2i3IVbK9jOoRSqQw6FHAb7hPvV14jw5J4mikGpHBVh6eh8CDuD6UMPJ9ubNbRgzRL0yx1ZDFs6h6k/I1ZhIBa085z5WGepxvfHLK2i0lpDRQLCOPmLP1TvHuXYb2LRKuR1R195CfFW+m3Q1nnFODX8Fxahw1zHBKpilVSz6Sy5STGSBhfHPjv5axGgUADoNh8BXSKJJCH54KT0fqUmm9tBzc4PaxVjx8fKQ6UB4Byyba5upQ+VuGVwgGNJ7xbPnux+VH6VELQSCeyRZM9jXMacOFH9jf8AkIPzJyzFexhJdSlTqR0OGU9Nif8AnSgNv7J7QNqkaaY+OuTAP9IB+9XY0C4vzraWzFZZQHUZKKCz/DA2B+JFDeyP8zwE5pdVrQOjp3O+Tf4yEWs7JIo1jjUKiDCgeAp0IPKmbC+WaJJYzlJFDKfQjO48DUiiiqwkH7tx3c978rmK7Xkvio9pxOKXPZSJJpOG0OraT5HB2q7VBpIsDClUqqfEvaXawyNGO1lKbMYkDKpHUFiwz8s9KsHCeKx3MKzRHUjZwcYOxwQQehBBFYbI1xoFMS6SeJgkkYQDwSFMqk+1my12auOscin5MCp++mrtQfm207SymX/Lq/oIb+1R4tpQWGnBfPlxAxFBri3YGr+3DwdsVAuuFAHpXOD0+5lqm9k3rXatP6OHlXK3vCz0ypUJyaJWE2iRH/dZW/pYH+1Bo3Ip9ZD50v3RuV9BKa7UDgNx2lrC/UtGhPx0gH75qfXYBsWuURRSpUqC8X5xtbYlZZlDDqgyz7jIyq5I286hcGiyVuOJ8rtsbST4AtTrzhEUrpJJGrPEcoxGSp2OR8wDUoqCMEVU7D2n2k0qRL2up2CKTHsWY4HQk9fSrdWWOa7LUbUQTwU2YEeAf+kgKWKVQeKcahtk1zyLGvhnqceCqN2PoBWiayUu1jnkNaLJ7BTs1zNVrinOlr+DE3bFVmDpGwViwcAg7AZBB8/Sq1yN7QGMcVu8U88mrSZFGsKrN3S567Z8fAUIzsDg2+V0Y/S9S+J0oafaaIOPN8+CKK0vNczVW5l5nmS4S0s41kuHXWS57kabjLYI8vy65qPyvzTcSXklpciFnRNeuAkqpBUFGz4975dPhfVbu2/shj0+YxdXFVuq87eLrx/QriXFJWB6VlvCeHXPELie2ubiTsLaRtQBw8hZ2CAn93Ck79M7elx5H4LLa27QykELI/Z4Of1ZwRny31HHrWWSl54wiarQs07TcgLxWAOxyDfmqNV35Ujm/jf4SzlmHvAaU/jY6V+hOflQDlHkSE2oe6jEs1wNbtJ3mUPuApO6tg5JG+Sd6f8AarbM/D2KjOh0dsfujIPy7wo5Z8xQNbCftEEWkEksBp290jwYdMdaogOk93Yf7Ro3SRaFpgu3PIJHOANrcebJQ3jfEY+FWAES50ns4lYk5ZiW7x6kDvH7VXOI33ErRYLi4uFIllRHhEa6UDAtgtjrgEbePiaXMnFm4nZSSwROBazK6k79qoB1EL4EZBI32+gXNPONtfWXYRB5LiUoViVG1I4IJycYP7Q2J60B7wbo1jHa/wD1dPS6Z7NofHuJeRKSA4tBAI87cEknyKvCXNfDZJeLpb9q6Q3ca6wG2KxayygeZ0f6qN8O5M/BzTy2x0xvBoWPvFu0UbNqPw+rGhFw89ynD7oQydtbzdlMugg47odsH9nun4aiK0UCiRsa5xd8bH7j/aT1uqlhijiBFbS1wxktdVn5gNo+OFkfKJubi1FraJ2KEt+Jum6sWPupjqdOkef8PU6DwFbe10WEb5kRDJpO7EFu8zEDAJJ6eWPChl57O07V5Le4ntu0OXWJsISepA2x1Pw8KJcucnQ2epk1PK/vSyHU58cZ8Bn6+OakUb2EWP3+HwCv1DV6fUNcWuIBztAzuPdzjzWQK7cUj1NzxalZf3gR9RinKVNrzyxOKTvEeWR9Nqj38w6U7zN+pvZ0G2JGI+Dd4fnQKW8y29cUijS7AIItO5rtR+3FKrtUu53p+Nt683YCyEDpmvUIBNaIVArZOQbnXYxj9wun0YkfYirFVJ9l8/6mZP3XDfJlx/4TV2rpQm2Bc2UU8pVm3Gore3452lyEMU0OvMihlV1GMgEdf1f+qtJrP/ajZp2lnNIoZFl7OQHoUYq2+PDCt9axqB7L8EFdP0dw/EGMk09rm454sV8bCn23tJsTKkMWs6mCLpiwoLEAbHBA38q9c5cxTxyw2loB28+TqbcIo2zg/BjnBwFOxqzWvDo4wBHGiAdAiquPoKp/PEb293bcQVC8cIaOUL1VG1Yb/W2/mB51T97WZPjjsO63pfw0upAjYeHUHEHc6jtvA79u6XC+M3lteR2t+6yrcA9lKgC4cfsnAHoOn7S1WuIssfEZ5OIW884DnsQozEIwTpODgMMads4653orfcfTiV9ZpaqzCCTtpJGUqFA0nH+n5kjFG+M8V4lHM6w2sc0Rx2ba8Ebb68uPHPgKCacOSQDjF9vvS6bC6GQWxrXvZ7huEde7BB/SSOQnOTRYy2xFsuUDlmSUamjdh5NnGw2xtt8aHcrj8Pxe8tsYWULOg6DzOkfzkfyVM5I5dnhe4uLnQslyQTHH7qYLE5xtnveBPxyaKXHLatfR3msho0aMqBswOrBJ8Maj9qK1ri1pqiD9uFzpZ4mSzx7y5rm4N7vdhwz3yKtUnnmOSHiQcS/h4rmJYmn0k6Qp7ygjcE6V8uvUDNTrfj9lYRCGwAup5CBhCS0hz1eQDA8cAfQbmr5dWSSqUkRXU9VdQw+hqPYcBt4DmGGOMnxRFB+uM1fRcHEtPP1HyUHqUT4GxytJ2gCgQGurjdjdjxfypVnhsLQ8bmGkhLmFZNgSoddIOT0zkP8A1Vda5prtGYzbY+K5mon65a4iiGgfOhV/ReZIwwKsAQQQQRkEHYgjxFVCT2V2Rk16HAznQHIT/wDID51caVRzGv8AzC1UGqm099J5bfNGkxaWaRIscahEUYCqMACuxWSKSyoqk9SFAJ+JA3r12w1acjVjOMjOPPHlTlaoIJc7Nnn7pUq86q9VaylSpUqiiVKlSqKLGvajbaOIavCWNG+a5Q/7RVQkTxrSfa/Z963lx/8AEQ/6WX/xVndywxXKmbUhXQicSxQ+2PlSpnVXaHS3ZR/mPh6oe5n65oLbh1NekYnYknHrmnkbPxFbAVq/eybiJ/FSxno0er5o4/s5rVaxP2dcTC8QiB2160/qU4+4FbWKf059iSnHuXaCc3cufjbZodQQkqysRkAqfEfAkfOjdKjOaHCisRSuheJGGiDYTVtEVRQTkgAE+ZAwTThFdpVawTZtNQWyoMIqqDv3QBv57U5mu1Rucp7lr+2to7hreKdW7yAatalid9j00DqOtDe/YLpM6bTnUybd1YJJN8AWeLJwrwGrtZ+893wyaHtrg3VtM4iJkH6yNm6EEknHU9SNjsOtWzjnMcFoged9IOygAlmP+VR1/KqbICDeK5tEl0T2uaIzvDvylt5rkVzYRSlVf4FztBdsyRaw6rqKOmk46ZB3HUjx8arcPP8AdXo0WNuFkUEytIdSR7kKFO2SceP02zVGZgAzd+Ftnpuoc5wLdu2rLjQF8E32wtDzS1Vn93ztM/CY5UAW4mk/DggYAfUQWUHxwPkT6UEubaSK6iitLu4ubwMDKdeYEAPeD9ds9ck+Od9qw7UAVQvj7pmL0h7twkcGkFw7ke3kk8BvxP0WnXHG4Y5DG8iq4QykE4xGM5Y+mxodwjnW1unZIHLOoLaSrKWA6lNQ3+HXeqh7UeFa7uzwcdt+oJBxt2i4z/8AcNTObLKOyurC4iVY40cwPpAA0HAGfPumTc1l0rw4+AR90WL0/TvijyS+RriOKBbeD5siggXEOaJv0nHcw2sqPInYCOYFRKxJAwdvEptnqKt/GOZbq24aZ5okS41aQqnWi6mwrHBPh4Z64+FN+1G1P4NJ19+3lSQHxwTpP3KH5Ua4pxGE2JnlQywtGshQKHLK2kjun4g+mM1TWuaXjd2v69/siyzRTR6eQRCt20iyT7SKbd9wfCpHB+BvcTQXLcRjluVdHMYcMFj6sigHrjbAAHX41p61jPHrjhsqBeHxS/iiVKGMOMHIzkFjnbPujrjete4Zr7GPtf8AE0Jr/j0jV981enIsgfW7/pQ/WWPpkjrHIDXNDSBzgD9PhSqVKlTa8+lSpUqiiqPtQs9djnxjkRvrlD/urJGss1unNVp2llOnnGxHxUah9xWESS6VzXO1TTvBCd05wvX6LFKoX6Qau0rRTGFGRTmn448b74+1N3jA7qMV2x48yKUK6gdsg7j5UXNLIruinL1wsd1C+caZYz8AHGftmvocV8tF2LEgEeVfTXCLrtbeKT9+NG+bKCfzpzT9wlZ+yl0qVKmkslSpUqiiVUb2nyNELS5QAtDOMDOM6hqwT4A6MVear3PvCGuLCVEUtINLoB1LKwO3rjUPnQpgSw0n/TZGx6phfxdH5HB+xQOHg97f3EUl6iwQQNrWFSGZ3G4LEE+XU422A3JrlxCJeYAs4yscAaFT0LdSQPE5Ln+UeVXPhTMYIzINLlELqeobSNQ+RzQfmflAXTxypK0E8XuSqMnHkRkevj4nzobovbYybBz3TsWuBlLJKY3a5g2jDb79ybPJyaKE3p/D8dikOyXUJiyemtcYH+mMfzUuRYxDe8QtsAYkEq/wPqI+gZfrXs+zUSkvd3M08u2lwez7MA57i7jr/wClWW34FElw1yAe1dBGzEndRjqOme6u/pVNY7duqs39Rlan1cAhMQcXEsDSQKFtcC05zVWOO3CGc88utd2ZjiwJEYSIPdBZc5GfAkE7+eKrHAuLy2kIhg4XMJtgzNnSzY95pNOSPTYDwNaViliiOit24Gik4NeWQ9CRu5t3VkZ+NEWFRb/lS8uLKLtpEN2k3bKSe6in/p5A8Nj8sVY+Z+Xhe2zQM2kkqytjOllOc4yM7ZHzoviu1YiaAR5Q3a6Uua4UNpJbQqrN/THCgTcHWS2/Dy5dSgRidi2ABq26HIzT1lYrFEkSDCIoRQTnuqMDJPWpNKiUOUoZHEbScXddr8pmK1RTlVVT6AA/anqVKrWSSeUqVKlmoqSpV5eQKMkgDzJwPvQi85ws4vfuYR6B1Y/RcmqJA5VgEou65BB6HY/OvnDiMOh3Q/sMy/0sR/atdu/azYr7rySfwRkfd9NZRxzi6T3ErxghZHZwrYyNRzvjbrmk9Q5pApNQAi7QfUKVP618hSpO0ykls5fRnptXW4bpbBr1aXbLvgH1p4cQYnJAxRFQpdgbBxsRW5ciXOvh8H+VSh/kYqPsBWETqSTjatZ9j10xs5Ebqkp+jIp/MNR9Ofcgzj2q/UqVKnkklSpUqiiVKlSqKJUqVKoolSrzJKFGWIAHUkgAfM0DvufeHw/4l5bgjwEqM39Kkmooj1KqFd+2vhqnCPJN/wB3E2Pq+moie2JZc9hbsdwoMjquWOcDC58AT18KgyotIrmayO89q12chEiT1Csx/wBRx9qC3vO96/vXDrnwQhP9oFLnUNCYGncVujygDJIA8ycD70NvOarSL37iIemsMf6VyawW4uHkOp5Gc/52ZvzNMa87ChnU+AtjT+StkvPaxYp0aST+CM4+rYoZP7YYyP1cDH+Ngv2AP51lUluPjXiYkeNYM7jwtCFo5WhXXtVuW90RRj0Usfqxx9qbvecJ5YjieQHH7GE+6gVnyHO2aJ2tu5XbB+ZoEj3H9SK1rRwENvJ3kc9o7uc9XYt+Zpkx4OKkXVoyHJx9aYdN9zWhkKkpbXG4ryZsbedei2N+tRXUsdqvaqtSPw/rSrx2D/vfelWKVr//2Q=="/>
          <p:cNvSpPr>
            <a:spLocks noChangeAspect="1" noChangeArrowheads="1"/>
          </p:cNvSpPr>
          <p:nvPr/>
        </p:nvSpPr>
        <p:spPr bwMode="auto">
          <a:xfrm>
            <a:off x="2898775" y="2598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74" name="AutoShape 40" descr="data:image/jpeg;base64,/9j/4AAQSkZJRgABAQAAAQABAAD/2wCEAAkGBhQSEBUTEhQVFBQUGBUVFxYUFRUUFBQVFRQVFRUXFBQXHCYeFxojGRUUHy8gJCcpLCwsFR4xNTAqNScrLCkBCQoKDgwOGg8PGi4kHyQqKSwsLCwtLCksLCwsLCwpLCksLCwsKSwpKSkpLCwsLSwuLCwtLCwpLCwpLCksKSwsKf/AABEIAOAA4QMBIgACEQEDEQH/xAAcAAABBQEBAQAAAAAAAAAAAAAFAAMEBgcBAgj/xABHEAACAQMCAwUGAggFAQUJAAABAgMABBESIQUGMRMiQVFhBzJxgZGhFLEVI0JScoKSwTNiorLwQxZzwtHxFzRTY4OT0uHj/8QAGgEAAgMBAQAAAAAAAAAAAAAAAwQAAQIFBv/EADERAAEEAQMDAgQGAgMBAAAAAAEAAgMRIQQSMRNBUQUiYXGRoRQyQoHh8LHxosHRFf/aAAwDAQACEQMRAD8AZtb8AYqXG2vYb1XrdGJ6Vd+XrDoTXhdQza7HK6cQLsFO2vDmC+VD+KwkbVb3QAUJuVDGgGMsTjmjbhVNYPSnBEQOlWOKxXrilcWIx0oDtRRohBDDyq/GuSBii0FmNtqetrCp3Y48KBLPeAtNavP4QbVGv0A6VOMwAoLxa8A8aHEXPNIzyAFDuZsfGoU91tvUa4ud+tQLq72rrxwJIvpQOK3pOw6Uxw7rTd3KDXLWYr4EfGuwGUygEAmzZVpgXu5pmeo9tfEgVIaSucWlpyt7gmJDQ26lNEJ5qHSLk0zEO5WSbTGCads7cBsmvSpipCuKM92KCy3BtWHhlwF+FWKz4mnTIrOpLjHSpVlxAiue7RbzutNDUVhaUL5a8xXe+1UZeKsfGj3CLwtWHaUsGVYl3cK1wT5rzdJ3abgbalcnbaliAEy02EAvI+vSqlxGDB6VZb+Vgx2zQe67+3jTujfT/gk5QEH0ClU/9GmlXb6rEttKP21mNtqOWUgWhdu+29S0auKIiTuKL1a4Um7vzjahsd0afk3pRwelWWN7rXVc5O211XLi5NJYa9m2FKyxRkojHFe7GbbJr1eXOBTB7tR7hSR1rlmL32mN2FHlvm8KE3zHqTvRrsgBQXi84CmnoRkUFh/GUCuJaGXGonAySfAU7Ldb1It7oIA2FByR3hnP328K70MeaSfKbg4aIwXlbOOiBl6+Gc0z+L77MUDZ6KV26DocUJ4oHzqD6tydvAHw32NQ34zKTsNC4x03Ph9cGuqyIEKi4DCskfF1A/W6Y1zhcAYz6Y8PWiKA6dQIK/Gqbb3QUFCBhh7xxq+Hr9KsXCJdSBBgBgcfxKRv9PzoE+macqvzL3cyZpgZJrksmCQfA4+lPRGka2hU3KWk15IOanlhgU2UBoYetlqYEWfCpVvanNE7KwDYoiLMDG1V1dpUDEMSxo3wiEqfSvQjGOlORSgUvLIXIgaArBD0pOahw3oI604ZaVe0EI4dSamtQaEXtiAc4o4M1Fv8EdKDEdrlbqcEF29KVLTXKc6iDtCmC4GKdhlzQgSFulT7MEdacdgJUBE0FdaTArwJsCoU9xXNkDrwiAgKY11iosnFKGXDmmLde9vWWwk/mWt/hWO2Orc05MuK5Y4xXb2XahSMDRhOxjCHXdwOlVrjMLHp0o8uGavF/AMVqF/TcFT27gqFICDvRHh9ms0sMR3LtuvkPM/l8aicaHfAXc5x8zsKsXs84M346Rn6wJg4IIy2VUAj+c5r0cWQHJNozSLS+y+FnDM7aB+wDgUN5g9n0JX9VsR0ydh9as/EOPor6G1KfAlTp+o6UOuuILjOoY887UUvI4TIYO6zq55JlCHVuw6eO3lUDhsxgJWXIHvDHUHpn6GtFtr9JG0q6sfIEZqi8xsBevG42x3fDYijxyF2Cl5GBuQn71s4bOdQByeu/n69KbhmNPMgIAHgAPoK6ttSb3Cyg0btdE5xT0MhzXY4KkLDtQCWq6JVg4VNsKIXE4xmqxZzFTRBrjK0q9mbCMHYUo8SGa7+MB6VXpZSDTlneb4NQxYsLBJtWJJvI0X4e2artvvRvg7b1lwBarbdo0VwKE393jajhjytV/inDyTkUm2MF+UY3SG6xXa5+CelTXTYh+5PWkPlU4Jih3CrjIqXcXGBTbwlW2vbmm+yqGl+Caki4yKScSHLSami2qB2mk1PlOaiG33owFqwaUzh94QacvL6ogGBQbidyx2FUYA5MCbaEQTigyaa4hxfu0AilYGnmjLbmq/DNDrKz1jSD3MhL6vEHP0ORWv8jxK2qQIFE0cZBHVwoOST5hiR8qyi5gxVt9mXH5BOLdiOyCSFRjcHIbAPluxxXVjokHwqjdQLfP8AlF+YORJJrtHSV0jGdQLZ1b5G3Tbp0pvmLlQYCxnfGRnzA/vVj4lxTr+tWI4OGbSQvrhtjj1quJxGWSXUZ4pEH7oGoHO3eB2yPD1oj9p7JlrCgfLnBLkSkMI9CsdOQVYqDsceB/5vUX2g8udrewFNiyfrW6YCtgY8yckAelaBbXalseNVnmnjkIeRfekQhVHhqBzljjoM9PSpvI9zVktAFP4VTvo0STSgIAA2J1EHxGcD/hp2A0PZsnJOSdyfMmnopCKTe2wlS8Wa4RLWK89p5VAkuDSjn3ofTNKbkbhtvOjVtwwaaH8PbPWrVw1Bo386Se5wTUbQSqtxPhO2QKCCMoc1pV5aqyEUCn4GCtVDqNp2uUmizhCrKai/D58NQhrIxnevKXeDXQ6YIwlC4gq+294Mda9OQao/6e0ipdlzFk43rn9GSzQwmmytpWfsBSoV+maVVsctdQIBwQ90VK4jqIqPwiDAovLb5FNSu9yRHCqaSMGotayE1Il4ePKnIoq0CCFAvRzioUt3g0UePagPELfetsAKiUnEidhUWRdVN9nivaS4rZaTwpab7KnOgpZzTqWxbAAJJ2AAySfhV7FSEXApvhd+0MySL1U/XOxHzBIq0f8AYW4bdhHEP/mOqn6bmo/EOWorVVYyrNIW30nKINvAHJPxPyosbCihruQrC0iyp22lNRBCs4DaSCVYD4MCPlVdkthq1N2ZI/ajUIfnpxn51W4eZ5LeR4ioaFmJx5EnBK/E+HzqDf8AEU94a1Uk93O2x+PnTHSfwOE1+IACv/DOOopLMwGPufAfEmqbxAOHYyA6mJJz4kk5I9KEWF+xkyT3V6DwGdvr/wDurjy1KkpZrgFoz+z65+II8dxWzAWtQHu6pCr8RqUiVc05csGyFMoJ6HOor8s7/Q0O4lyu0KmRGEsQOCy7Mh6YkQ7r8aVkaRmkExubyq+8NeOzOoUTEOa6ltvWGOtZIRLh46Va+G+76VWbJDVmsD3AKSmZSchNlP3E2kUoiGXavbcPkcHRG7Z8lP59KkWHKl1t3Ao/zMPyGTQG6aR/5Wk/styyBrslAuK2+Qaq09oSdqv3MPCGg0B2B1g+7nbGM9fiKB/gx1ozXOiJY/BSzgH5Cp9zYyAZAJqXwexJ8was/wCEFTrThwG+K0NVQIVtjQL9Fv50qtn4WlQPxBRemFReF3nrVht7sEVVLDh756UdtLYqwpp7RaWaEUaMkVF7MjfFFLWLIp2SzoJNIpYEKZtqFXyE1Y3tag3lltRYyhkKm3TFTUcSZqwzcIz1pgcIApoTMbyhOCgwCrei/goEdUZ55e0Bx/09JClMjcb9cb0L4fbqrdoylki/WOF3JVSCQB4/CrLbSLPJLCr4SXF3CwfQGimXMg1DfCuDsKYhHUaXhEioOG5V2S5um7ztFDnoGC6vlsW+dR5+FzTDDzax4BUdt/oAPjkVbbK4tIAY4w91LnvrbKzkHzdxkn5mi0E1w4/VWAT1uZAP9A1N9qM2F57pt08YxX9+ywrjHKtyrgtE53G6jWPmUzjoKCLYtK7RxqWYtgKNy22TgV9JTcM4ow7r2keR00SHG3nj+1VXl72L3UE/b/jEifJwYozJsy4Yd4qKca1w/v8AKRc5h/v8LNuG+z+8Y96IouxIbIJHXAwCB49fOjDcmnPuSj/6kZH1OD9q2/h3KzocyXlxKfImNF+irn70aS0UeGfjufqay6Jzu9LTZ2N/Tf8AfkvnSTljSNhOrbYOkSrv0z2RJH0q6cl8AvlmUTxF4Qrd5sDIxsnewSG2GDt1rW1jA6AD4bV6qN09HJtU/U2KDaWVf+yudpCQ0caHcAlmZQd9OAN8dOtFbT2SoDmSd29EQJ9yTWgUqg0sY7JcvJVes+RLSMf4Zf1dmP2GB9qMW/Doo/cjRfgoH3qTSowjY3gBZ3FcxXcUqVbVKle1HK28Ug/Zk0n4Op/uorOF4zjxrU/adba+FXGOqBZB/I6sftmvnOXiLedcfWaTqS7gmo5KbSvcHMI1YNH7XiwxnNY7Hetq60ej4wQm5Nc+T089iitmWj/p1fOlWX/p4+ZpUD/571rrharBZCvbWVQouI0XsOFzzAMiHSejEgA+G2TvTogLuAtEgcrxAcU+0lE4OUpT7zIvwy3/AJfnRCHlBB7zs3wAX/zog0MjuyG6Vg7qrSPUWXc4Aya0CLl6Bf2Af4iT+dTYrZV91VX4AD8qMz049yhGcdgs1i4BNJ7sT/EqVH1NSP8AsDcP+4n8TZP0UGtHpUYemxdyShmUnsqUns4HZKnbujd7W0QALZII97OwAIwQc5qVZ+zWzSNEZZJAhcrrkYFdeNajs9PdJGdPTNWulTzImsFNGFgvce6H8J4Bb2qlbeGOJSckIoXUfNj1Y+pqfiu0qIsJUqVKoolSrmqkWqKLtKqhxT2nWsbFI+0nkyV0xoR3gSMZbGdx4ZrvBOdJp51jexniRs/rGyVGBkasoMDw6+NC6zLoFPn03VBnUcyhV5IH2JBP0VupVQ+Lc+XEV9Lbx2vbLEA2ELdppKqS+wIxlgOlTuDe0u2mfs5A9vJ00zAAZ8tXgfjiqE7Lq1t3peqEYkDbBAOCDg5yBkfRW6lUDjPGo7WFppc6FxnSMnvMFG3xNS7e4DorqcqwDA+YYZB+hoti6SHTcG76xdX8f6U5SpUqtYQbmm7iW2kjm1aZUePujJ7ylT+dfOfN/AFtZVWOQyI66hqXS64OCGHx6EV9Cc62jtblojIHXp2Y1HB65TxrEeeZCYoQ7Slw0m0qFTghdwT6+FJyuIko8JxjGmHcOVToxvT8svdqE0mKbln2rFElD7L32tKovaUqJtWVtKQVpXJZP4UKwI0swGRjY94fLvVnCSVY+E8cNtgBAqOQXaWUZzjHcXJIGPD4UtC8MdlOyRF7aHK0KlXmNwQCOhGR8DXquouYlSpUPl49Ctytsz4mZdaqQe8N+hxjPdbb0qiQOVtrHPvaLrP7eUQpUL5j46tpbPOylguAFBwWLMFAz8/tTvBeLpdW6TR50uM4PVSDgg+oIIqtw3be610ZOl1q9t1fx5pT80qqXKHGZp7u+WRsxwyiONcDC4MgO4GTkKvWpnPfGzbWMjqcOw7NPPU+2R6gaj8qz1BsL+2fsmDopBqBp/1Hb/yAP2vKsAag1nzZBJdSWoYiWPbDDSHIHe0Hxx/zNVn2YXzx9rYz7SRYkQE5OhwCQPgSD/OaF83cuB+MoFcxNcR60kG2maNTg7b76F6b5agumdsDmjvkLoRemxDUSQTO4aXNcODwbruK8LU81TOBcyXN2l1bkpDdwsVVtOVALEA6TnOMEZ3G4NeuXub3WT8HfgRXAwFc7RzjwKt0yfofQ7VEmj/D8wIw2W7iKn+NR/8AzT+qrdJdEHF0f3WYNIYzJHI0F23ew8g7c47EEX9EK5o4VxOG1eaW9LBNOUiymzMFzlQvTIolwr2bwTJFO89xLqVJBqceIDDfGR9aunFOHieCSJukiMnw1AgH5Hf5VWvZbfF7Lsn9+3d4iD1AzqH+4j+WsdJoko5sd/IRx6hO/RufGQ1zXC9oDfa4Y4HYj7oVw6+hseMXolZI0kVZVZtu8xViF8dy7HA/d9KLJ7TLV50hhWWUuwXUid0ZOMkMQ2B8KF828LiPGbRpkDRTr2ZDZwXXUFz57tGKuii3tk/6UCD+CJcfarjD7IBAAP8AKrVu07mxyPY5z3MHehY9vgknCqnHh2HG7Sbos6NC3qRkD/dH9KsnMHLUF5GUlQE47rgd9D5q39uhqu+0lC9tb3MH6zsZUkBTvAqRnUCOoyqb+tN3HtUjddNrBPLMR3V0bA+GrSST8h8xU3Ma5zX8HKgg1M8UM2nvc0FpIxVHFntg/ZP+z66aW3mtLnEhtpDCdQ1BkBOAc9cFW+WKtPCeJQzR6oHV0BKgp0BXbHp4UD5B5fktoHaf/Gncyv0OnPQHGxPUn+KjPBuBRWqusK6VdzIRknvEAbZ6DAG1EiDg1t/z8El6g+F00pYe4qvyk/qP14pEKVKlR1y1wisE9q/B9F8yjIQqrouSQNYw2P5lNb5WZe160HaQSH9pXT+khh/uNAnFttGiOa8rEW4RXP0VVlmjA3qH260qHFMbAgv6J9KVG+2FKr3FTYFb47jzqVbw9vNEqqM6gNbkuc5Hux/PxFDzjNF+UpQl9A23vaf6wU/uKVaLcAmy8tBK16CPSoXOcADJ8ceNOUqVdpcZKqf7ReAtLCtzDkT2x7RSOpUHLD1xjUPgR41cK41YewPbtKY02odp5Wyt7fcdx8iMLNOeePC64PDKuMyyRhlHgyq+tf6h9MVP5AkNrPcWEh/wyJoyfGNgur81PxLVVeMcJaDiEdif/d5LmOaMeSuQrAfAZX+UVaPaZYvEYr6D34tUcn/duCAT6Asw/mHlSILtxkPLaB/7/wDV6uSOLpM0bT7ZdzmnwSQWf4LT81J9liaoJ5z1muJG+Qx/dmoR7S7ySa8t7WGMyMn67Qd1kJ6A79AFbPTqatfs+szFw2BSMEqXOevfZn/IivEHLT/pV7x2Up2QRF31KcAHPh4N/VRumTE1o71f+Vzhqo4/UJp3V7d234ke0fZUvilrfWk8XE7ooxDqjpGBlY2BGDgY6EjqdyNzRv2i3IVbK9jOoRSqQw6FHAb7hPvV14jw5J4mikGpHBVh6eh8CDuD6UMPJ9ubNbRgzRL0yx1ZDFs6h6k/I1ZhIBa085z5WGepxvfHLK2i0lpDRQLCOPmLP1TvHuXYb2LRKuR1R195CfFW+m3Q1nnFODX8Fxahw1zHBKpilVSz6Sy5STGSBhfHPjv5axGgUADoNh8BXSKJJCH54KT0fqUmm9tBzc4PaxVjx8fKQ6UB4Byyba5upQ+VuGVwgGNJ7xbPnux+VH6VELQSCeyRZM9jXMacOFH9jf8AkIPzJyzFexhJdSlTqR0OGU9Nif8AnSgNv7J7QNqkaaY+OuTAP9IB+9XY0C4vzraWzFZZQHUZKKCz/DA2B+JFDeyP8zwE5pdVrQOjp3O+Tf4yEWs7JIo1jjUKiDCgeAp0IPKmbC+WaJJYzlJFDKfQjO48DUiiiqwkH7tx3c978rmK7Xkvio9pxOKXPZSJJpOG0OraT5HB2q7VBpIsDClUqqfEvaXawyNGO1lKbMYkDKpHUFiwz8s9KsHCeKx3MKzRHUjZwcYOxwQQehBBFYbI1xoFMS6SeJgkkYQDwSFMqk+1my12auOscin5MCp++mrtQfm207SymX/Lq/oIb+1R4tpQWGnBfPlxAxFBri3YGr+3DwdsVAuuFAHpXOD0+5lqm9k3rXatP6OHlXK3vCz0ypUJyaJWE2iRH/dZW/pYH+1Bo3Ip9ZD50v3RuV9BKa7UDgNx2lrC/UtGhPx0gH75qfXYBsWuURRSpUqC8X5xtbYlZZlDDqgyz7jIyq5I286hcGiyVuOJ8rtsbST4AtTrzhEUrpJJGrPEcoxGSp2OR8wDUoqCMEVU7D2n2k0qRL2up2CKTHsWY4HQk9fSrdWWOa7LUbUQTwU2YEeAf+kgKWKVQeKcahtk1zyLGvhnqceCqN2PoBWiayUu1jnkNaLJ7BTs1zNVrinOlr+DE3bFVmDpGwViwcAg7AZBB8/Sq1yN7QGMcVu8U88mrSZFGsKrN3S567Z8fAUIzsDg2+V0Y/S9S+J0oafaaIOPN8+CKK0vNczVW5l5nmS4S0s41kuHXWS57kabjLYI8vy65qPyvzTcSXklpciFnRNeuAkqpBUFGz4975dPhfVbu2/shj0+YxdXFVuq87eLrx/QriXFJWB6VlvCeHXPELie2ubiTsLaRtQBw8hZ2CAn93Ck79M7elx5H4LLa27QykELI/Z4Of1ZwRny31HHrWWSl54wiarQs07TcgLxWAOxyDfmqNV35Ujm/jf4SzlmHvAaU/jY6V+hOflQDlHkSE2oe6jEs1wNbtJ3mUPuApO6tg5JG+Sd6f8AarbM/D2KjOh0dsfujIPy7wo5Z8xQNbCftEEWkEksBp290jwYdMdaogOk93Yf7Ro3SRaFpgu3PIJHOANrcebJQ3jfEY+FWAES50ns4lYk5ZiW7x6kDvH7VXOI33ErRYLi4uFIllRHhEa6UDAtgtjrgEbePiaXMnFm4nZSSwROBazK6k79qoB1EL4EZBI32+gXNPONtfWXYRB5LiUoViVG1I4IJycYP7Q2J60B7wbo1jHa/wD1dPS6Z7NofHuJeRKSA4tBAI87cEknyKvCXNfDZJeLpb9q6Q3ca6wG2KxayygeZ0f6qN8O5M/BzTy2x0xvBoWPvFu0UbNqPw+rGhFw89ynD7oQydtbzdlMugg47odsH9nun4aiK0UCiRsa5xd8bH7j/aT1uqlhijiBFbS1wxktdVn5gNo+OFkfKJubi1FraJ2KEt+Jum6sWPupjqdOkef8PU6DwFbe10WEb5kRDJpO7EFu8zEDAJJ6eWPChl57O07V5Le4ntu0OXWJsISepA2x1Pw8KJcucnQ2epk1PK/vSyHU58cZ8Bn6+OakUb2EWP3+HwCv1DV6fUNcWuIBztAzuPdzjzWQK7cUj1NzxalZf3gR9RinKVNrzyxOKTvEeWR9Nqj38w6U7zN+pvZ0G2JGI+Dd4fnQKW8y29cUijS7AIItO5rtR+3FKrtUu53p+Nt683YCyEDpmvUIBNaIVArZOQbnXYxj9wun0YkfYirFVJ9l8/6mZP3XDfJlx/4TV2rpQm2Bc2UU8pVm3Gore3452lyEMU0OvMihlV1GMgEdf1f+qtJrP/ajZp2lnNIoZFl7OQHoUYq2+PDCt9axqB7L8EFdP0dw/EGMk09rm454sV8bCn23tJsTKkMWs6mCLpiwoLEAbHBA38q9c5cxTxyw2loB28+TqbcIo2zg/BjnBwFOxqzWvDo4wBHGiAdAiquPoKp/PEb293bcQVC8cIaOUL1VG1Yb/W2/mB51T97WZPjjsO63pfw0upAjYeHUHEHc6jtvA79u6XC+M3lteR2t+6yrcA9lKgC4cfsnAHoOn7S1WuIssfEZ5OIW884DnsQozEIwTpODgMMads4653orfcfTiV9ZpaqzCCTtpJGUqFA0nH+n5kjFG+M8V4lHM6w2sc0Rx2ba8Ebb68uPHPgKCacOSQDjF9vvS6bC6GQWxrXvZ7huEde7BB/SSOQnOTRYy2xFsuUDlmSUamjdh5NnGw2xtt8aHcrj8Pxe8tsYWULOg6DzOkfzkfyVM5I5dnhe4uLnQslyQTHH7qYLE5xtnveBPxyaKXHLatfR3msho0aMqBswOrBJ8Maj9qK1ri1pqiD9uFzpZ4mSzx7y5rm4N7vdhwz3yKtUnnmOSHiQcS/h4rmJYmn0k6Qp7ygjcE6V8uvUDNTrfj9lYRCGwAup5CBhCS0hz1eQDA8cAfQbmr5dWSSqUkRXU9VdQw+hqPYcBt4DmGGOMnxRFB+uM1fRcHEtPP1HyUHqUT4GxytJ2gCgQGurjdjdjxfypVnhsLQ8bmGkhLmFZNgSoddIOT0zkP8A1Vda5prtGYzbY+K5mon65a4iiGgfOhV/ReZIwwKsAQQQQRkEHYgjxFVCT2V2Rk16HAznQHIT/wDID51caVRzGv8AzC1UGqm099J5bfNGkxaWaRIscahEUYCqMACuxWSKSyoqk9SFAJ+JA3r12w1acjVjOMjOPPHlTlaoIJc7Nnn7pUq86q9VaylSpUqiiVKlSqKLGvajbaOIavCWNG+a5Q/7RVQkTxrSfa/Z963lx/8AEQ/6WX/xVndywxXKmbUhXQicSxQ+2PlSpnVXaHS3ZR/mPh6oe5n65oLbh1NekYnYknHrmnkbPxFbAVq/eybiJ/FSxno0er5o4/s5rVaxP2dcTC8QiB2160/qU4+4FbWKf059iSnHuXaCc3cufjbZodQQkqysRkAqfEfAkfOjdKjOaHCisRSuheJGGiDYTVtEVRQTkgAE+ZAwTThFdpVawTZtNQWyoMIqqDv3QBv57U5mu1Rucp7lr+2to7hreKdW7yAatalid9j00DqOtDe/YLpM6bTnUybd1YJJN8AWeLJwrwGrtZ+893wyaHtrg3VtM4iJkH6yNm6EEknHU9SNjsOtWzjnMcFoged9IOygAlmP+VR1/KqbICDeK5tEl0T2uaIzvDvylt5rkVzYRSlVf4FztBdsyRaw6rqKOmk46ZB3HUjx8arcPP8AdXo0WNuFkUEytIdSR7kKFO2SceP02zVGZgAzd+Ftnpuoc5wLdu2rLjQF8E32wtDzS1Vn93ztM/CY5UAW4mk/DggYAfUQWUHxwPkT6UEubaSK6iitLu4ubwMDKdeYEAPeD9ds9ck+Od9qw7UAVQvj7pmL0h7twkcGkFw7ke3kk8BvxP0WnXHG4Y5DG8iq4QykE4xGM5Y+mxodwjnW1unZIHLOoLaSrKWA6lNQ3+HXeqh7UeFa7uzwcdt+oJBxt2i4z/8AcNTObLKOyurC4iVY40cwPpAA0HAGfPumTc1l0rw4+AR90WL0/TvijyS+RriOKBbeD5siggXEOaJv0nHcw2sqPInYCOYFRKxJAwdvEptnqKt/GOZbq24aZ5okS41aQqnWi6mwrHBPh4Z64+FN+1G1P4NJ19+3lSQHxwTpP3KH5Ua4pxGE2JnlQywtGshQKHLK2kjun4g+mM1TWuaXjd2v69/siyzRTR6eQRCt20iyT7SKbd9wfCpHB+BvcTQXLcRjluVdHMYcMFj6sigHrjbAAHX41p61jPHrjhsqBeHxS/iiVKGMOMHIzkFjnbPujrjete4Zr7GPtf8AE0Jr/j0jV981enIsgfW7/pQ/WWPpkjrHIDXNDSBzgD9PhSqVKlTa8+lSpUqiiqPtQs9djnxjkRvrlD/urJGss1unNVp2llOnnGxHxUah9xWESS6VzXO1TTvBCd05wvX6LFKoX6Qau0rRTGFGRTmn448b74+1N3jA7qMV2x48yKUK6gdsg7j5UXNLIruinL1wsd1C+caZYz8AHGftmvocV8tF2LEgEeVfTXCLrtbeKT9+NG+bKCfzpzT9wlZ+yl0qVKmkslSpUqiiVUb2nyNELS5QAtDOMDOM6hqwT4A6MVear3PvCGuLCVEUtINLoB1LKwO3rjUPnQpgSw0n/TZGx6phfxdH5HB+xQOHg97f3EUl6iwQQNrWFSGZ3G4LEE+XU422A3JrlxCJeYAs4yscAaFT0LdSQPE5Ln+UeVXPhTMYIzINLlELqeobSNQ+RzQfmflAXTxypK0E8XuSqMnHkRkevj4nzobovbYybBz3TsWuBlLJKY3a5g2jDb79ybPJyaKE3p/D8dikOyXUJiyemtcYH+mMfzUuRYxDe8QtsAYkEq/wPqI+gZfrXs+zUSkvd3M08u2lwez7MA57i7jr/wClWW34FElw1yAe1dBGzEndRjqOme6u/pVNY7duqs39Rlan1cAhMQcXEsDSQKFtcC05zVWOO3CGc88utd2ZjiwJEYSIPdBZc5GfAkE7+eKrHAuLy2kIhg4XMJtgzNnSzY95pNOSPTYDwNaViliiOit24Gik4NeWQ9CRu5t3VkZ+NEWFRb/lS8uLKLtpEN2k3bKSe6in/p5A8Nj8sVY+Z+Xhe2zQM2kkqytjOllOc4yM7ZHzoviu1YiaAR5Q3a6Uua4UNpJbQqrN/THCgTcHWS2/Dy5dSgRidi2ABq26HIzT1lYrFEkSDCIoRQTnuqMDJPWpNKiUOUoZHEbScXddr8pmK1RTlVVT6AA/anqVKrWSSeUqVKlmoqSpV5eQKMkgDzJwPvQi85ws4vfuYR6B1Y/RcmqJA5VgEou65BB6HY/OvnDiMOh3Q/sMy/0sR/atdu/azYr7rySfwRkfd9NZRxzi6T3ErxghZHZwrYyNRzvjbrmk9Q5pApNQAi7QfUKVP618hSpO0ykls5fRnptXW4bpbBr1aXbLvgH1p4cQYnJAxRFQpdgbBxsRW5ciXOvh8H+VSh/kYqPsBWETqSTjatZ9j10xs5Ebqkp+jIp/MNR9Ofcgzj2q/UqVKnkklSpUqiiVKlSqKJUqVKoolSrzJKFGWIAHUkgAfM0DvufeHw/4l5bgjwEqM39Kkmooj1KqFd+2vhqnCPJN/wB3E2Pq+moie2JZc9hbsdwoMjquWOcDC58AT18KgyotIrmayO89q12chEiT1Csx/wBRx9qC3vO96/vXDrnwQhP9oFLnUNCYGncVujygDJIA8ycD70NvOarSL37iIemsMf6VyawW4uHkOp5Gc/52ZvzNMa87ChnU+AtjT+StkvPaxYp0aST+CM4+rYoZP7YYyP1cDH+Ngv2AP51lUluPjXiYkeNYM7jwtCFo5WhXXtVuW90RRj0Usfqxx9qbvecJ5YjieQHH7GE+6gVnyHO2aJ2tu5XbB+ZoEj3H9SK1rRwENvJ3kc9o7uc9XYt+Zpkx4OKkXVoyHJx9aYdN9zWhkKkpbXG4ryZsbedei2N+tRXUsdqvaqtSPw/rSrx2D/vfelWKVr//2Q=="/>
          <p:cNvSpPr>
            <a:spLocks noChangeAspect="1" noChangeArrowheads="1"/>
          </p:cNvSpPr>
          <p:nvPr/>
        </p:nvSpPr>
        <p:spPr bwMode="auto">
          <a:xfrm>
            <a:off x="3051175" y="2751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37" name="Picture 41" descr="C:\Users\robert.hull\Desktop\foster care.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14850" y="1885313"/>
            <a:ext cx="3867150" cy="41830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6844206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Artful Thinking Routines</a:t>
            </a:r>
            <a:endParaRPr lang="en-US" dirty="0"/>
          </a:p>
        </p:txBody>
      </p:sp>
      <p:sp>
        <p:nvSpPr>
          <p:cNvPr id="3" name="Content Placeholder 2"/>
          <p:cNvSpPr>
            <a:spLocks noGrp="1"/>
          </p:cNvSpPr>
          <p:nvPr>
            <p:ph idx="1"/>
          </p:nvPr>
        </p:nvSpPr>
        <p:spPr/>
        <p:txBody>
          <a:bodyPr/>
          <a:lstStyle/>
          <a:p>
            <a:r>
              <a:rPr lang="en-US" dirty="0" smtClean="0"/>
              <a:t>Discussion:</a:t>
            </a:r>
          </a:p>
          <a:p>
            <a:r>
              <a:rPr lang="en-US" dirty="0" smtClean="0"/>
              <a:t>How </a:t>
            </a:r>
            <a:r>
              <a:rPr lang="en-US" dirty="0"/>
              <a:t>likely is it for </a:t>
            </a:r>
            <a:r>
              <a:rPr lang="en-US" dirty="0" smtClean="0"/>
              <a:t>you to incorporate these techniques into your approach?</a:t>
            </a:r>
          </a:p>
          <a:p>
            <a:endParaRPr lang="en-US" dirty="0" smtClean="0"/>
          </a:p>
          <a:p>
            <a:r>
              <a:rPr lang="en-US" dirty="0" smtClean="0"/>
              <a:t>Assess supports</a:t>
            </a:r>
          </a:p>
          <a:p>
            <a:r>
              <a:rPr lang="en-US" dirty="0" smtClean="0"/>
              <a:t>Assess obstacles</a:t>
            </a:r>
            <a:endParaRPr lang="en-US" dirty="0"/>
          </a:p>
        </p:txBody>
      </p:sp>
    </p:spTree>
    <p:extLst>
      <p:ext uri="{BB962C8B-B14F-4D97-AF65-F5344CB8AC3E}">
        <p14:creationId xmlns="" xmlns:p14="http://schemas.microsoft.com/office/powerpoint/2010/main" val="2094265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Behavior Management</a:t>
            </a:r>
            <a:br>
              <a:rPr lang="en-US" dirty="0" smtClean="0"/>
            </a:br>
            <a:r>
              <a:rPr lang="en-US" dirty="0" smtClean="0"/>
              <a:t>Parent Training</a:t>
            </a:r>
            <a:endParaRPr lang="en-US" dirty="0"/>
          </a:p>
        </p:txBody>
      </p:sp>
      <p:sp>
        <p:nvSpPr>
          <p:cNvPr id="31747" name="Content Placeholder 2"/>
          <p:cNvSpPr>
            <a:spLocks noGrp="1"/>
          </p:cNvSpPr>
          <p:nvPr>
            <p:ph idx="1"/>
          </p:nvPr>
        </p:nvSpPr>
        <p:spPr>
          <a:xfrm>
            <a:off x="457200" y="2438400"/>
            <a:ext cx="8229600" cy="3886200"/>
          </a:xfrm>
        </p:spPr>
        <p:txBody>
          <a:bodyPr>
            <a:normAutofit/>
          </a:bodyPr>
          <a:lstStyle/>
          <a:p>
            <a:pPr eaLnBrk="1" hangingPunct="1"/>
            <a:r>
              <a:rPr lang="en-US" altLang="en-US" sz="3200" dirty="0" smtClean="0"/>
              <a:t>Provide psycho-education to parent</a:t>
            </a:r>
          </a:p>
          <a:p>
            <a:pPr eaLnBrk="1" hangingPunct="1"/>
            <a:r>
              <a:rPr lang="en-US" altLang="en-US" sz="3200" dirty="0" smtClean="0"/>
              <a:t>Teach parents how to use</a:t>
            </a:r>
          </a:p>
          <a:p>
            <a:pPr lvl="1"/>
            <a:r>
              <a:rPr lang="en-US" altLang="en-US" sz="3200" dirty="0" smtClean="0"/>
              <a:t>Praise</a:t>
            </a:r>
          </a:p>
          <a:p>
            <a:pPr lvl="1"/>
            <a:r>
              <a:rPr lang="en-US" altLang="en-US" sz="3200" dirty="0" smtClean="0"/>
              <a:t>Active ignoring</a:t>
            </a:r>
          </a:p>
          <a:p>
            <a:pPr lvl="1"/>
            <a:r>
              <a:rPr lang="en-US" altLang="en-US" sz="3200" dirty="0" smtClean="0"/>
              <a:t>Timeout</a:t>
            </a:r>
          </a:p>
          <a:p>
            <a:pPr eaLnBrk="1" hangingPunct="1"/>
            <a:r>
              <a:rPr lang="en-US" altLang="en-US" sz="3200" dirty="0" smtClean="0"/>
              <a:t>Practice with parents using role play</a:t>
            </a:r>
          </a:p>
        </p:txBody>
      </p:sp>
      <p:sp>
        <p:nvSpPr>
          <p:cNvPr id="31748"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06E5A8-84F1-44B9-B634-638219A5E3CF}" type="slidenum">
              <a:rPr lang="en-US" altLang="en-US"/>
              <a:pPr eaLnBrk="1" hangingPunct="1"/>
              <a:t>38</a:t>
            </a:fld>
            <a:endParaRPr lang="en-US"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Management Training</a:t>
            </a:r>
            <a:endParaRPr lang="en-US" dirty="0"/>
          </a:p>
        </p:txBody>
      </p:sp>
      <p:sp>
        <p:nvSpPr>
          <p:cNvPr id="3" name="Content Placeholder 2"/>
          <p:cNvSpPr>
            <a:spLocks noGrp="1"/>
          </p:cNvSpPr>
          <p:nvPr>
            <p:ph idx="1"/>
          </p:nvPr>
        </p:nvSpPr>
        <p:spPr/>
        <p:txBody>
          <a:bodyPr>
            <a:normAutofit fontScale="92500"/>
          </a:bodyPr>
          <a:lstStyle/>
          <a:p>
            <a:r>
              <a:rPr lang="en-US" b="1" dirty="0"/>
              <a:t>Parent management training</a:t>
            </a:r>
          </a:p>
          <a:p>
            <a:pPr marL="0" indent="0">
              <a:buNone/>
            </a:pPr>
            <a:endParaRPr lang="en-US" b="1" dirty="0"/>
          </a:p>
          <a:p>
            <a:r>
              <a:rPr lang="en-US" dirty="0"/>
              <a:t>Parent management training (PMT) is an adjunct to treatment that involves educating and </a:t>
            </a:r>
            <a:r>
              <a:rPr lang="en-US" dirty="0">
                <a:hlinkClick r:id="rId2" tooltip="View 'coaching' definition from Wikipedia"/>
              </a:rPr>
              <a:t>coaching</a:t>
            </a:r>
            <a:r>
              <a:rPr lang="en-US" dirty="0"/>
              <a:t> parents to change their child's problem behaviors using principles of </a:t>
            </a:r>
            <a:r>
              <a:rPr lang="en-US" b="1" dirty="0">
                <a:solidFill>
                  <a:srgbClr val="FF0000"/>
                </a:solidFill>
              </a:rPr>
              <a:t>learning theory </a:t>
            </a:r>
            <a:r>
              <a:rPr lang="en-US" dirty="0"/>
              <a:t>and </a:t>
            </a:r>
            <a:r>
              <a:rPr lang="en-US" b="1" dirty="0">
                <a:hlinkClick r:id="rId3"/>
              </a:rPr>
              <a:t>behavior modification </a:t>
            </a:r>
            <a:r>
              <a:rPr lang="en-US" dirty="0"/>
              <a:t>.</a:t>
            </a:r>
          </a:p>
          <a:p>
            <a:pPr marL="0" indent="0">
              <a:buNone/>
            </a:pPr>
            <a:endParaRPr lang="en-US" dirty="0" smtClean="0"/>
          </a:p>
          <a:p>
            <a:pPr marL="0" indent="0">
              <a:buNone/>
            </a:pPr>
            <a:r>
              <a:rPr lang="en-US" sz="2200" dirty="0" smtClean="0"/>
              <a:t>Good coaching always involves practice and progress monitoring.</a:t>
            </a:r>
            <a:r>
              <a:rPr lang="en-US" dirty="0"/>
              <a:t/>
            </a:r>
            <a:br>
              <a:rPr lang="en-US" dirty="0"/>
            </a:br>
            <a:r>
              <a:rPr lang="en-US" dirty="0"/>
              <a:t/>
            </a:r>
            <a:br>
              <a:rPr lang="en-US" dirty="0"/>
            </a:br>
            <a:r>
              <a:rPr lang="en-US" dirty="0"/>
              <a:t>Read more: </a:t>
            </a:r>
            <a:r>
              <a:rPr lang="en-US" dirty="0">
                <a:hlinkClick r:id="rId4"/>
              </a:rPr>
              <a:t>http://www.minddisorders.com/Ob-Ps/Parent-management-training.html#ixzz3Ss8L9OMU</a:t>
            </a:r>
            <a:endParaRPr lang="en-US" dirty="0"/>
          </a:p>
        </p:txBody>
      </p:sp>
    </p:spTree>
    <p:extLst>
      <p:ext uri="{BB962C8B-B14F-4D97-AF65-F5344CB8AC3E}">
        <p14:creationId xmlns="" xmlns:p14="http://schemas.microsoft.com/office/powerpoint/2010/main" val="3050417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938" y="228600"/>
            <a:ext cx="693102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3600" b="1">
                <a:latin typeface="Garamond" pitchFamily="18" charset="0"/>
              </a:rPr>
              <a:t>Appointment Clock</a:t>
            </a:r>
          </a:p>
        </p:txBody>
      </p:sp>
      <p:sp>
        <p:nvSpPr>
          <p:cNvPr id="8195" name="TextBox 4"/>
          <p:cNvSpPr txBox="1">
            <a:spLocks noChangeArrowheads="1"/>
          </p:cNvSpPr>
          <p:nvPr/>
        </p:nvSpPr>
        <p:spPr bwMode="auto">
          <a:xfrm>
            <a:off x="6248400" y="1219200"/>
            <a:ext cx="18446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solidFill>
                  <a:schemeClr val="tx2"/>
                </a:solidFill>
                <a:latin typeface="Garamond" pitchFamily="18" charset="0"/>
              </a:rPr>
              <a:t>Appointment #1 </a:t>
            </a:r>
          </a:p>
          <a:p>
            <a:pPr eaLnBrk="1" hangingPunct="1"/>
            <a:r>
              <a:rPr lang="en-US" altLang="en-US">
                <a:solidFill>
                  <a:schemeClr val="tx2"/>
                </a:solidFill>
                <a:latin typeface="Garamond" pitchFamily="18" charset="0"/>
              </a:rPr>
              <a:t>____________</a:t>
            </a:r>
          </a:p>
        </p:txBody>
      </p:sp>
      <p:sp>
        <p:nvSpPr>
          <p:cNvPr id="8196" name="TextBox 5"/>
          <p:cNvSpPr txBox="1">
            <a:spLocks noChangeArrowheads="1"/>
          </p:cNvSpPr>
          <p:nvPr/>
        </p:nvSpPr>
        <p:spPr bwMode="auto">
          <a:xfrm>
            <a:off x="6238875" y="2662238"/>
            <a:ext cx="186372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a:solidFill>
                  <a:schemeClr val="tx2"/>
                </a:solidFill>
                <a:latin typeface="Garamond" pitchFamily="18" charset="0"/>
              </a:rPr>
              <a:t>Appointment #2 </a:t>
            </a:r>
          </a:p>
          <a:p>
            <a:pPr eaLnBrk="1" hangingPunct="1"/>
            <a:endParaRPr lang="en-US" altLang="en-US">
              <a:solidFill>
                <a:schemeClr val="tx2"/>
              </a:solidFill>
              <a:latin typeface="Garamond" pitchFamily="18" charset="0"/>
            </a:endParaRPr>
          </a:p>
          <a:p>
            <a:pPr eaLnBrk="1" hangingPunct="1"/>
            <a:r>
              <a:rPr lang="en-US" altLang="en-US">
                <a:solidFill>
                  <a:schemeClr val="tx2"/>
                </a:solidFill>
                <a:latin typeface="Garamond" pitchFamily="18" charset="0"/>
              </a:rPr>
              <a:t>______________</a:t>
            </a:r>
          </a:p>
        </p:txBody>
      </p:sp>
      <p:sp>
        <p:nvSpPr>
          <p:cNvPr id="8199" name="TextBox 8"/>
          <p:cNvSpPr txBox="1">
            <a:spLocks noChangeArrowheads="1"/>
          </p:cNvSpPr>
          <p:nvPr/>
        </p:nvSpPr>
        <p:spPr bwMode="auto">
          <a:xfrm>
            <a:off x="1492250" y="4114800"/>
            <a:ext cx="6477000" cy="193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400" b="1" dirty="0">
                <a:solidFill>
                  <a:schemeClr val="tx2"/>
                </a:solidFill>
                <a:latin typeface="Garamond" pitchFamily="18" charset="0"/>
              </a:rPr>
              <a:t>Find </a:t>
            </a:r>
            <a:r>
              <a:rPr lang="en-US" altLang="en-US" sz="2400" b="1" dirty="0" smtClean="0">
                <a:solidFill>
                  <a:schemeClr val="tx2"/>
                </a:solidFill>
                <a:latin typeface="Garamond" pitchFamily="18" charset="0"/>
              </a:rPr>
              <a:t>Two </a:t>
            </a:r>
            <a:r>
              <a:rPr lang="en-US" altLang="en-US" sz="2400" b="1" dirty="0">
                <a:solidFill>
                  <a:schemeClr val="tx2"/>
                </a:solidFill>
                <a:latin typeface="Garamond" pitchFamily="18" charset="0"/>
              </a:rPr>
              <a:t>of your peers from around the room and write their names </a:t>
            </a:r>
            <a:r>
              <a:rPr lang="en-US" altLang="en-US" sz="2400" b="1" dirty="0" smtClean="0">
                <a:solidFill>
                  <a:schemeClr val="tx2"/>
                </a:solidFill>
                <a:latin typeface="Garamond" pitchFamily="18" charset="0"/>
              </a:rPr>
              <a:t>in each of the </a:t>
            </a:r>
            <a:r>
              <a:rPr lang="en-US" altLang="en-US" sz="2400" b="1" dirty="0">
                <a:solidFill>
                  <a:schemeClr val="tx2"/>
                </a:solidFill>
                <a:latin typeface="Garamond" pitchFamily="18" charset="0"/>
              </a:rPr>
              <a:t>appointment times.  At designated times during the presentation today you meet with each appointment to complete a task.</a:t>
            </a:r>
          </a:p>
        </p:txBody>
      </p:sp>
      <p:pic>
        <p:nvPicPr>
          <p:cNvPr id="8200" name="Picture 4" descr="clocks,households,office,timepieces,times,wall clock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73450" y="1250950"/>
            <a:ext cx="25146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201" name="Slide Number Placeholder 1"/>
          <p:cNvSpPr>
            <a:spLocks noGrp="1"/>
          </p:cNvSpPr>
          <p:nvPr>
            <p:ph type="sldNum" sz="quarter" idx="12"/>
          </p:nvPr>
        </p:nvSpPr>
        <p:spPr bwMode="auto">
          <a:xfrm>
            <a:off x="4730750" y="6553200"/>
            <a:ext cx="1447800" cy="3048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71BAC29-77BC-4C82-9297-6B00AE5871E1}" type="slidenum">
              <a:rPr lang="en-US" altLang="en-US"/>
              <a:pPr eaLnBrk="1" hangingPunct="1"/>
              <a:t>4</a:t>
            </a:fld>
            <a:endParaRPr lang="en-US" altLang="en-US"/>
          </a:p>
        </p:txBody>
      </p:sp>
    </p:spTree>
    <p:extLst>
      <p:ext uri="{BB962C8B-B14F-4D97-AF65-F5344CB8AC3E}">
        <p14:creationId xmlns="" xmlns:p14="http://schemas.microsoft.com/office/powerpoint/2010/main" val="31774991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Kazdin</a:t>
            </a:r>
            <a:r>
              <a:rPr lang="en-US" dirty="0" smtClean="0"/>
              <a:t/>
            </a:r>
            <a:br>
              <a:rPr lang="en-US" dirty="0" smtClean="0"/>
            </a:br>
            <a:r>
              <a:rPr lang="en-US" dirty="0" smtClean="0"/>
              <a:t>Parenting the Defiant Child</a:t>
            </a:r>
            <a:endParaRPr lang="en-US" dirty="0"/>
          </a:p>
        </p:txBody>
      </p:sp>
      <p:sp>
        <p:nvSpPr>
          <p:cNvPr id="3" name="Content Placeholder 2"/>
          <p:cNvSpPr>
            <a:spLocks noGrp="1"/>
          </p:cNvSpPr>
          <p:nvPr>
            <p:ph idx="1"/>
          </p:nvPr>
        </p:nvSpPr>
        <p:spPr/>
        <p:txBody>
          <a:bodyPr/>
          <a:lstStyle/>
          <a:p>
            <a:r>
              <a:rPr lang="en-US" dirty="0" smtClean="0"/>
              <a:t>Praise matters most</a:t>
            </a:r>
          </a:p>
          <a:p>
            <a:pPr lvl="1"/>
            <a:r>
              <a:rPr lang="en-US" dirty="0" smtClean="0"/>
              <a:t>Components</a:t>
            </a:r>
          </a:p>
          <a:p>
            <a:pPr lvl="2"/>
            <a:r>
              <a:rPr lang="en-US" dirty="0" smtClean="0"/>
              <a:t>Enthusiastic</a:t>
            </a:r>
          </a:p>
          <a:p>
            <a:pPr lvl="2"/>
            <a:r>
              <a:rPr lang="en-US" dirty="0" smtClean="0"/>
              <a:t>Specific to child’s behavior</a:t>
            </a:r>
          </a:p>
          <a:p>
            <a:pPr lvl="2"/>
            <a:r>
              <a:rPr lang="en-US" dirty="0" smtClean="0"/>
              <a:t>Non-verbal as well as verbal</a:t>
            </a:r>
          </a:p>
          <a:p>
            <a:pPr lvl="1"/>
            <a:r>
              <a:rPr lang="en-US" dirty="0" smtClean="0"/>
              <a:t>Conditions</a:t>
            </a:r>
          </a:p>
          <a:p>
            <a:pPr lvl="2"/>
            <a:r>
              <a:rPr lang="en-US" dirty="0" smtClean="0"/>
              <a:t>Make the link between praise and the behavior strong</a:t>
            </a:r>
          </a:p>
          <a:p>
            <a:pPr lvl="2"/>
            <a:r>
              <a:rPr lang="en-US" dirty="0" smtClean="0"/>
              <a:t>Praise is delivered right after the behavior</a:t>
            </a:r>
          </a:p>
          <a:p>
            <a:pPr lvl="2"/>
            <a:r>
              <a:rPr lang="en-US" dirty="0" smtClean="0"/>
              <a:t>Increase frequency create more opportunities</a:t>
            </a:r>
          </a:p>
        </p:txBody>
      </p:sp>
    </p:spTree>
    <p:extLst>
      <p:ext uri="{BB962C8B-B14F-4D97-AF65-F5344CB8AC3E}">
        <p14:creationId xmlns="" xmlns:p14="http://schemas.microsoft.com/office/powerpoint/2010/main" val="25252174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Parent Child Sessions</a:t>
            </a:r>
          </a:p>
        </p:txBody>
      </p:sp>
      <p:sp>
        <p:nvSpPr>
          <p:cNvPr id="32771" name="Content Placeholder 2"/>
          <p:cNvSpPr>
            <a:spLocks noGrp="1"/>
          </p:cNvSpPr>
          <p:nvPr>
            <p:ph idx="1"/>
          </p:nvPr>
        </p:nvSpPr>
        <p:spPr/>
        <p:txBody>
          <a:bodyPr/>
          <a:lstStyle/>
          <a:p>
            <a:pPr eaLnBrk="1" hangingPunct="1"/>
            <a:r>
              <a:rPr lang="en-US" altLang="en-US" smtClean="0"/>
              <a:t>Assessing the parent's readiness</a:t>
            </a:r>
          </a:p>
          <a:p>
            <a:pPr lvl="1" eaLnBrk="1" hangingPunct="1"/>
            <a:r>
              <a:rPr lang="en-US" altLang="en-US" b="1" smtClean="0"/>
              <a:t>Is the parent emotionally ready?</a:t>
            </a:r>
          </a:p>
          <a:p>
            <a:pPr lvl="1" eaLnBrk="1" hangingPunct="1"/>
            <a:r>
              <a:rPr lang="en-US" altLang="en-US" b="1" smtClean="0"/>
              <a:t>Does the parent have the ability to actively support the child?</a:t>
            </a:r>
            <a:r>
              <a:rPr lang="en-US" altLang="en-US" smtClean="0"/>
              <a:t> </a:t>
            </a:r>
          </a:p>
          <a:p>
            <a:pPr lvl="1" eaLnBrk="1" hangingPunct="1"/>
            <a:r>
              <a:rPr lang="en-US" altLang="en-US" b="1" smtClean="0"/>
              <a:t>Does the parent have any specific or unique concerns?</a:t>
            </a:r>
            <a:r>
              <a:rPr lang="en-US" altLang="en-US" smtClean="0"/>
              <a:t> </a:t>
            </a:r>
            <a:br>
              <a:rPr lang="en-US" altLang="en-US" smtClean="0"/>
            </a:br>
            <a:endParaRPr lang="en-US" altLang="en-US" smtClean="0"/>
          </a:p>
        </p:txBody>
      </p:sp>
      <p:sp>
        <p:nvSpPr>
          <p:cNvPr id="32772"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E1D4352-F6C8-4E58-B033-2936028C31E9}" type="slidenum">
              <a:rPr lang="en-US" altLang="en-US"/>
              <a:pPr eaLnBrk="1" hangingPunct="1"/>
              <a:t>41</a:t>
            </a:fld>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mtClean="0"/>
              <a:t>Relationship Coaching</a:t>
            </a:r>
          </a:p>
        </p:txBody>
      </p:sp>
      <p:sp>
        <p:nvSpPr>
          <p:cNvPr id="3" name="Content Placeholder 2"/>
          <p:cNvSpPr>
            <a:spLocks noGrp="1"/>
          </p:cNvSpPr>
          <p:nvPr>
            <p:ph idx="1"/>
          </p:nvPr>
        </p:nvSpPr>
        <p:spPr/>
        <p:txBody>
          <a:bodyPr>
            <a:normAutofit/>
          </a:bodyPr>
          <a:lstStyle/>
          <a:p>
            <a:pPr eaLnBrk="1" hangingPunct="1">
              <a:defRPr/>
            </a:pPr>
            <a:r>
              <a:rPr lang="en-US" dirty="0" smtClean="0"/>
              <a:t>Peer rejection and social isolation can contribute to continued symptomatology in children with ODD and co-occurring conditions</a:t>
            </a:r>
          </a:p>
          <a:p>
            <a:pPr lvl="1" eaLnBrk="1" hangingPunct="1">
              <a:defRPr/>
            </a:pPr>
            <a:endParaRPr lang="en-US" dirty="0" smtClean="0"/>
          </a:p>
          <a:p>
            <a:pPr lvl="1" eaLnBrk="1" hangingPunct="1">
              <a:defRPr/>
            </a:pPr>
            <a:r>
              <a:rPr lang="en-US" dirty="0" smtClean="0"/>
              <a:t>Extensive research is being conducted at the </a:t>
            </a:r>
          </a:p>
          <a:p>
            <a:pPr marL="457200" lvl="1" indent="0" eaLnBrk="1" hangingPunct="1">
              <a:buFontTx/>
              <a:buNone/>
              <a:defRPr/>
            </a:pPr>
            <a:r>
              <a:rPr lang="en-US" b="1" dirty="0" smtClean="0"/>
              <a:t>	Peer </a:t>
            </a:r>
            <a:r>
              <a:rPr lang="en-US" b="1" dirty="0"/>
              <a:t>Relationships in Childhood </a:t>
            </a:r>
            <a:r>
              <a:rPr lang="en-US" b="1" dirty="0" smtClean="0"/>
              <a:t>Lab</a:t>
            </a:r>
          </a:p>
          <a:p>
            <a:pPr marL="457200" lvl="1" indent="0" eaLnBrk="1" hangingPunct="1">
              <a:buFontTx/>
              <a:buNone/>
              <a:defRPr/>
            </a:pPr>
            <a:r>
              <a:rPr lang="en-US" b="1" dirty="0" smtClean="0"/>
              <a:t> 	http://www2.psych.ubc.ca/~mikamilab/</a:t>
            </a:r>
            <a:endParaRPr lang="en-US" dirty="0"/>
          </a:p>
        </p:txBody>
      </p:sp>
      <p:sp>
        <p:nvSpPr>
          <p:cNvPr id="33796"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F6BC806-9D92-4862-BA9B-EDC69C162C68}" type="slidenum">
              <a:rPr lang="en-US" altLang="en-US"/>
              <a:pPr eaLnBrk="1" hangingPunct="1"/>
              <a:t>42</a:t>
            </a:fld>
            <a:endParaRPr lang="en-US"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pPr eaLnBrk="1" hangingPunct="1"/>
            <a:r>
              <a:rPr lang="en-US" altLang="en-US" dirty="0" smtClean="0"/>
              <a:t>Essential Components</a:t>
            </a:r>
            <a:br>
              <a:rPr lang="en-US" altLang="en-US" dirty="0" smtClean="0"/>
            </a:br>
            <a:r>
              <a:rPr lang="en-US" altLang="en-US" dirty="0" err="1" smtClean="0"/>
              <a:t>Mikami</a:t>
            </a:r>
            <a:endParaRPr lang="en-US" altLang="en-US" dirty="0" smtClean="0"/>
          </a:p>
        </p:txBody>
      </p:sp>
      <p:sp>
        <p:nvSpPr>
          <p:cNvPr id="3" name="Content Placeholder 2"/>
          <p:cNvSpPr>
            <a:spLocks noGrp="1"/>
          </p:cNvSpPr>
          <p:nvPr>
            <p:ph idx="1"/>
          </p:nvPr>
        </p:nvSpPr>
        <p:spPr/>
        <p:txBody>
          <a:bodyPr>
            <a:normAutofit/>
          </a:bodyPr>
          <a:lstStyle/>
          <a:p>
            <a:pPr eaLnBrk="1" hangingPunct="1">
              <a:defRPr/>
            </a:pPr>
            <a:r>
              <a:rPr lang="en-US" dirty="0" smtClean="0"/>
              <a:t>Build or strengthen a positive relationship first</a:t>
            </a:r>
          </a:p>
          <a:p>
            <a:pPr lvl="1" eaLnBrk="1" hangingPunct="1">
              <a:defRPr/>
            </a:pPr>
            <a:r>
              <a:rPr lang="en-US" dirty="0" smtClean="0"/>
              <a:t>Engage in an activity without, directing, teaching or criticizing</a:t>
            </a:r>
          </a:p>
          <a:p>
            <a:pPr lvl="1" eaLnBrk="1" hangingPunct="1">
              <a:defRPr/>
            </a:pPr>
            <a:r>
              <a:rPr lang="en-US" dirty="0" smtClean="0"/>
              <a:t>Focus on one or two crucial behaviors</a:t>
            </a:r>
          </a:p>
          <a:p>
            <a:pPr lvl="1" eaLnBrk="1" hangingPunct="1">
              <a:defRPr/>
            </a:pPr>
            <a:r>
              <a:rPr lang="en-US" dirty="0" smtClean="0"/>
              <a:t>Listen for ten minutes before making suggestions</a:t>
            </a:r>
          </a:p>
          <a:p>
            <a:pPr eaLnBrk="1" hangingPunct="1">
              <a:defRPr/>
            </a:pPr>
            <a:r>
              <a:rPr lang="en-US" dirty="0" smtClean="0"/>
              <a:t>Give effective praise and suggestions</a:t>
            </a:r>
          </a:p>
          <a:p>
            <a:pPr lvl="1" eaLnBrk="1" hangingPunct="1">
              <a:defRPr/>
            </a:pPr>
            <a:r>
              <a:rPr lang="en-US" dirty="0" smtClean="0"/>
              <a:t>Focus on improvement from baseline</a:t>
            </a:r>
          </a:p>
          <a:p>
            <a:pPr lvl="1" eaLnBrk="1" hangingPunct="1">
              <a:defRPr/>
            </a:pPr>
            <a:r>
              <a:rPr lang="en-US" dirty="0" smtClean="0"/>
              <a:t>Give specific praise, don’t spoil it</a:t>
            </a:r>
          </a:p>
          <a:p>
            <a:pPr lvl="1" eaLnBrk="1" hangingPunct="1">
              <a:defRPr/>
            </a:pPr>
            <a:r>
              <a:rPr lang="en-US" dirty="0" smtClean="0"/>
              <a:t>Teach child how to give praise</a:t>
            </a:r>
          </a:p>
          <a:p>
            <a:pPr lvl="1" eaLnBrk="1" hangingPunct="1">
              <a:defRPr/>
            </a:pPr>
            <a:endParaRPr lang="en-US" dirty="0"/>
          </a:p>
        </p:txBody>
      </p:sp>
      <p:sp>
        <p:nvSpPr>
          <p:cNvPr id="34820"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497FDD-844A-4532-834E-79A2EE44BF14}" type="slidenum">
              <a:rPr lang="en-US" altLang="en-US"/>
              <a:pPr eaLnBrk="1" hangingPunct="1"/>
              <a:t>43</a:t>
            </a:fld>
            <a:endParaRPr lang="en-US"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mtClean="0"/>
              <a:t>Essential Components</a:t>
            </a:r>
          </a:p>
        </p:txBody>
      </p:sp>
      <p:sp>
        <p:nvSpPr>
          <p:cNvPr id="35843" name="Content Placeholder 2"/>
          <p:cNvSpPr>
            <a:spLocks noGrp="1"/>
          </p:cNvSpPr>
          <p:nvPr>
            <p:ph idx="1"/>
          </p:nvPr>
        </p:nvSpPr>
        <p:spPr/>
        <p:txBody>
          <a:bodyPr/>
          <a:lstStyle/>
          <a:p>
            <a:pPr eaLnBrk="1" hangingPunct="1"/>
            <a:r>
              <a:rPr lang="en-US" altLang="en-US" dirty="0" smtClean="0"/>
              <a:t>Help the child identify good friendship choices</a:t>
            </a:r>
          </a:p>
          <a:p>
            <a:pPr lvl="1" eaLnBrk="1" hangingPunct="1"/>
            <a:r>
              <a:rPr lang="en-US" altLang="en-US" dirty="0" smtClean="0"/>
              <a:t>Someone who already likes him/her</a:t>
            </a:r>
          </a:p>
          <a:p>
            <a:pPr lvl="1" eaLnBrk="1" hangingPunct="1"/>
            <a:r>
              <a:rPr lang="en-US" altLang="en-US" dirty="0" smtClean="0"/>
              <a:t>Share common interests</a:t>
            </a:r>
          </a:p>
          <a:p>
            <a:pPr lvl="1" eaLnBrk="1" hangingPunct="1"/>
            <a:r>
              <a:rPr lang="en-US" altLang="en-US" dirty="0" smtClean="0"/>
              <a:t>Will be a good influence (Works Both Ways)</a:t>
            </a:r>
          </a:p>
          <a:p>
            <a:pPr eaLnBrk="1" hangingPunct="1"/>
            <a:r>
              <a:rPr lang="en-US" altLang="en-US" dirty="0" smtClean="0"/>
              <a:t>Know the difference between correction and constructive suggestions</a:t>
            </a:r>
          </a:p>
          <a:p>
            <a:pPr lvl="1" eaLnBrk="1" hangingPunct="1"/>
            <a:r>
              <a:rPr lang="en-US" altLang="en-US" dirty="0" smtClean="0"/>
              <a:t>Ration of praise to suggestions 4-1</a:t>
            </a:r>
          </a:p>
          <a:p>
            <a:pPr lvl="1" eaLnBrk="1" hangingPunct="1"/>
            <a:r>
              <a:rPr lang="en-US" altLang="en-US" dirty="0" smtClean="0"/>
              <a:t>Given in private, be calm, </a:t>
            </a:r>
          </a:p>
          <a:p>
            <a:pPr lvl="1" eaLnBrk="1" hangingPunct="1"/>
            <a:r>
              <a:rPr lang="en-US" altLang="en-US" dirty="0" smtClean="0"/>
              <a:t>Stay focused on behavior and current event, not the past or personal characteristics</a:t>
            </a:r>
          </a:p>
        </p:txBody>
      </p:sp>
      <p:sp>
        <p:nvSpPr>
          <p:cNvPr id="35844"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5FE71AB-9F2C-4F1C-9CD3-44E8CD4A1E31}" type="slidenum">
              <a:rPr lang="en-US" altLang="en-US"/>
              <a:pPr eaLnBrk="1" hangingPunct="1"/>
              <a:t>44</a:t>
            </a:fld>
            <a:endParaRPr lang="en-US"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685800" y="304800"/>
            <a:ext cx="7772400" cy="2209800"/>
          </a:xfrm>
        </p:spPr>
        <p:txBody>
          <a:bodyPr>
            <a:normAutofit fontScale="90000"/>
          </a:bodyPr>
          <a:lstStyle/>
          <a:p>
            <a:pPr eaLnBrk="1" hangingPunct="1"/>
            <a:r>
              <a:rPr lang="en-US" altLang="en-US" sz="4000" b="1" dirty="0" smtClean="0"/>
              <a:t>Oppositional, Defiant</a:t>
            </a:r>
            <a:br>
              <a:rPr lang="en-US" altLang="en-US" sz="4000" b="1" dirty="0" smtClean="0"/>
            </a:br>
            <a:r>
              <a:rPr lang="en-US" altLang="en-US" sz="4000" b="1" dirty="0" smtClean="0"/>
              <a:t>&amp; Disruptive Children</a:t>
            </a:r>
            <a:br>
              <a:rPr lang="en-US" altLang="en-US" sz="4000" b="1" dirty="0" smtClean="0"/>
            </a:br>
            <a:r>
              <a:rPr lang="en-US" altLang="en-US" sz="4000" b="1" dirty="0" smtClean="0"/>
              <a:t>&amp; Adolescents</a:t>
            </a:r>
            <a:br>
              <a:rPr lang="en-US" altLang="en-US" sz="4000" b="1" dirty="0" smtClean="0"/>
            </a:br>
            <a:r>
              <a:rPr lang="en-US" altLang="en-US" sz="4000" dirty="0" smtClean="0"/>
              <a:t>Part II</a:t>
            </a:r>
          </a:p>
        </p:txBody>
      </p:sp>
      <p:sp>
        <p:nvSpPr>
          <p:cNvPr id="5123" name="Subtitle 2"/>
          <p:cNvSpPr>
            <a:spLocks noGrp="1"/>
          </p:cNvSpPr>
          <p:nvPr>
            <p:ph type="subTitle" idx="1"/>
          </p:nvPr>
        </p:nvSpPr>
        <p:spPr>
          <a:xfrm>
            <a:off x="-30145" y="2971800"/>
            <a:ext cx="6553200" cy="519113"/>
          </a:xfrm>
        </p:spPr>
        <p:txBody>
          <a:bodyPr>
            <a:noAutofit/>
          </a:bodyPr>
          <a:lstStyle/>
          <a:p>
            <a:pPr eaLnBrk="1" hangingPunct="1"/>
            <a:r>
              <a:rPr lang="en-US" altLang="en-US" sz="2000" b="1" dirty="0" smtClean="0"/>
              <a:t>Non-Medication Approaches to the</a:t>
            </a:r>
          </a:p>
          <a:p>
            <a:pPr eaLnBrk="1" hangingPunct="1"/>
            <a:r>
              <a:rPr lang="en-US" altLang="en-US" sz="2000" b="1" dirty="0" smtClean="0"/>
              <a:t>Most Challenging Behaviors</a:t>
            </a:r>
          </a:p>
          <a:p>
            <a:pPr eaLnBrk="1" hangingPunct="1"/>
            <a:r>
              <a:rPr lang="en-US" altLang="en-US" sz="2000" b="1" dirty="0" smtClean="0"/>
              <a:t>Robert Marino</a:t>
            </a:r>
          </a:p>
        </p:txBody>
      </p:sp>
      <p:sp>
        <p:nvSpPr>
          <p:cNvPr id="5124" name="Slide Number Placeholder 3"/>
          <p:cNvSpPr>
            <a:spLocks noGrp="1"/>
          </p:cNvSpPr>
          <p:nvPr>
            <p:ph type="sldNum" sz="quarter" idx="12"/>
          </p:nvPr>
        </p:nvSpPr>
        <p:spPr bwMode="auto">
          <a:xfrm>
            <a:off x="4495800" y="6492875"/>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A637203-CF98-4EC5-ADDB-9437429B6ACA}" type="slidenum">
              <a:rPr lang="en-US" altLang="en-US"/>
              <a:pPr eaLnBrk="1" hangingPunct="1"/>
              <a:t>45</a:t>
            </a:fld>
            <a:endParaRPr lang="en-US" altLang="en-US"/>
          </a:p>
        </p:txBody>
      </p:sp>
    </p:spTree>
    <p:extLst>
      <p:ext uri="{BB962C8B-B14F-4D97-AF65-F5344CB8AC3E}">
        <p14:creationId xmlns="" xmlns:p14="http://schemas.microsoft.com/office/powerpoint/2010/main" val="41490981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US" altLang="en-US" dirty="0" smtClean="0"/>
              <a:t>Agenda</a:t>
            </a:r>
            <a:br>
              <a:rPr lang="en-US" altLang="en-US" dirty="0" smtClean="0"/>
            </a:br>
            <a:endParaRPr lang="en-US" altLang="en-US" dirty="0" smtClean="0"/>
          </a:p>
        </p:txBody>
      </p:sp>
      <p:sp>
        <p:nvSpPr>
          <p:cNvPr id="6147" name="Content Placeholder 2"/>
          <p:cNvSpPr>
            <a:spLocks noGrp="1"/>
          </p:cNvSpPr>
          <p:nvPr>
            <p:ph idx="1"/>
          </p:nvPr>
        </p:nvSpPr>
        <p:spPr>
          <a:xfrm>
            <a:off x="1066800" y="1371600"/>
            <a:ext cx="7848600" cy="4754563"/>
          </a:xfrm>
        </p:spPr>
        <p:txBody>
          <a:bodyPr/>
          <a:lstStyle/>
          <a:p>
            <a:pPr marL="0" indent="0">
              <a:buFontTx/>
              <a:buNone/>
            </a:pPr>
            <a:r>
              <a:rPr lang="en-US" altLang="en-US" sz="2400" dirty="0" smtClean="0"/>
              <a:t>Session #</a:t>
            </a:r>
            <a:r>
              <a:rPr lang="en-US" altLang="en-US" sz="3600" dirty="0"/>
              <a:t>2</a:t>
            </a:r>
            <a:r>
              <a:rPr lang="en-US" altLang="en-US" sz="2400" dirty="0" smtClean="0"/>
              <a:t>                   </a:t>
            </a:r>
          </a:p>
          <a:p>
            <a:pPr marL="0" indent="0">
              <a:buFontTx/>
              <a:buNone/>
            </a:pPr>
            <a:endParaRPr lang="en-US" altLang="en-US" sz="2400" dirty="0"/>
          </a:p>
          <a:p>
            <a:r>
              <a:rPr lang="en-US" altLang="en-US" sz="2400" dirty="0" smtClean="0"/>
              <a:t> Disorders, assessment and treatment strategies </a:t>
            </a:r>
          </a:p>
          <a:p>
            <a:r>
              <a:rPr lang="en-US" altLang="en-US" sz="2400" dirty="0" smtClean="0"/>
              <a:t> Disorder informed FBA/BIP</a:t>
            </a:r>
          </a:p>
          <a:p>
            <a:r>
              <a:rPr lang="en-US" altLang="en-US" sz="2400" dirty="0" smtClean="0"/>
              <a:t>System – wide approaches</a:t>
            </a:r>
          </a:p>
          <a:p>
            <a:endParaRPr lang="en-US" altLang="en-US" sz="2400" dirty="0" smtClean="0"/>
          </a:p>
          <a:p>
            <a:pPr marL="0" indent="0" eaLnBrk="1" hangingPunct="1">
              <a:buFontTx/>
              <a:buNone/>
            </a:pPr>
            <a:r>
              <a:rPr lang="en-US" altLang="en-US" sz="2400" dirty="0"/>
              <a:t> </a:t>
            </a:r>
            <a:r>
              <a:rPr lang="en-US" altLang="en-US" sz="2400" dirty="0" smtClean="0"/>
              <a:t>               Targeted strategies for specific behaviors                           </a:t>
            </a:r>
          </a:p>
          <a:p>
            <a:pPr marL="0" indent="0" eaLnBrk="1" fontAlgn="t" hangingPunct="1">
              <a:buFontTx/>
              <a:buNone/>
            </a:pPr>
            <a:r>
              <a:rPr lang="en-US" altLang="en-US" sz="2400" dirty="0" smtClean="0"/>
              <a:t>                Special Circumstances</a:t>
            </a:r>
          </a:p>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a:p>
            <a:pPr marL="0" indent="0">
              <a:buFontTx/>
              <a:buNone/>
            </a:pPr>
            <a:endParaRPr lang="en-US" altLang="en-US" dirty="0" smtClean="0"/>
          </a:p>
        </p:txBody>
      </p:sp>
    </p:spTree>
    <p:extLst>
      <p:ext uri="{BB962C8B-B14F-4D97-AF65-F5344CB8AC3E}">
        <p14:creationId xmlns="" xmlns:p14="http://schemas.microsoft.com/office/powerpoint/2010/main" val="15899505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pPr eaLnBrk="1" hangingPunct="1">
              <a:defRPr/>
            </a:pPr>
            <a:r>
              <a:rPr lang="en-US" sz="4000" dirty="0"/>
              <a:t>FUNCTIONAL BEHAVIORAL ASSESSMENT AND BEHAVIOR INTERVENTION PLANS</a:t>
            </a:r>
          </a:p>
        </p:txBody>
      </p:sp>
      <p:sp>
        <p:nvSpPr>
          <p:cNvPr id="37892" name="Slide Number Placeholder 1"/>
          <p:cNvSpPr>
            <a:spLocks noGrp="1"/>
          </p:cNvSpPr>
          <p:nvPr>
            <p:ph type="sldNum" sz="quarter" idx="12"/>
          </p:nvPr>
        </p:nvSpPr>
        <p:spPr bwMode="auto">
          <a:xfrm>
            <a:off x="6553200" y="6356350"/>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27E6AA1-1790-44F7-A7CD-778155B31C2D}" type="slidenum">
              <a:rPr lang="en-US" altLang="en-US"/>
              <a:pPr eaLnBrk="1" hangingPunct="1"/>
              <a:t>47</a:t>
            </a:fld>
            <a:endParaRPr lang="en-US"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en-US" altLang="en-US" dirty="0" smtClean="0"/>
              <a:t>What is a FBA? (Data and History)</a:t>
            </a:r>
          </a:p>
        </p:txBody>
      </p:sp>
      <p:sp>
        <p:nvSpPr>
          <p:cNvPr id="43011" name="Rectangle 3"/>
          <p:cNvSpPr>
            <a:spLocks noGrp="1" noChangeArrowheads="1"/>
          </p:cNvSpPr>
          <p:nvPr>
            <p:ph idx="1"/>
          </p:nvPr>
        </p:nvSpPr>
        <p:spPr/>
        <p:txBody>
          <a:bodyPr/>
          <a:lstStyle/>
          <a:p>
            <a:pPr eaLnBrk="1" hangingPunct="1"/>
            <a:r>
              <a:rPr lang="en-US" altLang="en-US" dirty="0" smtClean="0"/>
              <a:t>A Functional Behavioral Assessment (FBA) is a systematic method of collecting data to understand why a student misbehaves. An accurate understanding of the purpose of the inappropriate behavior is critical if teams are to design interventions that are effective in changing the behavior. </a:t>
            </a:r>
          </a:p>
          <a:p>
            <a:pPr eaLnBrk="1" hangingPunct="1"/>
            <a:endParaRPr lang="en-US" altLang="en-US" dirty="0" smtClean="0"/>
          </a:p>
          <a:p>
            <a:pPr eaLnBrk="1" hangingPunct="1"/>
            <a:r>
              <a:rPr lang="en-US" altLang="en-US" dirty="0" smtClean="0"/>
              <a:t>In a clinical approach, this is your background, history, and current status data in reference to the presenting problems</a:t>
            </a:r>
          </a:p>
        </p:txBody>
      </p:sp>
      <p:sp>
        <p:nvSpPr>
          <p:cNvPr id="43012"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09940D4-C01C-48E3-A8D0-9C414AED7418}" type="slidenum">
              <a:rPr lang="en-US" altLang="en-US"/>
              <a:pPr eaLnBrk="1" hangingPunct="1"/>
              <a:t>48</a:t>
            </a:fld>
            <a:endParaRPr lang="en-US"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defRPr/>
            </a:pPr>
            <a:r>
              <a:rPr lang="en-US" sz="4000" dirty="0"/>
              <a:t>What information will you gain from completing a FBA?</a:t>
            </a:r>
          </a:p>
        </p:txBody>
      </p:sp>
      <p:sp>
        <p:nvSpPr>
          <p:cNvPr id="44035" name="Rectangle 3"/>
          <p:cNvSpPr>
            <a:spLocks noGrp="1" noChangeArrowheads="1"/>
          </p:cNvSpPr>
          <p:nvPr>
            <p:ph idx="1"/>
          </p:nvPr>
        </p:nvSpPr>
        <p:spPr/>
        <p:txBody>
          <a:bodyPr/>
          <a:lstStyle/>
          <a:p>
            <a:pPr eaLnBrk="1" hangingPunct="1">
              <a:buFontTx/>
              <a:buNone/>
            </a:pPr>
            <a:endParaRPr lang="en-US" altLang="en-US" smtClean="0"/>
          </a:p>
          <a:p>
            <a:pPr eaLnBrk="1" hangingPunct="1"/>
            <a:r>
              <a:rPr lang="en-US" altLang="en-US" smtClean="0"/>
              <a:t>In what settings or under what conditions is the behavior most likely to occur?</a:t>
            </a:r>
          </a:p>
          <a:p>
            <a:pPr eaLnBrk="1" hangingPunct="1"/>
            <a:r>
              <a:rPr lang="en-US" altLang="en-US" smtClean="0"/>
              <a:t>In what settings or under what conditions is the behavior least likely to occur?</a:t>
            </a:r>
          </a:p>
          <a:p>
            <a:pPr eaLnBrk="1" hangingPunct="1"/>
            <a:r>
              <a:rPr lang="en-US" altLang="en-US" smtClean="0"/>
              <a:t>What are the functions of the behavior(s)?</a:t>
            </a:r>
          </a:p>
        </p:txBody>
      </p:sp>
      <p:sp>
        <p:nvSpPr>
          <p:cNvPr id="44036"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307E820-C41E-4DE2-99B6-1ACC6D55A5FE}" type="slidenum">
              <a:rPr lang="en-US" altLang="en-US"/>
              <a:pPr eaLnBrk="1" hangingPunct="1"/>
              <a:t>49</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3400" y="304800"/>
            <a:ext cx="8229600" cy="1066800"/>
          </a:xfrm>
        </p:spPr>
        <p:txBody>
          <a:bodyPr>
            <a:normAutofit fontScale="90000"/>
          </a:bodyPr>
          <a:lstStyle/>
          <a:p>
            <a:pPr eaLnBrk="1" hangingPunct="1"/>
            <a:r>
              <a:rPr lang="en-US" altLang="en-US" dirty="0" smtClean="0"/>
              <a:t>Treatment Manuals/Approaches</a:t>
            </a:r>
          </a:p>
        </p:txBody>
      </p:sp>
      <p:sp>
        <p:nvSpPr>
          <p:cNvPr id="3" name="Content Placeholder 2"/>
          <p:cNvSpPr>
            <a:spLocks noGrp="1"/>
          </p:cNvSpPr>
          <p:nvPr>
            <p:ph idx="1"/>
          </p:nvPr>
        </p:nvSpPr>
        <p:spPr>
          <a:xfrm>
            <a:off x="1143000" y="1371600"/>
            <a:ext cx="6705600" cy="4800600"/>
          </a:xfrm>
        </p:spPr>
        <p:txBody>
          <a:bodyPr>
            <a:normAutofit/>
          </a:bodyPr>
          <a:lstStyle/>
          <a:p>
            <a:pPr eaLnBrk="1" hangingPunct="1">
              <a:defRPr/>
            </a:pPr>
            <a:r>
              <a:rPr lang="en-US" dirty="0" smtClean="0">
                <a:solidFill>
                  <a:schemeClr val="tx2"/>
                </a:solidFill>
              </a:rPr>
              <a:t>Cognitive Behavior Therapy</a:t>
            </a:r>
          </a:p>
          <a:p>
            <a:pPr eaLnBrk="1" hangingPunct="1">
              <a:defRPr/>
            </a:pPr>
            <a:r>
              <a:rPr lang="en-US" dirty="0" smtClean="0">
                <a:solidFill>
                  <a:schemeClr val="tx2"/>
                </a:solidFill>
              </a:rPr>
              <a:t>Functional Behavior Assessment and Behavior Intervention Plans</a:t>
            </a:r>
          </a:p>
          <a:p>
            <a:pPr eaLnBrk="1" hangingPunct="1">
              <a:defRPr/>
            </a:pPr>
            <a:r>
              <a:rPr lang="en-US" dirty="0" smtClean="0">
                <a:solidFill>
                  <a:schemeClr val="tx2"/>
                </a:solidFill>
              </a:rPr>
              <a:t>Anger Management  </a:t>
            </a:r>
          </a:p>
          <a:p>
            <a:pPr eaLnBrk="1" hangingPunct="1">
              <a:defRPr/>
            </a:pPr>
            <a:r>
              <a:rPr lang="en-US" dirty="0" smtClean="0">
                <a:solidFill>
                  <a:schemeClr val="tx2"/>
                </a:solidFill>
              </a:rPr>
              <a:t>Relationship Coaching</a:t>
            </a:r>
          </a:p>
          <a:p>
            <a:pPr eaLnBrk="1" hangingPunct="1">
              <a:defRPr/>
            </a:pPr>
            <a:endParaRPr lang="en-US" dirty="0">
              <a:solidFill>
                <a:schemeClr val="tx2"/>
              </a:solidFill>
            </a:endParaRPr>
          </a:p>
          <a:p>
            <a:pPr marL="0" indent="0" eaLnBrk="1" hangingPunct="1">
              <a:buFontTx/>
              <a:buNone/>
              <a:defRPr/>
            </a:pPr>
            <a:r>
              <a:rPr lang="en-US" dirty="0" smtClean="0">
                <a:solidFill>
                  <a:schemeClr val="tx2"/>
                </a:solidFill>
              </a:rPr>
              <a:t>Methods Multi-Modal</a:t>
            </a:r>
          </a:p>
          <a:p>
            <a:pPr lvl="1" eaLnBrk="1" hangingPunct="1">
              <a:buFont typeface="Arial" panose="020B0604020202020204" pitchFamily="34" charset="0"/>
              <a:buChar char="•"/>
              <a:defRPr/>
            </a:pPr>
            <a:r>
              <a:rPr lang="en-US" dirty="0" smtClean="0">
                <a:solidFill>
                  <a:schemeClr val="tx2"/>
                </a:solidFill>
              </a:rPr>
              <a:t>Treatment Interventions</a:t>
            </a:r>
          </a:p>
          <a:p>
            <a:pPr lvl="1" eaLnBrk="1" hangingPunct="1">
              <a:buFont typeface="Arial" panose="020B0604020202020204" pitchFamily="34" charset="0"/>
              <a:buChar char="•"/>
              <a:defRPr/>
            </a:pPr>
            <a:r>
              <a:rPr lang="en-US" dirty="0" smtClean="0">
                <a:solidFill>
                  <a:schemeClr val="tx2"/>
                </a:solidFill>
              </a:rPr>
              <a:t>Parent Training</a:t>
            </a:r>
          </a:p>
          <a:p>
            <a:pPr lvl="1" eaLnBrk="1" hangingPunct="1">
              <a:buFont typeface="Arial" panose="020B0604020202020204" pitchFamily="34" charset="0"/>
              <a:buChar char="•"/>
              <a:defRPr/>
            </a:pPr>
            <a:r>
              <a:rPr lang="en-US" dirty="0" smtClean="0">
                <a:solidFill>
                  <a:schemeClr val="tx2"/>
                </a:solidFill>
              </a:rPr>
              <a:t>Community </a:t>
            </a:r>
            <a:r>
              <a:rPr lang="en-US" dirty="0">
                <a:solidFill>
                  <a:schemeClr val="tx2"/>
                </a:solidFill>
              </a:rPr>
              <a:t>C</a:t>
            </a:r>
            <a:r>
              <a:rPr lang="en-US" dirty="0" smtClean="0">
                <a:solidFill>
                  <a:schemeClr val="tx2"/>
                </a:solidFill>
              </a:rPr>
              <a:t>ollaboration</a:t>
            </a:r>
          </a:p>
          <a:p>
            <a:pPr eaLnBrk="1" hangingPunct="1">
              <a:defRPr/>
            </a:pPr>
            <a:endParaRPr lang="en-US" dirty="0"/>
          </a:p>
        </p:txBody>
      </p:sp>
      <p:sp>
        <p:nvSpPr>
          <p:cNvPr id="9220" name="Slide Number Placeholder 3"/>
          <p:cNvSpPr>
            <a:spLocks noGrp="1"/>
          </p:cNvSpPr>
          <p:nvPr>
            <p:ph type="sldNum" sz="quarter" idx="12"/>
          </p:nvPr>
        </p:nvSpPr>
        <p:spPr bwMode="auto">
          <a:xfrm>
            <a:off x="4572000" y="6542088"/>
            <a:ext cx="1447800" cy="3048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6F1567D-B5D0-4B71-8E77-3A5DABB2C4AB}" type="slidenum">
              <a:rPr lang="en-US" altLang="en-US"/>
              <a:pPr eaLnBrk="1" hangingPunct="1"/>
              <a:t>5</a:t>
            </a:fld>
            <a:endParaRPr lang="en-US"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Common Functions of ODD Behaviors</a:t>
            </a:r>
            <a:endParaRPr lang="en-US" dirty="0"/>
          </a:p>
        </p:txBody>
      </p:sp>
      <p:sp>
        <p:nvSpPr>
          <p:cNvPr id="38915" name="Content Placeholder 2"/>
          <p:cNvSpPr>
            <a:spLocks noGrp="1"/>
          </p:cNvSpPr>
          <p:nvPr>
            <p:ph idx="1"/>
          </p:nvPr>
        </p:nvSpPr>
        <p:spPr/>
        <p:txBody>
          <a:bodyPr/>
          <a:lstStyle/>
          <a:p>
            <a:pPr eaLnBrk="1" hangingPunct="1"/>
            <a:r>
              <a:rPr lang="en-US" altLang="en-US" smtClean="0"/>
              <a:t>Control</a:t>
            </a:r>
          </a:p>
          <a:p>
            <a:pPr eaLnBrk="1" hangingPunct="1"/>
            <a:r>
              <a:rPr lang="en-US" altLang="en-US" smtClean="0"/>
              <a:t>Reduction of Anxiety</a:t>
            </a:r>
          </a:p>
          <a:p>
            <a:pPr eaLnBrk="1" hangingPunct="1"/>
            <a:r>
              <a:rPr lang="en-US" altLang="en-US" smtClean="0"/>
              <a:t>Avoidance</a:t>
            </a:r>
          </a:p>
          <a:p>
            <a:pPr eaLnBrk="1" hangingPunct="1"/>
            <a:r>
              <a:rPr lang="en-US" altLang="en-US" smtClean="0"/>
              <a:t>Escape</a:t>
            </a:r>
          </a:p>
          <a:p>
            <a:pPr eaLnBrk="1" hangingPunct="1"/>
            <a:endParaRPr lang="en-US" altLang="en-US" smtClean="0"/>
          </a:p>
        </p:txBody>
      </p:sp>
      <p:sp>
        <p:nvSpPr>
          <p:cNvPr id="38916"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0FAF26-6792-4ADE-BACC-F3DE12C7847D}" type="slidenum">
              <a:rPr lang="en-US" altLang="en-US"/>
              <a:pPr eaLnBrk="1" hangingPunct="1"/>
              <a:t>50</a:t>
            </a:fld>
            <a:endParaRPr lang="en-US"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Behavioral Assumptions…</a:t>
            </a:r>
          </a:p>
        </p:txBody>
      </p:sp>
      <p:sp>
        <p:nvSpPr>
          <p:cNvPr id="46083" name="Rectangle 3"/>
          <p:cNvSpPr>
            <a:spLocks noGrp="1" noChangeArrowheads="1"/>
          </p:cNvSpPr>
          <p:nvPr>
            <p:ph idx="1"/>
          </p:nvPr>
        </p:nvSpPr>
        <p:spPr/>
        <p:txBody>
          <a:bodyPr/>
          <a:lstStyle/>
          <a:p>
            <a:pPr eaLnBrk="1" hangingPunct="1"/>
            <a:r>
              <a:rPr lang="en-US" altLang="en-US" smtClean="0"/>
              <a:t>The underlying assumption of an FBA is that all behavior occurs for a reason. In the case of problem behaviors, they usually persist because they:</a:t>
            </a:r>
          </a:p>
          <a:p>
            <a:pPr eaLnBrk="1" hangingPunct="1"/>
            <a:r>
              <a:rPr lang="en-US" altLang="en-US" smtClean="0"/>
              <a:t>Are effective and efficient in getting the student what he or she needs;</a:t>
            </a:r>
          </a:p>
          <a:p>
            <a:pPr eaLnBrk="1" hangingPunct="1"/>
            <a:r>
              <a:rPr lang="en-US" altLang="en-US" smtClean="0"/>
              <a:t>Were effective at one time; or</a:t>
            </a:r>
          </a:p>
          <a:p>
            <a:pPr eaLnBrk="1" hangingPunct="1"/>
            <a:r>
              <a:rPr lang="en-US" altLang="en-US" smtClean="0"/>
              <a:t>Are effective in other environments. </a:t>
            </a:r>
          </a:p>
          <a:p>
            <a:pPr eaLnBrk="1" hangingPunct="1"/>
            <a:endParaRPr lang="en-US" altLang="en-US" smtClean="0"/>
          </a:p>
        </p:txBody>
      </p:sp>
      <p:sp>
        <p:nvSpPr>
          <p:cNvPr id="46084"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DA24B3-CF36-4AFA-93BD-A89AC4F44FF7}" type="slidenum">
              <a:rPr lang="en-US" altLang="en-US"/>
              <a:pPr eaLnBrk="1" hangingPunct="1"/>
              <a:t>51</a:t>
            </a:fld>
            <a:endParaRPr lang="en-US"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Objectives:</a:t>
            </a:r>
          </a:p>
        </p:txBody>
      </p:sp>
      <p:sp>
        <p:nvSpPr>
          <p:cNvPr id="39939" name="Rectangle 3"/>
          <p:cNvSpPr>
            <a:spLocks noGrp="1" noChangeArrowheads="1"/>
          </p:cNvSpPr>
          <p:nvPr>
            <p:ph idx="1"/>
          </p:nvPr>
        </p:nvSpPr>
        <p:spPr/>
        <p:txBody>
          <a:bodyPr>
            <a:normAutofit lnSpcReduction="10000"/>
          </a:bodyPr>
          <a:lstStyle/>
          <a:p>
            <a:pPr eaLnBrk="1" hangingPunct="1">
              <a:lnSpc>
                <a:spcPct val="90000"/>
              </a:lnSpc>
            </a:pPr>
            <a:r>
              <a:rPr lang="en-US" altLang="en-US" sz="2400" dirty="0" smtClean="0"/>
              <a:t>Develop Behavioral Intervention Plans (Treatment Plans)that address hypothesized function of behavior</a:t>
            </a:r>
          </a:p>
          <a:p>
            <a:pPr eaLnBrk="1" hangingPunct="1">
              <a:lnSpc>
                <a:spcPct val="90000"/>
              </a:lnSpc>
            </a:pPr>
            <a:r>
              <a:rPr lang="en-US" altLang="en-US" sz="2400" dirty="0" smtClean="0"/>
              <a:t>Write Behavioral Intervention Plans that address skill and performance deficits</a:t>
            </a:r>
          </a:p>
          <a:p>
            <a:pPr eaLnBrk="1" hangingPunct="1">
              <a:lnSpc>
                <a:spcPct val="90000"/>
              </a:lnSpc>
            </a:pPr>
            <a:r>
              <a:rPr lang="en-US" altLang="en-US" sz="2400" dirty="0" smtClean="0"/>
              <a:t>Determine how and when to modify antecedents and consequences</a:t>
            </a:r>
          </a:p>
          <a:p>
            <a:pPr eaLnBrk="1" hangingPunct="1">
              <a:lnSpc>
                <a:spcPct val="90000"/>
              </a:lnSpc>
            </a:pPr>
            <a:r>
              <a:rPr lang="en-US" altLang="en-US" sz="2400" dirty="0" smtClean="0"/>
              <a:t>Write Behavioral Intervention Plans that identify responsible implementers</a:t>
            </a:r>
          </a:p>
          <a:p>
            <a:pPr eaLnBrk="1" hangingPunct="1">
              <a:lnSpc>
                <a:spcPct val="90000"/>
              </a:lnSpc>
            </a:pPr>
            <a:r>
              <a:rPr lang="en-US" altLang="en-US" sz="2400" dirty="0" smtClean="0"/>
              <a:t>Appropriately monitor progress on Behavioral Intervention Plans</a:t>
            </a:r>
          </a:p>
          <a:p>
            <a:pPr eaLnBrk="1" hangingPunct="1">
              <a:lnSpc>
                <a:spcPct val="90000"/>
              </a:lnSpc>
            </a:pPr>
            <a:r>
              <a:rPr lang="en-US" altLang="en-US" sz="2400" dirty="0" smtClean="0"/>
              <a:t>Identify recommended methods of measuring progress and trouble-shooting Behavioral Intervention Plans.</a:t>
            </a:r>
          </a:p>
          <a:p>
            <a:pPr eaLnBrk="1" hangingPunct="1">
              <a:lnSpc>
                <a:spcPct val="90000"/>
              </a:lnSpc>
            </a:pPr>
            <a:endParaRPr lang="en-US" altLang="en-US" sz="2400" dirty="0" smtClean="0"/>
          </a:p>
        </p:txBody>
      </p:sp>
      <p:sp>
        <p:nvSpPr>
          <p:cNvPr id="39940"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FD1EDE-7AFC-453E-97F5-5607175FFFE5}" type="slidenum">
              <a:rPr lang="en-US" altLang="en-US"/>
              <a:pPr eaLnBrk="1" hangingPunct="1"/>
              <a:t>52</a:t>
            </a:fld>
            <a:endParaRPr lang="en-US"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b="1" smtClean="0"/>
              <a:t>Addressing Skill Deficits</a:t>
            </a:r>
            <a:r>
              <a:rPr lang="en-US" altLang="en-US" smtClean="0"/>
              <a:t> </a:t>
            </a:r>
          </a:p>
        </p:txBody>
      </p:sp>
      <p:sp>
        <p:nvSpPr>
          <p:cNvPr id="40963" name="Rectangle 3"/>
          <p:cNvSpPr>
            <a:spLocks noGrp="1" noChangeArrowheads="1"/>
          </p:cNvSpPr>
          <p:nvPr>
            <p:ph idx="1"/>
          </p:nvPr>
        </p:nvSpPr>
        <p:spPr/>
        <p:txBody>
          <a:bodyPr>
            <a:normAutofit lnSpcReduction="10000"/>
          </a:bodyPr>
          <a:lstStyle/>
          <a:p>
            <a:pPr eaLnBrk="1" hangingPunct="1">
              <a:lnSpc>
                <a:spcPct val="90000"/>
              </a:lnSpc>
            </a:pPr>
            <a:r>
              <a:rPr lang="en-US" altLang="en-US" sz="2400" smtClean="0"/>
              <a:t>Does the student perform the desired behavior in other settings?</a:t>
            </a:r>
          </a:p>
          <a:p>
            <a:pPr eaLnBrk="1" hangingPunct="1">
              <a:lnSpc>
                <a:spcPct val="90000"/>
              </a:lnSpc>
            </a:pPr>
            <a:r>
              <a:rPr lang="en-US" altLang="en-US" sz="2400" smtClean="0"/>
              <a:t>Does the student understand the expectations of the setting?</a:t>
            </a:r>
          </a:p>
          <a:p>
            <a:pPr eaLnBrk="1" hangingPunct="1">
              <a:lnSpc>
                <a:spcPct val="90000"/>
              </a:lnSpc>
            </a:pPr>
            <a:r>
              <a:rPr lang="en-US" altLang="en-US" sz="2400" smtClean="0"/>
              <a:t>Is it within the student’s ability to control the target behavior?</a:t>
            </a:r>
          </a:p>
          <a:p>
            <a:pPr eaLnBrk="1" hangingPunct="1">
              <a:lnSpc>
                <a:spcPct val="90000"/>
              </a:lnSpc>
            </a:pPr>
            <a:r>
              <a:rPr lang="en-US" altLang="en-US" sz="2400" smtClean="0"/>
              <a:t>Does the student have the skills to perform the replacement behavior?</a:t>
            </a:r>
          </a:p>
          <a:p>
            <a:pPr eaLnBrk="1" hangingPunct="1">
              <a:lnSpc>
                <a:spcPct val="90000"/>
              </a:lnSpc>
            </a:pPr>
            <a:r>
              <a:rPr lang="en-US" altLang="en-US" sz="2400" smtClean="0"/>
              <a:t>Can the student identify when the replacement behavior is required?</a:t>
            </a:r>
          </a:p>
          <a:p>
            <a:pPr eaLnBrk="1" hangingPunct="1">
              <a:lnSpc>
                <a:spcPct val="90000"/>
              </a:lnSpc>
            </a:pPr>
            <a:r>
              <a:rPr lang="en-US" altLang="en-US" sz="2400" smtClean="0"/>
              <a:t>If the answer to these questions is no then the behavior is probably due to a skill deficit.</a:t>
            </a:r>
          </a:p>
        </p:txBody>
      </p:sp>
      <p:sp>
        <p:nvSpPr>
          <p:cNvPr id="40964"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39DA340-529F-4E2A-8960-E477002140A9}" type="slidenum">
              <a:rPr lang="en-US" altLang="en-US"/>
              <a:pPr eaLnBrk="1" hangingPunct="1"/>
              <a:t>53</a:t>
            </a:fld>
            <a:endParaRPr lang="en-US"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z="4000" b="1" smtClean="0"/>
              <a:t>Addressing Performance Deficits</a:t>
            </a:r>
          </a:p>
        </p:txBody>
      </p:sp>
      <p:sp>
        <p:nvSpPr>
          <p:cNvPr id="41987" name="Rectangle 3"/>
          <p:cNvSpPr>
            <a:spLocks noGrp="1" noChangeArrowheads="1"/>
          </p:cNvSpPr>
          <p:nvPr>
            <p:ph idx="1"/>
          </p:nvPr>
        </p:nvSpPr>
        <p:spPr/>
        <p:txBody>
          <a:bodyPr/>
          <a:lstStyle/>
          <a:p>
            <a:pPr eaLnBrk="1" hangingPunct="1"/>
            <a:r>
              <a:rPr lang="en-US" altLang="en-US" smtClean="0"/>
              <a:t>If the Functional Behavioral Assessment reveals that the student has the skills necessary to perform the behavior(s), but does not consistently use them, the behavior(s) is considered a </a:t>
            </a:r>
            <a:r>
              <a:rPr lang="en-US" altLang="en-US" i="1" smtClean="0"/>
              <a:t>performance deficit</a:t>
            </a:r>
            <a:r>
              <a:rPr lang="en-US" altLang="en-US" smtClean="0"/>
              <a:t>.  In this case, the intervention plan may include techniques, strategies, and supports designed to increase motivation to perform the skills. </a:t>
            </a:r>
          </a:p>
        </p:txBody>
      </p:sp>
      <p:sp>
        <p:nvSpPr>
          <p:cNvPr id="41988"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C1DAC1A-2F77-421C-A88F-E9157F7DCD32}" type="slidenum">
              <a:rPr lang="en-US" altLang="en-US"/>
              <a:pPr eaLnBrk="1" hangingPunct="1"/>
              <a:t>54</a:t>
            </a:fld>
            <a:endParaRPr lang="en-US"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idx="4294967295"/>
          </p:nvPr>
        </p:nvSpPr>
        <p:spPr>
          <a:xfrm>
            <a:off x="0" y="2130425"/>
            <a:ext cx="7772400" cy="1470025"/>
          </a:xfrm>
        </p:spPr>
        <p:txBody>
          <a:bodyPr/>
          <a:lstStyle/>
          <a:p>
            <a:r>
              <a:rPr lang="en-US" altLang="en-US"/>
              <a:t> </a:t>
            </a:r>
          </a:p>
        </p:txBody>
      </p:sp>
      <p:sp>
        <p:nvSpPr>
          <p:cNvPr id="16387" name="Rectangle 3"/>
          <p:cNvSpPr>
            <a:spLocks noChangeArrowheads="1"/>
          </p:cNvSpPr>
          <p:nvPr/>
        </p:nvSpPr>
        <p:spPr bwMode="auto">
          <a:xfrm>
            <a:off x="0" y="914400"/>
            <a:ext cx="8382000" cy="564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20000"/>
              </a:spcBef>
            </a:pPr>
            <a:r>
              <a:rPr lang="en-US" altLang="en-US" sz="2800" dirty="0"/>
              <a:t>Lizzie is typically a pleasant and cooperative student, but there are times that she can become frustrated. When working in a group, Lizzie can become easily agitated if the other students don’t allow her to do what she wants or if she perceives the task as too challenging. When she becomes agitated, she may shout profanities at her peers and has shoved or pushed them out of a chair and onto the floor. On one occasion, the teaching assistant tried to assist Lizzie by placing a hand on her shoulder. When she was touched, Lizzie turned around quickly and dug her nails into the assistant’s arm and scratched her.</a:t>
            </a:r>
            <a:r>
              <a:rPr lang="en-US" altLang="en-US" sz="2800" b="1" dirty="0">
                <a:latin typeface="Garamond" pitchFamily="18" charset="0"/>
              </a:rPr>
              <a:t> </a:t>
            </a:r>
          </a:p>
        </p:txBody>
      </p:sp>
      <p:sp>
        <p:nvSpPr>
          <p:cNvPr id="16388" name="Text Box 4"/>
          <p:cNvSpPr txBox="1">
            <a:spLocks noChangeArrowheads="1"/>
          </p:cNvSpPr>
          <p:nvPr/>
        </p:nvSpPr>
        <p:spPr bwMode="auto">
          <a:xfrm>
            <a:off x="3505200" y="152400"/>
            <a:ext cx="2165350"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500" b="1">
                <a:solidFill>
                  <a:srgbClr val="800080"/>
                </a:solidFill>
                <a:latin typeface="Antique Olive CompactPS" pitchFamily="34" charset="0"/>
              </a:rPr>
              <a:t>Lizzie</a:t>
            </a:r>
          </a:p>
        </p:txBody>
      </p:sp>
    </p:spTree>
    <p:extLst>
      <p:ext uri="{BB962C8B-B14F-4D97-AF65-F5344CB8AC3E}">
        <p14:creationId xmlns="" xmlns:p14="http://schemas.microsoft.com/office/powerpoint/2010/main" val="1977949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5257800" cy="1828800"/>
          </a:xfrm>
        </p:spPr>
        <p:txBody>
          <a:bodyPr/>
          <a:lstStyle/>
          <a:p>
            <a:r>
              <a:rPr lang="en-US" dirty="0" smtClean="0"/>
              <a:t>Activity </a:t>
            </a:r>
            <a:br>
              <a:rPr lang="en-US" dirty="0" smtClean="0"/>
            </a:br>
            <a:endParaRPr lang="en-US" dirty="0"/>
          </a:p>
        </p:txBody>
      </p:sp>
      <p:sp>
        <p:nvSpPr>
          <p:cNvPr id="3" name="Subtitle 2"/>
          <p:cNvSpPr>
            <a:spLocks noGrp="1"/>
          </p:cNvSpPr>
          <p:nvPr>
            <p:ph type="subTitle" idx="1"/>
          </p:nvPr>
        </p:nvSpPr>
        <p:spPr>
          <a:xfrm>
            <a:off x="457200" y="3228536"/>
            <a:ext cx="6629400" cy="1752600"/>
          </a:xfrm>
        </p:spPr>
        <p:txBody>
          <a:bodyPr>
            <a:normAutofit/>
          </a:bodyPr>
          <a:lstStyle/>
          <a:p>
            <a:r>
              <a:rPr lang="en-US" dirty="0" smtClean="0"/>
              <a:t> </a:t>
            </a:r>
          </a:p>
          <a:p>
            <a:r>
              <a:rPr lang="en-US" dirty="0" smtClean="0"/>
              <a:t>Lizzie- Performance or Skill Deficit?</a:t>
            </a:r>
            <a:endParaRPr lang="en-US" dirty="0"/>
          </a:p>
        </p:txBody>
      </p:sp>
    </p:spTree>
    <p:extLst>
      <p:ext uri="{BB962C8B-B14F-4D97-AF65-F5344CB8AC3E}">
        <p14:creationId xmlns="" xmlns:p14="http://schemas.microsoft.com/office/powerpoint/2010/main" val="22822077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28600"/>
            <a:ext cx="8229600" cy="1143000"/>
          </a:xfrm>
        </p:spPr>
        <p:txBody>
          <a:bodyPr>
            <a:normAutofit fontScale="90000"/>
          </a:bodyPr>
          <a:lstStyle/>
          <a:p>
            <a:pPr eaLnBrk="1" hangingPunct="1"/>
            <a:r>
              <a:rPr lang="en-US" altLang="en-US" dirty="0" smtClean="0"/>
              <a:t>Components of a BIP </a:t>
            </a:r>
            <a:br>
              <a:rPr lang="en-US" altLang="en-US" dirty="0" smtClean="0"/>
            </a:br>
            <a:r>
              <a:rPr lang="en-US" altLang="en-US" dirty="0"/>
              <a:t>(</a:t>
            </a:r>
            <a:r>
              <a:rPr lang="en-US" altLang="en-US" dirty="0" smtClean="0"/>
              <a:t>Treatment Plan)</a:t>
            </a:r>
          </a:p>
        </p:txBody>
      </p:sp>
      <p:sp>
        <p:nvSpPr>
          <p:cNvPr id="47107" name="Rectangle 3"/>
          <p:cNvSpPr>
            <a:spLocks noGrp="1" noChangeArrowheads="1"/>
          </p:cNvSpPr>
          <p:nvPr>
            <p:ph idx="1"/>
          </p:nvPr>
        </p:nvSpPr>
        <p:spPr>
          <a:xfrm>
            <a:off x="381000" y="1905000"/>
            <a:ext cx="8229600" cy="4068763"/>
          </a:xfrm>
        </p:spPr>
        <p:txBody>
          <a:bodyPr/>
          <a:lstStyle/>
          <a:p>
            <a:pPr eaLnBrk="1" hangingPunct="1">
              <a:lnSpc>
                <a:spcPct val="80000"/>
              </a:lnSpc>
            </a:pPr>
            <a:r>
              <a:rPr lang="en-US" altLang="en-US" sz="2800" dirty="0" smtClean="0"/>
              <a:t>A well-written BIP has measurable goals, which are clearly written and describe projected improvement or remediation for the inappropriate behavior(s), and are directly related to the student’s present level of performance.</a:t>
            </a:r>
          </a:p>
          <a:p>
            <a:pPr marL="0" indent="0" eaLnBrk="1" hangingPunct="1">
              <a:lnSpc>
                <a:spcPct val="80000"/>
              </a:lnSpc>
              <a:buNone/>
            </a:pPr>
            <a:r>
              <a:rPr lang="en-US" altLang="en-US" sz="2800" dirty="0" smtClean="0"/>
              <a:t> </a:t>
            </a:r>
          </a:p>
          <a:p>
            <a:pPr eaLnBrk="1" hangingPunct="1">
              <a:lnSpc>
                <a:spcPct val="80000"/>
              </a:lnSpc>
            </a:pPr>
            <a:r>
              <a:rPr lang="en-US" altLang="en-US" sz="2800" dirty="0" smtClean="0"/>
              <a:t>Identified schedule for monitoring of progress towards the plan’s goals. </a:t>
            </a:r>
          </a:p>
          <a:p>
            <a:pPr marL="0" indent="0" eaLnBrk="1" hangingPunct="1">
              <a:lnSpc>
                <a:spcPct val="80000"/>
              </a:lnSpc>
              <a:buNone/>
            </a:pPr>
            <a:endParaRPr lang="en-US" altLang="en-US" sz="2800" dirty="0" smtClean="0"/>
          </a:p>
          <a:p>
            <a:pPr eaLnBrk="1" hangingPunct="1">
              <a:lnSpc>
                <a:spcPct val="80000"/>
              </a:lnSpc>
            </a:pPr>
            <a:r>
              <a:rPr lang="en-US" altLang="en-US" sz="2800" dirty="0" smtClean="0"/>
              <a:t>Monitoring and progress notes.</a:t>
            </a:r>
          </a:p>
          <a:p>
            <a:pPr eaLnBrk="1" hangingPunct="1">
              <a:lnSpc>
                <a:spcPct val="80000"/>
              </a:lnSpc>
            </a:pPr>
            <a:endParaRPr lang="en-US" altLang="en-US" sz="2800" dirty="0" smtClean="0"/>
          </a:p>
        </p:txBody>
      </p:sp>
      <p:sp>
        <p:nvSpPr>
          <p:cNvPr id="47108"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EA90BBD-3237-450D-8196-3E2056A5970C}" type="slidenum">
              <a:rPr lang="en-US" altLang="en-US"/>
              <a:pPr eaLnBrk="1" hangingPunct="1"/>
              <a:t>57</a:t>
            </a:fld>
            <a:endParaRPr lang="en-US"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704088"/>
            <a:ext cx="8229600" cy="819912"/>
          </a:xfrm>
        </p:spPr>
        <p:txBody>
          <a:bodyPr>
            <a:normAutofit fontScale="90000"/>
          </a:bodyPr>
          <a:lstStyle/>
          <a:p>
            <a:pPr eaLnBrk="1" hangingPunct="1">
              <a:defRPr/>
            </a:pPr>
            <a:r>
              <a:rPr lang="en-US" sz="4000" b="1" dirty="0"/>
              <a:t>Step One: Deciding on a Target Behavior</a:t>
            </a:r>
          </a:p>
        </p:txBody>
      </p:sp>
      <p:sp>
        <p:nvSpPr>
          <p:cNvPr id="50179" name="Rectangle 3"/>
          <p:cNvSpPr>
            <a:spLocks noGrp="1" noChangeArrowheads="1"/>
          </p:cNvSpPr>
          <p:nvPr>
            <p:ph idx="1"/>
          </p:nvPr>
        </p:nvSpPr>
        <p:spPr>
          <a:xfrm>
            <a:off x="457200" y="1600200"/>
            <a:ext cx="8229600" cy="5029200"/>
          </a:xfrm>
        </p:spPr>
        <p:txBody>
          <a:bodyPr>
            <a:normAutofit/>
          </a:bodyPr>
          <a:lstStyle/>
          <a:p>
            <a:pPr eaLnBrk="1" hangingPunct="1">
              <a:defRPr/>
            </a:pPr>
            <a:r>
              <a:rPr lang="en-US" sz="2800" dirty="0"/>
              <a:t>Most </a:t>
            </a:r>
            <a:r>
              <a:rPr lang="en-US" sz="2800" dirty="0" smtClean="0"/>
              <a:t>children </a:t>
            </a:r>
            <a:r>
              <a:rPr lang="en-US" sz="2800" dirty="0"/>
              <a:t>have more than one behavior that is problematic</a:t>
            </a:r>
            <a:r>
              <a:rPr lang="en-US" sz="2800" dirty="0" smtClean="0"/>
              <a:t>.</a:t>
            </a:r>
          </a:p>
          <a:p>
            <a:pPr eaLnBrk="1" hangingPunct="1">
              <a:defRPr/>
            </a:pPr>
            <a:r>
              <a:rPr lang="en-US" sz="2800" b="1" dirty="0" smtClean="0"/>
              <a:t>Dangerous behaviors are addressed first</a:t>
            </a:r>
          </a:p>
          <a:p>
            <a:pPr eaLnBrk="1" hangingPunct="1">
              <a:defRPr/>
            </a:pPr>
            <a:r>
              <a:rPr lang="en-US" sz="2800" dirty="0" smtClean="0"/>
              <a:t>When </a:t>
            </a:r>
            <a:r>
              <a:rPr lang="en-US" sz="2800" dirty="0"/>
              <a:t>deciding on which behavior to address first, teams should consider the severity and frequency of the behavior(s). </a:t>
            </a:r>
            <a:r>
              <a:rPr lang="en-US" sz="2800" dirty="0" smtClean="0"/>
              <a:t>Address dangerous behaviors as a first priority</a:t>
            </a:r>
          </a:p>
          <a:p>
            <a:pPr eaLnBrk="1" hangingPunct="1">
              <a:defRPr/>
            </a:pPr>
            <a:r>
              <a:rPr lang="en-US" sz="2800" dirty="0" smtClean="0"/>
              <a:t>When </a:t>
            </a:r>
            <a:r>
              <a:rPr lang="en-US" sz="2800" dirty="0"/>
              <a:t>making this determination, teams may want to chart behaviors on a </a:t>
            </a:r>
            <a:r>
              <a:rPr lang="en-US" sz="2800" i="1" dirty="0"/>
              <a:t>Severity of Disruptive Behavior Chart.</a:t>
            </a:r>
            <a:r>
              <a:rPr lang="en-US" sz="2800" dirty="0"/>
              <a:t> </a:t>
            </a:r>
            <a:endParaRPr lang="en-US" sz="2800" dirty="0" smtClean="0"/>
          </a:p>
        </p:txBody>
      </p:sp>
      <p:sp>
        <p:nvSpPr>
          <p:cNvPr id="48132"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BD7E76B-6FF1-4027-AADB-63DC79BFA940}" type="slidenum">
              <a:rPr lang="en-US" altLang="en-US"/>
              <a:pPr eaLnBrk="1" hangingPunct="1"/>
              <a:t>58</a:t>
            </a:fld>
            <a:endParaRPr lang="en-US"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04088"/>
            <a:ext cx="6781800" cy="819912"/>
          </a:xfrm>
        </p:spPr>
        <p:txBody>
          <a:bodyPr/>
          <a:lstStyle/>
          <a:p>
            <a:r>
              <a:rPr lang="en-US" dirty="0" smtClean="0"/>
              <a:t>Severity of Disruption</a:t>
            </a:r>
            <a:endParaRPr lang="en-US" dirty="0"/>
          </a:p>
        </p:txBody>
      </p:sp>
      <p:pic>
        <p:nvPicPr>
          <p:cNvPr id="1026" name="Picture 2" descr="C:\Users\robert.marino\Pictures\SB behavior Chart.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416196" y="1935163"/>
            <a:ext cx="6311608" cy="43894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4887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17463"/>
            <a:ext cx="6477000" cy="1143000"/>
          </a:xfrm>
        </p:spPr>
        <p:txBody>
          <a:bodyPr/>
          <a:lstStyle/>
          <a:p>
            <a:pPr eaLnBrk="1" hangingPunct="1"/>
            <a:r>
              <a:rPr lang="en-US" altLang="en-US" smtClean="0"/>
              <a:t>Common Elements </a:t>
            </a:r>
          </a:p>
        </p:txBody>
      </p:sp>
      <p:sp>
        <p:nvSpPr>
          <p:cNvPr id="10243" name="Text Placeholder 3"/>
          <p:cNvSpPr>
            <a:spLocks noGrp="1"/>
          </p:cNvSpPr>
          <p:nvPr>
            <p:ph type="body" idx="1"/>
          </p:nvPr>
        </p:nvSpPr>
        <p:spPr>
          <a:xfrm>
            <a:off x="1524000" y="1066800"/>
            <a:ext cx="2819400" cy="639763"/>
          </a:xfrm>
        </p:spPr>
        <p:txBody>
          <a:bodyPr/>
          <a:lstStyle/>
          <a:p>
            <a:pPr eaLnBrk="1" hangingPunct="1"/>
            <a:r>
              <a:rPr lang="en-US" altLang="en-US" dirty="0" smtClean="0"/>
              <a:t>Evidence Based Practice Manuals</a:t>
            </a:r>
          </a:p>
        </p:txBody>
      </p:sp>
      <p:sp>
        <p:nvSpPr>
          <p:cNvPr id="10245" name="Text Placeholder 5"/>
          <p:cNvSpPr>
            <a:spLocks noGrp="1"/>
          </p:cNvSpPr>
          <p:nvPr>
            <p:ph type="body" sz="half" idx="3"/>
          </p:nvPr>
        </p:nvSpPr>
        <p:spPr>
          <a:xfrm>
            <a:off x="4953000" y="1066800"/>
            <a:ext cx="3124200" cy="639763"/>
          </a:xfrm>
        </p:spPr>
        <p:txBody>
          <a:bodyPr/>
          <a:lstStyle/>
          <a:p>
            <a:pPr eaLnBrk="1" hangingPunct="1"/>
            <a:r>
              <a:rPr lang="en-US" altLang="en-US" smtClean="0"/>
              <a:t>Common Elements </a:t>
            </a:r>
          </a:p>
        </p:txBody>
      </p:sp>
      <p:sp>
        <p:nvSpPr>
          <p:cNvPr id="10244" name="Content Placeholder 4"/>
          <p:cNvSpPr>
            <a:spLocks noGrp="1"/>
          </p:cNvSpPr>
          <p:nvPr>
            <p:ph sz="quarter" idx="2"/>
          </p:nvPr>
        </p:nvSpPr>
        <p:spPr>
          <a:xfrm>
            <a:off x="1066800" y="1752600"/>
            <a:ext cx="3200400" cy="4332288"/>
          </a:xfrm>
        </p:spPr>
        <p:txBody>
          <a:bodyPr/>
          <a:lstStyle/>
          <a:p>
            <a:pPr eaLnBrk="1" hangingPunct="1"/>
            <a:r>
              <a:rPr lang="en-US" altLang="en-US" dirty="0" smtClean="0">
                <a:solidFill>
                  <a:schemeClr val="tx2"/>
                </a:solidFill>
              </a:rPr>
              <a:t>Select a treatment manual </a:t>
            </a:r>
          </a:p>
          <a:p>
            <a:pPr eaLnBrk="1" hangingPunct="1"/>
            <a:r>
              <a:rPr lang="en-US" altLang="en-US" dirty="0" smtClean="0">
                <a:solidFill>
                  <a:schemeClr val="tx2"/>
                </a:solidFill>
              </a:rPr>
              <a:t>Use the same techniques at the same level of intensity with each client </a:t>
            </a:r>
          </a:p>
          <a:p>
            <a:pPr eaLnBrk="1" hangingPunct="1"/>
            <a:r>
              <a:rPr lang="en-US" altLang="en-US" dirty="0" smtClean="0">
                <a:solidFill>
                  <a:schemeClr val="tx2"/>
                </a:solidFill>
              </a:rPr>
              <a:t>Clinician must maintain fidelity to the treatment manual </a:t>
            </a:r>
          </a:p>
          <a:p>
            <a:pPr eaLnBrk="1" hangingPunct="1"/>
            <a:endParaRPr lang="en-US" altLang="en-US" dirty="0" smtClean="0"/>
          </a:p>
        </p:txBody>
      </p:sp>
      <p:sp>
        <p:nvSpPr>
          <p:cNvPr id="10246" name="Content Placeholder 6"/>
          <p:cNvSpPr>
            <a:spLocks noGrp="1"/>
          </p:cNvSpPr>
          <p:nvPr>
            <p:ph sz="quarter" idx="4"/>
          </p:nvPr>
        </p:nvSpPr>
        <p:spPr>
          <a:xfrm>
            <a:off x="4648200" y="1752600"/>
            <a:ext cx="3581400" cy="4724400"/>
          </a:xfrm>
        </p:spPr>
        <p:txBody>
          <a:bodyPr/>
          <a:lstStyle/>
          <a:p>
            <a:pPr eaLnBrk="1" hangingPunct="1"/>
            <a:r>
              <a:rPr lang="en-US" altLang="en-US" smtClean="0">
                <a:solidFill>
                  <a:schemeClr val="tx2"/>
                </a:solidFill>
              </a:rPr>
              <a:t>Select practice elements known to be effective </a:t>
            </a:r>
            <a:r>
              <a:rPr lang="en-US" altLang="en-US" i="1" smtClean="0">
                <a:solidFill>
                  <a:schemeClr val="tx2"/>
                </a:solidFill>
              </a:rPr>
              <a:t>from </a:t>
            </a:r>
            <a:r>
              <a:rPr lang="en-US" altLang="en-US" smtClean="0">
                <a:solidFill>
                  <a:schemeClr val="tx2"/>
                </a:solidFill>
              </a:rPr>
              <a:t>manualized treatments </a:t>
            </a:r>
          </a:p>
          <a:p>
            <a:pPr eaLnBrk="1" hangingPunct="1"/>
            <a:r>
              <a:rPr lang="en-US" altLang="en-US" smtClean="0">
                <a:solidFill>
                  <a:schemeClr val="tx2"/>
                </a:solidFill>
              </a:rPr>
              <a:t>Common elements vary based on client needs, response, current presenting issues </a:t>
            </a:r>
          </a:p>
          <a:p>
            <a:pPr eaLnBrk="1" hangingPunct="1"/>
            <a:r>
              <a:rPr lang="en-US" altLang="en-US" smtClean="0">
                <a:solidFill>
                  <a:schemeClr val="tx2"/>
                </a:solidFill>
              </a:rPr>
              <a:t>Clinician must maintain fidelity to the steps of the common element </a:t>
            </a:r>
          </a:p>
          <a:p>
            <a:pPr eaLnBrk="1" hangingPunct="1"/>
            <a:endParaRPr lang="en-US" altLang="en-US" smtClean="0"/>
          </a:p>
        </p:txBody>
      </p:sp>
      <p:sp>
        <p:nvSpPr>
          <p:cNvPr id="10247" name="Slide Number Placeholder 2"/>
          <p:cNvSpPr>
            <a:spLocks noGrp="1"/>
          </p:cNvSpPr>
          <p:nvPr>
            <p:ph type="sldNum" sz="quarter" idx="12"/>
          </p:nvPr>
        </p:nvSpPr>
        <p:spPr bwMode="auto">
          <a:xfrm>
            <a:off x="4648200" y="6553200"/>
            <a:ext cx="1447800" cy="228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83F9F18-5F29-4205-825F-C6CAC826528B}" type="slidenum">
              <a:rPr lang="en-US" altLang="en-US"/>
              <a:pPr eaLnBrk="1" hangingPunct="1"/>
              <a:t>6</a:t>
            </a:fld>
            <a:endParaRPr lang="en-US"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228600"/>
            <a:ext cx="8382000" cy="1143000"/>
          </a:xfrm>
        </p:spPr>
        <p:txBody>
          <a:bodyPr>
            <a:normAutofit fontScale="90000"/>
          </a:bodyPr>
          <a:lstStyle/>
          <a:p>
            <a:pPr eaLnBrk="1" hangingPunct="1">
              <a:defRPr/>
            </a:pPr>
            <a:r>
              <a:rPr lang="en-US" sz="4000" b="1" dirty="0"/>
              <a:t>Step Two: Choosing Replacement Behavior(s)</a:t>
            </a:r>
            <a:r>
              <a:rPr lang="en-US" sz="4000" dirty="0"/>
              <a:t> </a:t>
            </a:r>
          </a:p>
        </p:txBody>
      </p:sp>
      <p:sp>
        <p:nvSpPr>
          <p:cNvPr id="49155" name="Rectangle 3"/>
          <p:cNvSpPr>
            <a:spLocks noGrp="1" noChangeArrowheads="1"/>
          </p:cNvSpPr>
          <p:nvPr>
            <p:ph idx="1"/>
          </p:nvPr>
        </p:nvSpPr>
        <p:spPr>
          <a:xfrm>
            <a:off x="457200" y="1600200"/>
            <a:ext cx="8229600" cy="4876800"/>
          </a:xfrm>
        </p:spPr>
        <p:txBody>
          <a:bodyPr>
            <a:normAutofit/>
          </a:bodyPr>
          <a:lstStyle/>
          <a:p>
            <a:pPr eaLnBrk="1" hangingPunct="1">
              <a:lnSpc>
                <a:spcPct val="80000"/>
              </a:lnSpc>
            </a:pPr>
            <a:r>
              <a:rPr lang="en-US" altLang="en-US" sz="2400" dirty="0" smtClean="0"/>
              <a:t>When a replacement behavior(s) is suggested the following questions should be considered.</a:t>
            </a:r>
          </a:p>
          <a:p>
            <a:pPr eaLnBrk="1" hangingPunct="1">
              <a:lnSpc>
                <a:spcPct val="80000"/>
              </a:lnSpc>
            </a:pPr>
            <a:r>
              <a:rPr lang="en-US" altLang="en-US" sz="2400" dirty="0" smtClean="0"/>
              <a:t>Does the replacement behavior(s) satisfy the same function(s) (or need) as the problem behavior(s) or result in the same outcome?</a:t>
            </a:r>
          </a:p>
          <a:p>
            <a:pPr eaLnBrk="1" hangingPunct="1">
              <a:lnSpc>
                <a:spcPct val="80000"/>
              </a:lnSpc>
            </a:pPr>
            <a:r>
              <a:rPr lang="en-US" altLang="en-US" sz="2400" dirty="0" smtClean="0"/>
              <a:t>Is it more reinforcing for the student to engage in the replacement behavior(s) than the problem behaviors(s)?</a:t>
            </a:r>
          </a:p>
          <a:p>
            <a:pPr eaLnBrk="1" hangingPunct="1">
              <a:lnSpc>
                <a:spcPct val="80000"/>
              </a:lnSpc>
            </a:pPr>
            <a:r>
              <a:rPr lang="en-US" altLang="en-US" sz="2400" dirty="0" smtClean="0"/>
              <a:t>Is the replacement behavior(s) something the student can and will do?</a:t>
            </a:r>
          </a:p>
          <a:p>
            <a:pPr eaLnBrk="1" hangingPunct="1">
              <a:lnSpc>
                <a:spcPct val="80000"/>
              </a:lnSpc>
            </a:pPr>
            <a:r>
              <a:rPr lang="en-US" altLang="en-US" sz="2400" dirty="0" smtClean="0"/>
              <a:t>Is the replacement behavior(s) something the child does in other settings? </a:t>
            </a:r>
          </a:p>
          <a:p>
            <a:pPr eaLnBrk="1" hangingPunct="1">
              <a:lnSpc>
                <a:spcPct val="80000"/>
              </a:lnSpc>
            </a:pPr>
            <a:r>
              <a:rPr lang="en-US" altLang="en-US" sz="2400" dirty="0" smtClean="0"/>
              <a:t>Are there any negative side effects of the replacement behavior?  Assess the trade off.</a:t>
            </a:r>
          </a:p>
        </p:txBody>
      </p:sp>
      <p:sp>
        <p:nvSpPr>
          <p:cNvPr id="49156"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31B5E6A-3501-4E36-A249-756D1549936E}" type="slidenum">
              <a:rPr lang="en-US" altLang="en-US"/>
              <a:pPr eaLnBrk="1" hangingPunct="1"/>
              <a:t>60</a:t>
            </a:fld>
            <a:endParaRPr lang="en-US"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Replacement Behaviors</a:t>
            </a:r>
          </a:p>
        </p:txBody>
      </p:sp>
      <p:sp>
        <p:nvSpPr>
          <p:cNvPr id="50179" name="Rectangle 3"/>
          <p:cNvSpPr>
            <a:spLocks noGrp="1" noChangeArrowheads="1"/>
          </p:cNvSpPr>
          <p:nvPr>
            <p:ph idx="1"/>
          </p:nvPr>
        </p:nvSpPr>
        <p:spPr>
          <a:xfrm>
            <a:off x="457200" y="2667000"/>
            <a:ext cx="8229600" cy="3657600"/>
          </a:xfrm>
        </p:spPr>
        <p:txBody>
          <a:bodyPr/>
          <a:lstStyle/>
          <a:p>
            <a:pPr eaLnBrk="1" hangingPunct="1">
              <a:lnSpc>
                <a:spcPct val="90000"/>
              </a:lnSpc>
            </a:pPr>
            <a:r>
              <a:rPr lang="en-US" altLang="en-US" dirty="0" smtClean="0"/>
              <a:t>The goal statement for the replacement behavior(s) should include an exact statement of the required behavior(s), a time limit or an indication of how many prompts are needed to elicit the replacement behavior(s), and the amount of assistance required to meet the goal.</a:t>
            </a:r>
          </a:p>
          <a:p>
            <a:pPr eaLnBrk="1" hangingPunct="1">
              <a:lnSpc>
                <a:spcPct val="90000"/>
              </a:lnSpc>
            </a:pPr>
            <a:endParaRPr lang="en-US" altLang="en-US" dirty="0" smtClean="0"/>
          </a:p>
        </p:txBody>
      </p:sp>
      <p:sp>
        <p:nvSpPr>
          <p:cNvPr id="50180"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3BF2A76-D9E7-42F2-9205-819B89514684}" type="slidenum">
              <a:rPr lang="en-US" altLang="en-US"/>
              <a:pPr eaLnBrk="1" hangingPunct="1"/>
              <a:t>61</a:t>
            </a:fld>
            <a:endParaRPr lang="en-US"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704088"/>
            <a:ext cx="8229600" cy="819912"/>
          </a:xfrm>
        </p:spPr>
        <p:txBody>
          <a:bodyPr/>
          <a:lstStyle/>
          <a:p>
            <a:pPr eaLnBrk="1" hangingPunct="1"/>
            <a:r>
              <a:rPr lang="en-US" altLang="en-US" dirty="0" smtClean="0"/>
              <a:t>Example</a:t>
            </a:r>
          </a:p>
        </p:txBody>
      </p:sp>
      <p:sp>
        <p:nvSpPr>
          <p:cNvPr id="51203" name="Rectangle 3"/>
          <p:cNvSpPr>
            <a:spLocks noGrp="1" noChangeArrowheads="1"/>
          </p:cNvSpPr>
          <p:nvPr>
            <p:ph idx="1"/>
          </p:nvPr>
        </p:nvSpPr>
        <p:spPr/>
        <p:txBody>
          <a:bodyPr>
            <a:normAutofit fontScale="92500" lnSpcReduction="10000"/>
          </a:bodyPr>
          <a:lstStyle/>
          <a:p>
            <a:pPr eaLnBrk="1" hangingPunct="1">
              <a:lnSpc>
                <a:spcPct val="90000"/>
              </a:lnSpc>
            </a:pPr>
            <a:r>
              <a:rPr lang="en-US" altLang="en-US" sz="2800" b="1" i="1" smtClean="0"/>
              <a:t>Target behavior</a:t>
            </a:r>
            <a:r>
              <a:rPr lang="en-US" altLang="en-US" sz="2800" smtClean="0"/>
              <a:t>: </a:t>
            </a:r>
          </a:p>
          <a:p>
            <a:pPr eaLnBrk="1" hangingPunct="1">
              <a:lnSpc>
                <a:spcPct val="90000"/>
              </a:lnSpc>
            </a:pPr>
            <a:r>
              <a:rPr lang="en-US" altLang="en-US" sz="2800" smtClean="0"/>
              <a:t>Bob acts out at the beginning of class in order to avoid work.</a:t>
            </a:r>
            <a:endParaRPr lang="en-US" altLang="en-US" sz="2800" b="1" i="1" smtClean="0"/>
          </a:p>
          <a:p>
            <a:pPr eaLnBrk="1" hangingPunct="1">
              <a:lnSpc>
                <a:spcPct val="90000"/>
              </a:lnSpc>
            </a:pPr>
            <a:r>
              <a:rPr lang="en-US" altLang="en-US" sz="2800" b="1" i="1" smtClean="0"/>
              <a:t>Incomplete goal statement for replacement behavior</a:t>
            </a:r>
            <a:endParaRPr lang="en-US" altLang="en-US" sz="2800" smtClean="0"/>
          </a:p>
          <a:p>
            <a:pPr eaLnBrk="1" hangingPunct="1">
              <a:lnSpc>
                <a:spcPct val="90000"/>
              </a:lnSpc>
            </a:pPr>
            <a:r>
              <a:rPr lang="en-US" altLang="en-US" sz="2800" smtClean="0"/>
              <a:t>Bob will do an alternative task until his teacher is able to assist him with his assignment.</a:t>
            </a:r>
            <a:endParaRPr lang="en-US" altLang="en-US" sz="2800" b="1" i="1" smtClean="0"/>
          </a:p>
          <a:p>
            <a:pPr eaLnBrk="1" hangingPunct="1">
              <a:lnSpc>
                <a:spcPct val="90000"/>
              </a:lnSpc>
            </a:pPr>
            <a:r>
              <a:rPr lang="en-US" altLang="en-US" sz="2800" b="1" i="1" smtClean="0"/>
              <a:t>Complete goal statement for replacement behavior</a:t>
            </a:r>
            <a:endParaRPr lang="en-US" altLang="en-US" sz="2800" smtClean="0"/>
          </a:p>
          <a:p>
            <a:pPr eaLnBrk="1" hangingPunct="1">
              <a:lnSpc>
                <a:spcPct val="90000"/>
              </a:lnSpc>
            </a:pPr>
            <a:r>
              <a:rPr lang="en-US" altLang="en-US" sz="2800" smtClean="0"/>
              <a:t>Bob will </a:t>
            </a:r>
            <a:r>
              <a:rPr lang="en-US" altLang="en-US" sz="2800" b="1" i="1" smtClean="0"/>
              <a:t>finish </a:t>
            </a:r>
            <a:r>
              <a:rPr lang="en-US" altLang="en-US" sz="2800" smtClean="0"/>
              <a:t>taking the class roll, </a:t>
            </a:r>
            <a:r>
              <a:rPr lang="en-US" altLang="en-US" sz="2800" b="1" i="1" smtClean="0"/>
              <a:t>independently</a:t>
            </a:r>
            <a:r>
              <a:rPr lang="en-US" altLang="en-US" sz="2800" smtClean="0"/>
              <a:t> within </a:t>
            </a:r>
            <a:r>
              <a:rPr lang="en-US" altLang="en-US" sz="2800" b="1" i="1" smtClean="0"/>
              <a:t>ten minutes</a:t>
            </a:r>
            <a:r>
              <a:rPr lang="en-US" altLang="en-US" sz="2800" smtClean="0"/>
              <a:t> of the start of class.</a:t>
            </a:r>
          </a:p>
        </p:txBody>
      </p:sp>
      <p:sp>
        <p:nvSpPr>
          <p:cNvPr id="51204"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634A7FA-929B-4BD5-9AF0-3F600E9F9734}" type="slidenum">
              <a:rPr lang="en-US" altLang="en-US"/>
              <a:pPr eaLnBrk="1" hangingPunct="1"/>
              <a:t>62</a:t>
            </a:fld>
            <a:endParaRPr lang="en-US"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defRPr/>
            </a:pPr>
            <a:r>
              <a:rPr lang="en-US" sz="4000" b="1" dirty="0"/>
              <a:t>Step Three: Selecting </a:t>
            </a:r>
            <a:r>
              <a:rPr lang="en-US" sz="4000" b="1" dirty="0" smtClean="0"/>
              <a:t>Interventions</a:t>
            </a:r>
            <a:br>
              <a:rPr lang="en-US" sz="4000" b="1" dirty="0" smtClean="0"/>
            </a:br>
            <a:r>
              <a:rPr lang="en-US" sz="4000" b="1" dirty="0" smtClean="0"/>
              <a:t>Three </a:t>
            </a:r>
            <a:r>
              <a:rPr lang="en-US" sz="4000" b="1" dirty="0"/>
              <a:t>Broad Categories</a:t>
            </a:r>
            <a:r>
              <a:rPr lang="en-US" sz="4000" dirty="0"/>
              <a:t> </a:t>
            </a:r>
          </a:p>
        </p:txBody>
      </p:sp>
      <p:sp>
        <p:nvSpPr>
          <p:cNvPr id="52227" name="Rectangle 3"/>
          <p:cNvSpPr>
            <a:spLocks noGrp="1" noChangeArrowheads="1"/>
          </p:cNvSpPr>
          <p:nvPr>
            <p:ph idx="1"/>
          </p:nvPr>
        </p:nvSpPr>
        <p:spPr>
          <a:xfrm>
            <a:off x="457200" y="2438401"/>
            <a:ext cx="8229600" cy="3657600"/>
          </a:xfrm>
        </p:spPr>
        <p:txBody>
          <a:bodyPr/>
          <a:lstStyle/>
          <a:p>
            <a:pPr eaLnBrk="1" hangingPunct="1"/>
            <a:r>
              <a:rPr lang="en-US" altLang="en-US" sz="3600" b="1" dirty="0" smtClean="0"/>
              <a:t>Positive Strategies</a:t>
            </a:r>
          </a:p>
          <a:p>
            <a:pPr eaLnBrk="1" hangingPunct="1"/>
            <a:r>
              <a:rPr lang="en-US" altLang="en-US" sz="2000" b="1" dirty="0" smtClean="0"/>
              <a:t>Rewards program</a:t>
            </a:r>
          </a:p>
          <a:p>
            <a:pPr eaLnBrk="1" hangingPunct="1"/>
            <a:r>
              <a:rPr lang="en-US" altLang="en-US" sz="3600" b="1" dirty="0" smtClean="0"/>
              <a:t>Program Modifications</a:t>
            </a:r>
          </a:p>
          <a:p>
            <a:pPr eaLnBrk="1" hangingPunct="1"/>
            <a:r>
              <a:rPr lang="en-US" altLang="en-US" sz="2000" b="1" dirty="0" smtClean="0"/>
              <a:t>Shortened class schedule – Order of demands</a:t>
            </a:r>
          </a:p>
          <a:p>
            <a:pPr eaLnBrk="1" hangingPunct="1"/>
            <a:r>
              <a:rPr lang="en-US" altLang="en-US" sz="3600" b="1" dirty="0" smtClean="0"/>
              <a:t>Supplementary Aids and Services</a:t>
            </a:r>
          </a:p>
          <a:p>
            <a:pPr eaLnBrk="1" hangingPunct="1"/>
            <a:r>
              <a:rPr lang="en-US" altLang="en-US" sz="2000" b="1" dirty="0" smtClean="0"/>
              <a:t>Participation in weekly small group sessions</a:t>
            </a:r>
          </a:p>
          <a:p>
            <a:pPr eaLnBrk="1" hangingPunct="1">
              <a:buFontTx/>
              <a:buNone/>
            </a:pPr>
            <a:endParaRPr lang="en-US" altLang="en-US" dirty="0" smtClean="0"/>
          </a:p>
        </p:txBody>
      </p:sp>
      <p:sp>
        <p:nvSpPr>
          <p:cNvPr id="52228"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D592940-5589-4E37-B967-814FF46CCEA1}" type="slidenum">
              <a:rPr lang="en-US" altLang="en-US"/>
              <a:pPr eaLnBrk="1" hangingPunct="1"/>
              <a:t>63</a:t>
            </a:fld>
            <a:endParaRPr lang="en-US"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defRPr/>
            </a:pPr>
            <a:r>
              <a:rPr lang="en-US" sz="4000" dirty="0"/>
              <a:t>Interventions for students who lack intrinsic motivation</a:t>
            </a:r>
          </a:p>
        </p:txBody>
      </p:sp>
      <p:sp>
        <p:nvSpPr>
          <p:cNvPr id="61443" name="Rectangle 3"/>
          <p:cNvSpPr>
            <a:spLocks noGrp="1" noChangeArrowheads="1"/>
          </p:cNvSpPr>
          <p:nvPr>
            <p:ph idx="1"/>
          </p:nvPr>
        </p:nvSpPr>
        <p:spPr/>
        <p:txBody>
          <a:bodyPr/>
          <a:lstStyle/>
          <a:p>
            <a:pPr eaLnBrk="1" hangingPunct="1"/>
            <a:r>
              <a:rPr lang="en-US" altLang="en-US" dirty="0" smtClean="0"/>
              <a:t>Reward appropriate behavior through </a:t>
            </a:r>
            <a:r>
              <a:rPr lang="en-US" altLang="en-US" i="1" dirty="0" smtClean="0"/>
              <a:t>behavioral contracts or token economies</a:t>
            </a:r>
            <a:r>
              <a:rPr lang="en-US" altLang="en-US" dirty="0" smtClean="0"/>
              <a:t> and other interventions that include peer and family support may be necessary in order to change the behavior(s).</a:t>
            </a:r>
          </a:p>
          <a:p>
            <a:pPr eaLnBrk="1" hangingPunct="1"/>
            <a:r>
              <a:rPr lang="en-US" altLang="en-US" dirty="0" smtClean="0"/>
              <a:t>Extrinsic rewards, i.e. food, activities, toys, tokens, or free time. </a:t>
            </a:r>
          </a:p>
          <a:p>
            <a:pPr eaLnBrk="1" hangingPunct="1"/>
            <a:r>
              <a:rPr lang="en-US" altLang="en-US" dirty="0" smtClean="0"/>
              <a:t>Must have a plan to fade out the rewards</a:t>
            </a:r>
          </a:p>
        </p:txBody>
      </p:sp>
      <p:sp>
        <p:nvSpPr>
          <p:cNvPr id="61444"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C7C8687-D657-41CB-A2B5-B5D48FB233D4}" type="slidenum">
              <a:rPr lang="en-US" altLang="en-US"/>
              <a:pPr eaLnBrk="1" hangingPunct="1"/>
              <a:t>64</a:t>
            </a:fld>
            <a:endParaRPr lang="en-US"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Outcomes of BIP</a:t>
            </a:r>
          </a:p>
        </p:txBody>
      </p:sp>
      <p:sp>
        <p:nvSpPr>
          <p:cNvPr id="57347" name="Rectangle 3"/>
          <p:cNvSpPr>
            <a:spLocks noGrp="1" noChangeArrowheads="1"/>
          </p:cNvSpPr>
          <p:nvPr>
            <p:ph idx="1"/>
          </p:nvPr>
        </p:nvSpPr>
        <p:spPr/>
        <p:txBody>
          <a:bodyPr>
            <a:normAutofit lnSpcReduction="10000"/>
          </a:bodyPr>
          <a:lstStyle/>
          <a:p>
            <a:pPr eaLnBrk="1" hangingPunct="1">
              <a:lnSpc>
                <a:spcPct val="90000"/>
              </a:lnSpc>
              <a:buFontTx/>
              <a:buNone/>
            </a:pPr>
            <a:endParaRPr lang="en-US" altLang="en-US" sz="2800" smtClean="0"/>
          </a:p>
          <a:p>
            <a:pPr eaLnBrk="1" hangingPunct="1">
              <a:lnSpc>
                <a:spcPct val="90000"/>
              </a:lnSpc>
            </a:pPr>
            <a:r>
              <a:rPr lang="en-US" altLang="en-US" sz="2800" smtClean="0"/>
              <a:t>A description of student’s targeted inappropriate behavior;</a:t>
            </a:r>
          </a:p>
          <a:p>
            <a:pPr eaLnBrk="1" hangingPunct="1">
              <a:lnSpc>
                <a:spcPct val="90000"/>
              </a:lnSpc>
            </a:pPr>
            <a:r>
              <a:rPr lang="en-US" altLang="en-US" sz="2800" smtClean="0"/>
              <a:t>A description of the replacement behavior;</a:t>
            </a:r>
          </a:p>
          <a:p>
            <a:pPr eaLnBrk="1" hangingPunct="1">
              <a:lnSpc>
                <a:spcPct val="90000"/>
              </a:lnSpc>
            </a:pPr>
            <a:r>
              <a:rPr lang="en-US" altLang="en-US" sz="2800" smtClean="0"/>
              <a:t>Intervention strategies that relate the function of the targeted behavior with the replacement behavior;</a:t>
            </a:r>
          </a:p>
          <a:p>
            <a:pPr eaLnBrk="1" hangingPunct="1">
              <a:lnSpc>
                <a:spcPct val="90000"/>
              </a:lnSpc>
            </a:pPr>
            <a:r>
              <a:rPr lang="en-US" altLang="en-US" sz="2800" smtClean="0"/>
              <a:t>A description of the frequency of intervention; and</a:t>
            </a:r>
          </a:p>
          <a:p>
            <a:pPr eaLnBrk="1" hangingPunct="1">
              <a:lnSpc>
                <a:spcPct val="90000"/>
              </a:lnSpc>
            </a:pPr>
            <a:r>
              <a:rPr lang="en-US" altLang="en-US" sz="2800" smtClean="0"/>
              <a:t>Identification of who is responsible for implementing the intervention(s)</a:t>
            </a:r>
          </a:p>
          <a:p>
            <a:pPr eaLnBrk="1" hangingPunct="1">
              <a:lnSpc>
                <a:spcPct val="90000"/>
              </a:lnSpc>
            </a:pPr>
            <a:r>
              <a:rPr lang="en-US" altLang="en-US" sz="2800" smtClean="0"/>
              <a:t>A review schedule and progress notes.</a:t>
            </a:r>
          </a:p>
        </p:txBody>
      </p:sp>
      <p:sp>
        <p:nvSpPr>
          <p:cNvPr id="57348"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3055DFC-9F84-4DF8-B81B-B82FC7F8FF7B}" type="slidenum">
              <a:rPr lang="en-US" altLang="en-US"/>
              <a:pPr eaLnBrk="1" hangingPunct="1"/>
              <a:t>65</a:t>
            </a:fld>
            <a:endParaRPr lang="en-US"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eaLnBrk="1" hangingPunct="1">
              <a:defRPr/>
            </a:pPr>
            <a:r>
              <a:rPr lang="en-US" sz="4000" dirty="0"/>
              <a:t>Positive Behavioral Interventions May Include</a:t>
            </a:r>
            <a:r>
              <a:rPr lang="en-US" sz="4000" b="1" dirty="0"/>
              <a:t>:</a:t>
            </a:r>
            <a:r>
              <a:rPr lang="en-US" sz="4000" dirty="0"/>
              <a:t> </a:t>
            </a:r>
          </a:p>
        </p:txBody>
      </p:sp>
      <p:sp>
        <p:nvSpPr>
          <p:cNvPr id="62467" name="Rectangle 3"/>
          <p:cNvSpPr>
            <a:spLocks noGrp="1" noChangeArrowheads="1"/>
          </p:cNvSpPr>
          <p:nvPr>
            <p:ph idx="1"/>
          </p:nvPr>
        </p:nvSpPr>
        <p:spPr/>
        <p:txBody>
          <a:bodyPr/>
          <a:lstStyle/>
          <a:p>
            <a:pPr eaLnBrk="1" hangingPunct="1">
              <a:lnSpc>
                <a:spcPct val="90000"/>
              </a:lnSpc>
            </a:pPr>
            <a:r>
              <a:rPr lang="en-US" altLang="en-US" sz="2800" dirty="0" smtClean="0"/>
              <a:t>Replacing problem behaviors with appropriate behaviors that serve the same (or similar) function as inappropriate ones; (Examples?)</a:t>
            </a:r>
          </a:p>
          <a:p>
            <a:pPr eaLnBrk="1" hangingPunct="1">
              <a:lnSpc>
                <a:spcPct val="90000"/>
              </a:lnSpc>
            </a:pPr>
            <a:r>
              <a:rPr lang="en-US" altLang="en-US" sz="2800" dirty="0" smtClean="0"/>
              <a:t>Increasing rates of existing appropriate behaviors;</a:t>
            </a:r>
          </a:p>
          <a:p>
            <a:pPr eaLnBrk="1" hangingPunct="1">
              <a:lnSpc>
                <a:spcPct val="90000"/>
              </a:lnSpc>
            </a:pPr>
            <a:r>
              <a:rPr lang="en-US" altLang="en-US" sz="2800" dirty="0" smtClean="0"/>
              <a:t>Making changes to the environment that eliminate the possibility of engaging in inappropriate behavior; and</a:t>
            </a:r>
          </a:p>
          <a:p>
            <a:pPr eaLnBrk="1" hangingPunct="1">
              <a:lnSpc>
                <a:spcPct val="90000"/>
              </a:lnSpc>
            </a:pPr>
            <a:r>
              <a:rPr lang="en-US" altLang="en-US" sz="2800" dirty="0" smtClean="0"/>
              <a:t>Providing the supports necessary for the child to use the appropriate behaviors.</a:t>
            </a:r>
          </a:p>
        </p:txBody>
      </p:sp>
      <p:sp>
        <p:nvSpPr>
          <p:cNvPr id="62468"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B1E8758-2037-4FE2-A63C-3A37954E47DD}" type="slidenum">
              <a:rPr lang="en-US" altLang="en-US"/>
              <a:pPr eaLnBrk="1" hangingPunct="1"/>
              <a:t>66</a:t>
            </a:fld>
            <a:endParaRPr lang="en-US" alt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z="4000" b="1" smtClean="0"/>
              <a:t>Monitoring of Intervention Effects</a:t>
            </a:r>
          </a:p>
        </p:txBody>
      </p:sp>
      <p:sp>
        <p:nvSpPr>
          <p:cNvPr id="69635" name="Rectangle 3"/>
          <p:cNvSpPr>
            <a:spLocks noGrp="1" noChangeArrowheads="1"/>
          </p:cNvSpPr>
          <p:nvPr>
            <p:ph idx="1"/>
          </p:nvPr>
        </p:nvSpPr>
        <p:spPr/>
        <p:txBody>
          <a:bodyPr>
            <a:normAutofit/>
          </a:bodyPr>
          <a:lstStyle/>
          <a:p>
            <a:pPr eaLnBrk="1" hangingPunct="1">
              <a:lnSpc>
                <a:spcPct val="80000"/>
              </a:lnSpc>
              <a:buFontTx/>
              <a:buNone/>
            </a:pPr>
            <a:r>
              <a:rPr lang="en-US" altLang="en-US" sz="2400" b="1" dirty="0" smtClean="0"/>
              <a:t>√ </a:t>
            </a:r>
            <a:r>
              <a:rPr lang="en-US" altLang="en-US" sz="2400" dirty="0" smtClean="0"/>
              <a:t>Collect and document student performance data on a regular and frequent basis, as specified in the Behavioral Intervention Plan (Movement from the baseline measure)</a:t>
            </a:r>
          </a:p>
          <a:p>
            <a:pPr eaLnBrk="1" hangingPunct="1">
              <a:lnSpc>
                <a:spcPct val="80000"/>
              </a:lnSpc>
              <a:buFontTx/>
              <a:buNone/>
            </a:pPr>
            <a:endParaRPr lang="en-US" altLang="en-US" sz="2400" dirty="0" smtClean="0"/>
          </a:p>
          <a:p>
            <a:pPr eaLnBrk="1" hangingPunct="1">
              <a:lnSpc>
                <a:spcPct val="80000"/>
              </a:lnSpc>
              <a:buFontTx/>
              <a:buNone/>
            </a:pPr>
            <a:r>
              <a:rPr lang="en-US" altLang="en-US" sz="2400" dirty="0" smtClean="0"/>
              <a:t>√ Summarize and document progress monitoring information to communicate to parents and other relevant individuals about movement from the </a:t>
            </a:r>
            <a:r>
              <a:rPr lang="en-US" altLang="en-US" sz="2400" dirty="0" smtClean="0">
                <a:solidFill>
                  <a:srgbClr val="FF0000"/>
                </a:solidFill>
              </a:rPr>
              <a:t>baseline </a:t>
            </a:r>
          </a:p>
          <a:p>
            <a:pPr eaLnBrk="1" hangingPunct="1">
              <a:lnSpc>
                <a:spcPct val="80000"/>
              </a:lnSpc>
              <a:buFontTx/>
              <a:buNone/>
            </a:pPr>
            <a:endParaRPr lang="en-US" altLang="en-US" sz="2400" dirty="0" smtClean="0">
              <a:solidFill>
                <a:srgbClr val="FF0000"/>
              </a:solidFill>
            </a:endParaRPr>
          </a:p>
          <a:p>
            <a:pPr eaLnBrk="1" hangingPunct="1">
              <a:lnSpc>
                <a:spcPct val="80000"/>
              </a:lnSpc>
              <a:buFontTx/>
              <a:buNone/>
            </a:pPr>
            <a:r>
              <a:rPr lang="en-US" altLang="en-US" sz="2400" dirty="0" smtClean="0"/>
              <a:t>√ Frequently and repeatedly use progress monitoring </a:t>
            </a:r>
          </a:p>
          <a:p>
            <a:pPr eaLnBrk="1" hangingPunct="1">
              <a:lnSpc>
                <a:spcPct val="80000"/>
              </a:lnSpc>
              <a:buFontTx/>
              <a:buNone/>
            </a:pPr>
            <a:endParaRPr lang="en-US" altLang="en-US" sz="2400" dirty="0"/>
          </a:p>
          <a:p>
            <a:pPr eaLnBrk="1" hangingPunct="1">
              <a:lnSpc>
                <a:spcPct val="80000"/>
              </a:lnSpc>
              <a:buFontTx/>
              <a:buNone/>
            </a:pPr>
            <a:r>
              <a:rPr lang="en-US" altLang="en-US" sz="2400" dirty="0" smtClean="0"/>
              <a:t>√ Ensure that modification of the Behavioral Intervention Plan is made as frequently as necessary by team sharing of progress. </a:t>
            </a:r>
          </a:p>
        </p:txBody>
      </p:sp>
      <p:sp>
        <p:nvSpPr>
          <p:cNvPr id="69636"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A7B7EC9-CB50-4541-AF8A-124EB70E7758}" type="slidenum">
              <a:rPr lang="en-US" altLang="en-US"/>
              <a:pPr eaLnBrk="1" hangingPunct="1"/>
              <a:t>67</a:t>
            </a:fld>
            <a:endParaRPr lang="en-US"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b="1" smtClean="0"/>
              <a:t>Reviewing the BIP</a:t>
            </a:r>
          </a:p>
        </p:txBody>
      </p:sp>
      <p:sp>
        <p:nvSpPr>
          <p:cNvPr id="70659" name="Rectangle 3"/>
          <p:cNvSpPr>
            <a:spLocks noGrp="1" noChangeArrowheads="1"/>
          </p:cNvSpPr>
          <p:nvPr>
            <p:ph idx="1"/>
          </p:nvPr>
        </p:nvSpPr>
        <p:spPr/>
        <p:txBody>
          <a:bodyPr/>
          <a:lstStyle/>
          <a:p>
            <a:pPr eaLnBrk="1" hangingPunct="1">
              <a:lnSpc>
                <a:spcPct val="80000"/>
              </a:lnSpc>
            </a:pPr>
            <a:r>
              <a:rPr lang="en-US" altLang="en-US" sz="2800" dirty="0" smtClean="0"/>
              <a:t>The child has reached his goals and objectives and new goals and objectives need to be established;</a:t>
            </a:r>
          </a:p>
          <a:p>
            <a:pPr eaLnBrk="1" hangingPunct="1">
              <a:lnSpc>
                <a:spcPct val="80000"/>
              </a:lnSpc>
            </a:pPr>
            <a:r>
              <a:rPr lang="en-US" altLang="en-US" sz="2800" dirty="0" smtClean="0"/>
              <a:t>The “situation” has changed and the interventions no longer address the current needs of the student;</a:t>
            </a:r>
          </a:p>
          <a:p>
            <a:pPr eaLnBrk="1" hangingPunct="1">
              <a:lnSpc>
                <a:spcPct val="80000"/>
              </a:lnSpc>
            </a:pPr>
            <a:r>
              <a:rPr lang="en-US" altLang="en-US" sz="2800" dirty="0" smtClean="0"/>
              <a:t>There is a placement, schedule or program change; or</a:t>
            </a:r>
          </a:p>
          <a:p>
            <a:pPr eaLnBrk="1" hangingPunct="1">
              <a:lnSpc>
                <a:spcPct val="80000"/>
              </a:lnSpc>
            </a:pPr>
            <a:r>
              <a:rPr lang="en-US" altLang="en-US" sz="2800" dirty="0" smtClean="0"/>
              <a:t>It is clear that the original Behavioral Intervention Plan is not producing positive changes in the student’s behavior(s).</a:t>
            </a:r>
          </a:p>
        </p:txBody>
      </p:sp>
      <p:sp>
        <p:nvSpPr>
          <p:cNvPr id="70660"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5756138-6B1B-4294-B136-3B29923F0751}" type="slidenum">
              <a:rPr lang="en-US" altLang="en-US"/>
              <a:pPr eaLnBrk="1" hangingPunct="1"/>
              <a:t>68</a:t>
            </a:fld>
            <a:endParaRPr lang="en-US"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b="1" smtClean="0"/>
              <a:t>Trouble Shooting the Plan</a:t>
            </a:r>
          </a:p>
        </p:txBody>
      </p:sp>
      <p:sp>
        <p:nvSpPr>
          <p:cNvPr id="71683" name="Rectangle 3"/>
          <p:cNvSpPr>
            <a:spLocks noGrp="1" noChangeArrowheads="1"/>
          </p:cNvSpPr>
          <p:nvPr>
            <p:ph idx="1"/>
          </p:nvPr>
        </p:nvSpPr>
        <p:spPr>
          <a:xfrm>
            <a:off x="457200" y="2209800"/>
            <a:ext cx="8229600" cy="4114800"/>
          </a:xfrm>
        </p:spPr>
        <p:txBody>
          <a:bodyPr/>
          <a:lstStyle/>
          <a:p>
            <a:pPr eaLnBrk="1" hangingPunct="1">
              <a:lnSpc>
                <a:spcPct val="90000"/>
              </a:lnSpc>
            </a:pPr>
            <a:r>
              <a:rPr lang="en-US" altLang="en-US" sz="2400" dirty="0" smtClean="0"/>
              <a:t>Too vague a definition of the behavior(s) of concern;  </a:t>
            </a:r>
          </a:p>
          <a:p>
            <a:pPr eaLnBrk="1" hangingPunct="1">
              <a:lnSpc>
                <a:spcPct val="90000"/>
              </a:lnSpc>
            </a:pPr>
            <a:r>
              <a:rPr lang="en-US" altLang="en-US" sz="2400" dirty="0" smtClean="0"/>
              <a:t>Incomplete measurement/data collection regarding the behavior(s) of concern and the interventions selected;</a:t>
            </a:r>
          </a:p>
          <a:p>
            <a:pPr eaLnBrk="1" hangingPunct="1">
              <a:lnSpc>
                <a:spcPct val="90000"/>
              </a:lnSpc>
            </a:pPr>
            <a:r>
              <a:rPr lang="en-US" altLang="en-US" sz="2400" dirty="0" smtClean="0"/>
              <a:t>Incorrect interpretation of the Functional Behavioral Assessment data collected by team or others;</a:t>
            </a:r>
          </a:p>
          <a:p>
            <a:pPr eaLnBrk="1" hangingPunct="1">
              <a:lnSpc>
                <a:spcPct val="90000"/>
              </a:lnSpc>
            </a:pPr>
            <a:r>
              <a:rPr lang="en-US" altLang="en-US" sz="2400" dirty="0" smtClean="0"/>
              <a:t>Inappropriate intervention (e.g., too weak to deal with the complexity or magnitude of the behavior problem);</a:t>
            </a:r>
          </a:p>
          <a:p>
            <a:pPr eaLnBrk="1" hangingPunct="1">
              <a:lnSpc>
                <a:spcPct val="90000"/>
              </a:lnSpc>
            </a:pPr>
            <a:r>
              <a:rPr lang="en-US" altLang="en-US" sz="2400" dirty="0" smtClean="0"/>
              <a:t>Inconsistent or incorrect application of one or more parts of the intervention plan</a:t>
            </a:r>
          </a:p>
          <a:p>
            <a:pPr eaLnBrk="1" hangingPunct="1">
              <a:lnSpc>
                <a:spcPct val="90000"/>
              </a:lnSpc>
            </a:pPr>
            <a:endParaRPr lang="en-US" altLang="en-US" sz="2400" dirty="0" smtClean="0"/>
          </a:p>
          <a:p>
            <a:pPr eaLnBrk="1" hangingPunct="1">
              <a:lnSpc>
                <a:spcPct val="90000"/>
              </a:lnSpc>
            </a:pPr>
            <a:endParaRPr lang="en-US" altLang="en-US" sz="2400" dirty="0" smtClean="0"/>
          </a:p>
        </p:txBody>
      </p:sp>
      <p:sp>
        <p:nvSpPr>
          <p:cNvPr id="71684"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9A53CDB-FACF-4E6D-B82C-0A9BAF233800}" type="slidenum">
              <a:rPr lang="en-US" altLang="en-US"/>
              <a:pPr eaLnBrk="1" hangingPunct="1"/>
              <a:t>69</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457200"/>
            <a:ext cx="8229600" cy="1066800"/>
          </a:xfrm>
        </p:spPr>
        <p:txBody>
          <a:bodyPr/>
          <a:lstStyle/>
          <a:p>
            <a:pPr eaLnBrk="1" hangingPunct="1"/>
            <a:r>
              <a:rPr lang="en-US" altLang="en-US" dirty="0" smtClean="0"/>
              <a:t>DSM V Descriptors, </a:t>
            </a:r>
          </a:p>
        </p:txBody>
      </p:sp>
      <p:sp>
        <p:nvSpPr>
          <p:cNvPr id="3" name="Content Placeholder 2"/>
          <p:cNvSpPr>
            <a:spLocks noGrp="1"/>
          </p:cNvSpPr>
          <p:nvPr>
            <p:ph idx="1"/>
          </p:nvPr>
        </p:nvSpPr>
        <p:spPr>
          <a:xfrm>
            <a:off x="1066800" y="1600200"/>
            <a:ext cx="8229600" cy="4525963"/>
          </a:xfrm>
        </p:spPr>
        <p:txBody>
          <a:bodyPr>
            <a:normAutofit lnSpcReduction="10000"/>
          </a:bodyPr>
          <a:lstStyle/>
          <a:p>
            <a:pPr eaLnBrk="1" hangingPunct="1">
              <a:defRPr/>
            </a:pPr>
            <a:r>
              <a:rPr lang="en-US" dirty="0" smtClean="0"/>
              <a:t>New Chapter</a:t>
            </a:r>
          </a:p>
          <a:p>
            <a:pPr lvl="1" eaLnBrk="1" hangingPunct="1">
              <a:defRPr/>
            </a:pPr>
            <a:r>
              <a:rPr lang="en-US" dirty="0" smtClean="0"/>
              <a:t>Disruptive , Impulse Control and Conduct Disorders, emotional and behavioral self control</a:t>
            </a:r>
          </a:p>
          <a:p>
            <a:pPr lvl="1" eaLnBrk="1" hangingPunct="1">
              <a:defRPr/>
            </a:pPr>
            <a:r>
              <a:rPr lang="en-US" dirty="0" smtClean="0"/>
              <a:t>ODD</a:t>
            </a:r>
          </a:p>
          <a:p>
            <a:pPr lvl="2" eaLnBrk="1" hangingPunct="1">
              <a:defRPr/>
            </a:pPr>
            <a:r>
              <a:rPr lang="en-US" dirty="0" smtClean="0"/>
              <a:t>Three symptom clusters</a:t>
            </a:r>
          </a:p>
          <a:p>
            <a:pPr lvl="3" eaLnBrk="1" hangingPunct="1">
              <a:defRPr/>
            </a:pPr>
            <a:r>
              <a:rPr lang="en-US" dirty="0" smtClean="0"/>
              <a:t>Angry/irritable, argumentative/defiant, Vindictiveness</a:t>
            </a:r>
          </a:p>
          <a:p>
            <a:pPr lvl="3" eaLnBrk="1" hangingPunct="1">
              <a:defRPr/>
            </a:pPr>
            <a:r>
              <a:rPr lang="en-US" dirty="0" smtClean="0"/>
              <a:t>Severity and Frequency, </a:t>
            </a:r>
          </a:p>
          <a:p>
            <a:pPr lvl="1" eaLnBrk="1" hangingPunct="1">
              <a:defRPr/>
            </a:pPr>
            <a:r>
              <a:rPr lang="en-US" dirty="0" smtClean="0"/>
              <a:t>Conduct Disorder</a:t>
            </a:r>
          </a:p>
          <a:p>
            <a:pPr lvl="2" eaLnBrk="1" hangingPunct="1">
              <a:defRPr/>
            </a:pPr>
            <a:r>
              <a:rPr lang="en-US" dirty="0" smtClean="0"/>
              <a:t>Can be a developmental outcome of ODD</a:t>
            </a:r>
          </a:p>
          <a:p>
            <a:pPr lvl="2" eaLnBrk="1" hangingPunct="1">
              <a:defRPr/>
            </a:pPr>
            <a:r>
              <a:rPr lang="en-US" dirty="0" smtClean="0"/>
              <a:t>Limited pro-social behaviors</a:t>
            </a:r>
          </a:p>
          <a:p>
            <a:pPr lvl="1" eaLnBrk="1" hangingPunct="1">
              <a:defRPr/>
            </a:pPr>
            <a:r>
              <a:rPr lang="en-US" dirty="0" smtClean="0"/>
              <a:t>Intermittent Explosive Disorder</a:t>
            </a:r>
          </a:p>
          <a:p>
            <a:pPr lvl="2" eaLnBrk="1" hangingPunct="1">
              <a:defRPr/>
            </a:pPr>
            <a:r>
              <a:rPr lang="en-US" dirty="0" smtClean="0"/>
              <a:t>Broaden criteria,  impact issues, impulse and anger based</a:t>
            </a:r>
          </a:p>
          <a:p>
            <a:pPr lvl="2" eaLnBrk="1" hangingPunct="1">
              <a:defRPr/>
            </a:pPr>
            <a:endParaRPr lang="en-US" dirty="0"/>
          </a:p>
        </p:txBody>
      </p:sp>
      <p:sp>
        <p:nvSpPr>
          <p:cNvPr id="11268" name="Slide Number Placeholder 3"/>
          <p:cNvSpPr>
            <a:spLocks noGrp="1"/>
          </p:cNvSpPr>
          <p:nvPr>
            <p:ph type="sldNum" sz="quarter" idx="12"/>
          </p:nvPr>
        </p:nvSpPr>
        <p:spPr bwMode="auto">
          <a:xfrm>
            <a:off x="4648200" y="6553200"/>
            <a:ext cx="1447800" cy="2413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26D1A3-D89F-4807-8AFB-4B164B1D4C8C}" type="slidenum">
              <a:rPr lang="en-US" altLang="en-US"/>
              <a:pPr eaLnBrk="1" hangingPunct="1"/>
              <a:t>7</a:t>
            </a:fld>
            <a:endParaRPr lang="en-US"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704088"/>
            <a:ext cx="8229600" cy="515112"/>
          </a:xfrm>
        </p:spPr>
        <p:txBody>
          <a:bodyPr>
            <a:normAutofit fontScale="90000"/>
          </a:bodyPr>
          <a:lstStyle/>
          <a:p>
            <a:pPr eaLnBrk="1" hangingPunct="1"/>
            <a:r>
              <a:rPr lang="en-US" altLang="en-US" dirty="0" smtClean="0"/>
              <a:t>Trouble Shooting the Plan</a:t>
            </a:r>
          </a:p>
        </p:txBody>
      </p:sp>
      <p:sp>
        <p:nvSpPr>
          <p:cNvPr id="19459" name="Rectangle 3"/>
          <p:cNvSpPr>
            <a:spLocks noGrp="1" noChangeArrowheads="1"/>
          </p:cNvSpPr>
          <p:nvPr>
            <p:ph idx="1"/>
          </p:nvPr>
        </p:nvSpPr>
        <p:spPr>
          <a:xfrm>
            <a:off x="457200" y="2133600"/>
            <a:ext cx="8229600" cy="3992563"/>
          </a:xfrm>
        </p:spPr>
        <p:txBody>
          <a:bodyPr>
            <a:normAutofit/>
          </a:bodyPr>
          <a:lstStyle/>
          <a:p>
            <a:pPr eaLnBrk="1" hangingPunct="1">
              <a:lnSpc>
                <a:spcPct val="80000"/>
              </a:lnSpc>
              <a:defRPr/>
            </a:pPr>
            <a:r>
              <a:rPr lang="en-US" sz="2400" dirty="0"/>
              <a:t>Failure to </a:t>
            </a:r>
            <a:r>
              <a:rPr lang="en-US" sz="2400" dirty="0" smtClean="0"/>
              <a:t>adequately adjust </a:t>
            </a:r>
            <a:r>
              <a:rPr lang="en-US" sz="2400" dirty="0"/>
              <a:t>the implementation of the intervention plan </a:t>
            </a:r>
            <a:r>
              <a:rPr lang="en-US" sz="2400" dirty="0" smtClean="0"/>
              <a:t>based </a:t>
            </a:r>
            <a:r>
              <a:rPr lang="en-US" sz="2400" dirty="0"/>
              <a:t>on on-going monitoring and </a:t>
            </a:r>
            <a:r>
              <a:rPr lang="en-US" sz="2400" dirty="0" smtClean="0"/>
              <a:t>evaluation;</a:t>
            </a:r>
          </a:p>
          <a:p>
            <a:pPr marL="0" indent="0" eaLnBrk="1" hangingPunct="1">
              <a:lnSpc>
                <a:spcPct val="80000"/>
              </a:lnSpc>
              <a:buNone/>
              <a:defRPr/>
            </a:pPr>
            <a:endParaRPr lang="en-US" sz="2400" dirty="0" smtClean="0"/>
          </a:p>
          <a:p>
            <a:pPr eaLnBrk="1" hangingPunct="1">
              <a:lnSpc>
                <a:spcPct val="80000"/>
              </a:lnSpc>
              <a:defRPr/>
            </a:pPr>
            <a:r>
              <a:rPr lang="en-US" sz="2400" dirty="0" smtClean="0"/>
              <a:t>Failure to adequately </a:t>
            </a:r>
            <a:r>
              <a:rPr lang="en-US" sz="2400" dirty="0"/>
              <a:t>evaluate the impact of the intervention plan</a:t>
            </a:r>
            <a:r>
              <a:rPr lang="en-US" sz="2400" dirty="0" smtClean="0"/>
              <a:t>;</a:t>
            </a:r>
          </a:p>
          <a:p>
            <a:pPr marL="0" indent="0" eaLnBrk="1" hangingPunct="1">
              <a:lnSpc>
                <a:spcPct val="80000"/>
              </a:lnSpc>
              <a:buNone/>
              <a:defRPr/>
            </a:pPr>
            <a:endParaRPr lang="en-US" sz="2400" dirty="0"/>
          </a:p>
          <a:p>
            <a:pPr eaLnBrk="1" hangingPunct="1">
              <a:lnSpc>
                <a:spcPct val="80000"/>
              </a:lnSpc>
              <a:defRPr/>
            </a:pPr>
            <a:r>
              <a:rPr lang="en-US" sz="2400" dirty="0"/>
              <a:t>Inadequate system-wide </a:t>
            </a:r>
            <a:r>
              <a:rPr lang="en-US" sz="2400" dirty="0" smtClean="0"/>
              <a:t>support</a:t>
            </a:r>
            <a:endParaRPr lang="en-US" sz="2000" dirty="0"/>
          </a:p>
        </p:txBody>
      </p:sp>
      <p:sp>
        <p:nvSpPr>
          <p:cNvPr id="72708"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23A80B-AF52-4F76-88A5-26CDB517C657}" type="slidenum">
              <a:rPr lang="en-US" altLang="en-US"/>
              <a:pPr eaLnBrk="1" hangingPunct="1"/>
              <a:t>70</a:t>
            </a:fld>
            <a:endParaRPr lang="en-US" alt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04088"/>
            <a:ext cx="7620000" cy="743712"/>
          </a:xfrm>
        </p:spPr>
        <p:txBody>
          <a:bodyPr>
            <a:normAutofit fontScale="90000"/>
          </a:bodyPr>
          <a:lstStyle/>
          <a:p>
            <a:r>
              <a:rPr lang="en-US" altLang="en-US" dirty="0"/>
              <a:t>Trouble Shooting the Plan</a:t>
            </a:r>
            <a:endParaRPr lang="en-US" dirty="0"/>
          </a:p>
        </p:txBody>
      </p:sp>
      <p:sp>
        <p:nvSpPr>
          <p:cNvPr id="3" name="Content Placeholder 2"/>
          <p:cNvSpPr>
            <a:spLocks noGrp="1"/>
          </p:cNvSpPr>
          <p:nvPr>
            <p:ph idx="1"/>
          </p:nvPr>
        </p:nvSpPr>
        <p:spPr/>
        <p:txBody>
          <a:bodyPr>
            <a:normAutofit/>
          </a:bodyPr>
          <a:lstStyle/>
          <a:p>
            <a:pPr>
              <a:lnSpc>
                <a:spcPct val="80000"/>
              </a:lnSpc>
              <a:defRPr/>
            </a:pPr>
            <a:r>
              <a:rPr lang="en-US" sz="2800" dirty="0"/>
              <a:t>The behavior is an issue of tolerance rather than being something that distracts the student or others (e.g., a specific minor behavior, such as doodling</a:t>
            </a:r>
            <a:r>
              <a:rPr lang="en-US" sz="2800" dirty="0" smtClean="0"/>
              <a:t>);</a:t>
            </a:r>
          </a:p>
          <a:p>
            <a:pPr marL="0" indent="0">
              <a:lnSpc>
                <a:spcPct val="80000"/>
              </a:lnSpc>
              <a:buNone/>
              <a:defRPr/>
            </a:pPr>
            <a:endParaRPr lang="en-US" sz="2800" dirty="0"/>
          </a:p>
          <a:p>
            <a:pPr>
              <a:lnSpc>
                <a:spcPct val="80000"/>
              </a:lnSpc>
              <a:defRPr/>
            </a:pPr>
            <a:r>
              <a:rPr lang="en-US" sz="2800" dirty="0"/>
              <a:t>Failure to consider environmental issues, cultural norms, or psychiatric issues/mental illness outside of the school/classroom environment that are impacting on the student’s behavior</a:t>
            </a:r>
            <a:r>
              <a:rPr lang="en-US" sz="2800" dirty="0" smtClean="0"/>
              <a:t>.</a:t>
            </a:r>
          </a:p>
          <a:p>
            <a:pPr>
              <a:lnSpc>
                <a:spcPct val="80000"/>
              </a:lnSpc>
              <a:defRPr/>
            </a:pPr>
            <a:endParaRPr lang="en-US" sz="2800" dirty="0"/>
          </a:p>
          <a:p>
            <a:pPr>
              <a:lnSpc>
                <a:spcPct val="80000"/>
              </a:lnSpc>
              <a:defRPr/>
            </a:pPr>
            <a:r>
              <a:rPr lang="en-US" sz="2800" dirty="0"/>
              <a:t>Lack of fidelity in the implementation.</a:t>
            </a:r>
          </a:p>
        </p:txBody>
      </p:sp>
    </p:spTree>
    <p:extLst>
      <p:ext uri="{BB962C8B-B14F-4D97-AF65-F5344CB8AC3E}">
        <p14:creationId xmlns="" xmlns:p14="http://schemas.microsoft.com/office/powerpoint/2010/main" val="40624215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p:cNvPicPr>
            <a:picLocks noGrp="1" noChangeAspect="1" noChangeArrowheads="1"/>
          </p:cNvPicPr>
          <p:nvPr>
            <p:ph/>
          </p:nvPr>
        </p:nvPicPr>
        <p:blipFill>
          <a:blip r:embed="rId3">
            <a:extLst>
              <a:ext uri="{28A0092B-C50C-407E-A947-70E740481C1C}">
                <a14:useLocalDpi xmlns="" xmlns:a14="http://schemas.microsoft.com/office/drawing/2010/main" val="0"/>
              </a:ext>
            </a:extLst>
          </a:blip>
          <a:srcRect/>
          <a:stretch>
            <a:fillRect/>
          </a:stretch>
        </p:blipFill>
        <p:spPr>
          <a:xfrm>
            <a:off x="1219200" y="1295400"/>
            <a:ext cx="6477000" cy="4267200"/>
          </a:xfrm>
        </p:spPr>
      </p:pic>
      <p:sp>
        <p:nvSpPr>
          <p:cNvPr id="81924"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DA7FA0E-B04B-4BD4-9777-B1348925DC49}" type="slidenum">
              <a:rPr lang="en-US" altLang="en-US" smtClean="0"/>
              <a:pPr eaLnBrk="1" hangingPunct="1"/>
              <a:t>72</a:t>
            </a:fld>
            <a:endParaRPr lang="en-US" alt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1637F9-8EA7-4B46-8BBD-8586FC94EB46}" type="slidenum">
              <a:rPr lang="en-US" altLang="en-US"/>
              <a:pPr eaLnBrk="1" hangingPunct="1"/>
              <a:t>73</a:t>
            </a:fld>
            <a:endParaRPr lang="en-US" altLang="en-US"/>
          </a:p>
        </p:txBody>
      </p:sp>
      <p:sp>
        <p:nvSpPr>
          <p:cNvPr id="78850" name="Title 1"/>
          <p:cNvSpPr>
            <a:spLocks noGrp="1"/>
          </p:cNvSpPr>
          <p:nvPr>
            <p:ph type="title" idx="4294967295"/>
          </p:nvPr>
        </p:nvSpPr>
        <p:spPr>
          <a:xfrm>
            <a:off x="152400" y="274638"/>
            <a:ext cx="8686800" cy="1143000"/>
          </a:xfrm>
        </p:spPr>
        <p:txBody>
          <a:bodyPr>
            <a:normAutofit fontScale="90000"/>
          </a:bodyPr>
          <a:lstStyle/>
          <a:p>
            <a:pPr eaLnBrk="1" hangingPunct="1"/>
            <a:r>
              <a:rPr lang="en-US" altLang="en-US" dirty="0" smtClean="0"/>
              <a:t>Ask child -- “Challenge Your Ideas”</a:t>
            </a:r>
          </a:p>
        </p:txBody>
      </p:sp>
      <p:sp>
        <p:nvSpPr>
          <p:cNvPr id="78851" name="Content Placeholder 2"/>
          <p:cNvSpPr>
            <a:spLocks noGrp="1"/>
          </p:cNvSpPr>
          <p:nvPr>
            <p:ph idx="4294967295"/>
          </p:nvPr>
        </p:nvSpPr>
        <p:spPr>
          <a:xfrm>
            <a:off x="0" y="1600200"/>
            <a:ext cx="8229600" cy="4525963"/>
          </a:xfrm>
        </p:spPr>
        <p:txBody>
          <a:bodyPr/>
          <a:lstStyle/>
          <a:p>
            <a:pPr eaLnBrk="1" hangingPunct="1"/>
            <a:r>
              <a:rPr lang="en-US" altLang="en-US" smtClean="0"/>
              <a:t>Smarter, Stronger, Braver  than you think</a:t>
            </a:r>
          </a:p>
          <a:p>
            <a:pPr eaLnBrk="1" hangingPunct="1"/>
            <a:r>
              <a:rPr lang="en-US" altLang="en-US" smtClean="0"/>
              <a:t>ODD is an ongoing event not a single incident behavior</a:t>
            </a:r>
          </a:p>
          <a:p>
            <a:pPr eaLnBrk="1" hangingPunct="1"/>
            <a:r>
              <a:rPr lang="en-US" altLang="en-US" smtClean="0"/>
              <a:t>Distress and Faith/Hope are co-occurring conditions…Distress is thinking/feeling, Faith/Hope turn that distress into constructive action</a:t>
            </a:r>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tLang="en-US" smtClean="0"/>
              <a:t>Challenge Ideas</a:t>
            </a:r>
          </a:p>
        </p:txBody>
      </p:sp>
      <p:sp>
        <p:nvSpPr>
          <p:cNvPr id="79875" name="Content Placeholder 2"/>
          <p:cNvSpPr>
            <a:spLocks noGrp="1"/>
          </p:cNvSpPr>
          <p:nvPr>
            <p:ph idx="1"/>
          </p:nvPr>
        </p:nvSpPr>
        <p:spPr/>
        <p:txBody>
          <a:bodyPr/>
          <a:lstStyle/>
          <a:p>
            <a:pPr eaLnBrk="1" hangingPunct="1"/>
            <a:r>
              <a:rPr lang="en-US" altLang="en-US" sz="2800" dirty="0" smtClean="0"/>
              <a:t>It is not what is wrong with you but what happened to you, and what you felt about it</a:t>
            </a:r>
          </a:p>
          <a:p>
            <a:pPr marL="0" indent="0" eaLnBrk="1" hangingPunct="1">
              <a:buNone/>
            </a:pPr>
            <a:endParaRPr lang="en-US" altLang="en-US" sz="2800" dirty="0" smtClean="0"/>
          </a:p>
          <a:p>
            <a:pPr eaLnBrk="1" hangingPunct="1"/>
            <a:r>
              <a:rPr lang="en-US" altLang="en-US" sz="2800" dirty="0" smtClean="0"/>
              <a:t>The behavior is not the reason for the consequence it is the thinking that led to the behavior</a:t>
            </a:r>
          </a:p>
          <a:p>
            <a:pPr marL="0" indent="0" eaLnBrk="1" hangingPunct="1">
              <a:buNone/>
            </a:pPr>
            <a:endParaRPr lang="en-US" altLang="en-US" sz="2800" dirty="0" smtClean="0"/>
          </a:p>
          <a:p>
            <a:pPr eaLnBrk="1" hangingPunct="1"/>
            <a:r>
              <a:rPr lang="en-US" altLang="en-US" sz="2800" dirty="0" smtClean="0"/>
              <a:t>Stopping the behavior is not enough!!</a:t>
            </a:r>
          </a:p>
        </p:txBody>
      </p:sp>
      <p:sp>
        <p:nvSpPr>
          <p:cNvPr id="79876"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C55BF75-E97F-40AF-92B9-9FC0795F640C}" type="slidenum">
              <a:rPr lang="en-US" altLang="en-US"/>
              <a:pPr eaLnBrk="1" hangingPunct="1"/>
              <a:t>74</a:t>
            </a:fld>
            <a:endParaRPr lang="en-US" alt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a:xfrm>
            <a:off x="228600" y="273050"/>
            <a:ext cx="3505200" cy="1162050"/>
          </a:xfrm>
        </p:spPr>
        <p:txBody>
          <a:bodyPr>
            <a:normAutofit/>
          </a:bodyPr>
          <a:lstStyle/>
          <a:p>
            <a:pPr eaLnBrk="1" hangingPunct="1">
              <a:defRPr/>
            </a:pPr>
            <a:r>
              <a:rPr lang="en-US" sz="3200" dirty="0" smtClean="0"/>
              <a:t>Promote Attachment and Trust</a:t>
            </a:r>
          </a:p>
        </p:txBody>
      </p:sp>
      <p:sp>
        <p:nvSpPr>
          <p:cNvPr id="32772" name="Text Placeholder 5"/>
          <p:cNvSpPr>
            <a:spLocks noGrp="1"/>
          </p:cNvSpPr>
          <p:nvPr>
            <p:ph type="body" idx="2"/>
          </p:nvPr>
        </p:nvSpPr>
        <p:spPr>
          <a:xfrm>
            <a:off x="457200" y="1676400"/>
            <a:ext cx="3276600" cy="4449763"/>
          </a:xfrm>
        </p:spPr>
        <p:txBody>
          <a:bodyPr>
            <a:normAutofit lnSpcReduction="10000"/>
          </a:bodyPr>
          <a:lstStyle/>
          <a:p>
            <a:pPr eaLnBrk="1" hangingPunct="1">
              <a:defRPr/>
            </a:pPr>
            <a:r>
              <a:rPr lang="en-US" sz="2400" dirty="0" smtClean="0"/>
              <a:t>Strategies need to be used with clients at every age to promote social and emotional development, attachment or trust, and problem solving skills to support easy transitions and post traumatic growth during and after a stressful event or series of events</a:t>
            </a:r>
          </a:p>
        </p:txBody>
      </p:sp>
      <p:sp>
        <p:nvSpPr>
          <p:cNvPr id="94211" name="Content Placeholder 4"/>
          <p:cNvSpPr>
            <a:spLocks noGrp="1"/>
          </p:cNvSpPr>
          <p:nvPr>
            <p:ph sz="half" idx="1"/>
          </p:nvPr>
        </p:nvSpPr>
        <p:spPr>
          <a:xfrm>
            <a:off x="3962400" y="273050"/>
            <a:ext cx="4724400" cy="5853113"/>
          </a:xfrm>
        </p:spPr>
        <p:txBody>
          <a:bodyPr/>
          <a:lstStyle/>
          <a:p>
            <a:pPr eaLnBrk="1" hangingPunct="1"/>
            <a:endParaRPr lang="en-US" altLang="en-US" smtClean="0"/>
          </a:p>
        </p:txBody>
      </p:sp>
      <p:sp>
        <p:nvSpPr>
          <p:cNvPr id="94214"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97DA779-6898-4DBB-87F8-D622AF8DB098}" type="slidenum">
              <a:rPr lang="en-US" altLang="en-US"/>
              <a:pPr eaLnBrk="1" hangingPunct="1"/>
              <a:t>75</a:t>
            </a:fld>
            <a:endParaRPr lang="en-US" altLang="en-US"/>
          </a:p>
        </p:txBody>
      </p:sp>
      <p:pic>
        <p:nvPicPr>
          <p:cNvPr id="94213" name="Picture 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038600" y="228600"/>
            <a:ext cx="4667250"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title"/>
          </p:nvPr>
        </p:nvSpPr>
        <p:spPr/>
        <p:txBody>
          <a:bodyPr/>
          <a:lstStyle/>
          <a:p>
            <a:pPr eaLnBrk="1" hangingPunct="1"/>
            <a:r>
              <a:rPr lang="en-US" altLang="en-US" smtClean="0"/>
              <a:t>Relationship Building</a:t>
            </a:r>
          </a:p>
        </p:txBody>
      </p:sp>
      <p:sp>
        <p:nvSpPr>
          <p:cNvPr id="91139" name="Rectangle 8"/>
          <p:cNvSpPr>
            <a:spLocks noGrp="1" noChangeArrowheads="1"/>
          </p:cNvSpPr>
          <p:nvPr>
            <p:ph type="body" sz="half" idx="1"/>
          </p:nvPr>
        </p:nvSpPr>
        <p:spPr>
          <a:xfrm>
            <a:off x="457200" y="1447800"/>
            <a:ext cx="4038600" cy="4678363"/>
          </a:xfrm>
        </p:spPr>
        <p:txBody>
          <a:bodyPr/>
          <a:lstStyle/>
          <a:p>
            <a:pPr eaLnBrk="1" hangingPunct="1">
              <a:buFontTx/>
              <a:buNone/>
            </a:pPr>
            <a:r>
              <a:rPr lang="en-US" altLang="en-US" sz="2400" dirty="0" smtClean="0"/>
              <a:t>Interventionists have the ‘power’ to reach these children and teach them new skills.  They have the ability to build and form relationships and attachments; to empower these clients and make them feel secure.  You have the ability to create new chapters in a person’s life.</a:t>
            </a:r>
          </a:p>
        </p:txBody>
      </p:sp>
      <p:pic>
        <p:nvPicPr>
          <p:cNvPr id="91140" name="Picture 10"/>
          <p:cNvPicPr>
            <a:picLocks noGrp="1" noChangeAspect="1" noChangeArrowheads="1"/>
          </p:cNvPicPr>
          <p:nvPr>
            <p:ph sz="half" idx="2"/>
          </p:nvPr>
        </p:nvPicPr>
        <p:blipFill>
          <a:blip r:embed="rId2">
            <a:extLst>
              <a:ext uri="{28A0092B-C50C-407E-A947-70E740481C1C}">
                <a14:useLocalDpi xmlns="" xmlns:a14="http://schemas.microsoft.com/office/drawing/2010/main" val="0"/>
              </a:ext>
            </a:extLst>
          </a:blip>
          <a:srcRect/>
          <a:stretch>
            <a:fillRect/>
          </a:stretch>
        </p:blipFill>
        <p:spPr>
          <a:xfrm>
            <a:off x="4648200" y="1371600"/>
            <a:ext cx="4038600" cy="4724400"/>
          </a:xfrm>
        </p:spPr>
      </p:pic>
      <p:sp>
        <p:nvSpPr>
          <p:cNvPr id="91141"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4E3EC83-82E4-4815-B802-AC6DBAB46539}" type="slidenum">
              <a:rPr lang="en-US" altLang="en-US" smtClean="0"/>
              <a:pPr eaLnBrk="1" hangingPunct="1"/>
              <a:t>76</a:t>
            </a:fld>
            <a:endParaRPr lang="en-US" alt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Childhood Experiences</a:t>
            </a:r>
            <a:endParaRPr lang="en-US" dirty="0"/>
          </a:p>
        </p:txBody>
      </p:sp>
      <p:sp>
        <p:nvSpPr>
          <p:cNvPr id="3" name="Content Placeholder 2"/>
          <p:cNvSpPr>
            <a:spLocks noGrp="1"/>
          </p:cNvSpPr>
          <p:nvPr>
            <p:ph idx="1"/>
          </p:nvPr>
        </p:nvSpPr>
        <p:spPr/>
        <p:txBody>
          <a:bodyPr>
            <a:normAutofit fontScale="92500"/>
          </a:bodyPr>
          <a:lstStyle/>
          <a:p>
            <a:pPr>
              <a:defRPr/>
            </a:pPr>
            <a:r>
              <a:rPr lang="en-US" b="1" dirty="0">
                <a:latin typeface="Calibri" pitchFamily="34" charset="0"/>
                <a:cs typeface="Calibri" pitchFamily="34" charset="0"/>
              </a:rPr>
              <a:t>The ACE Study findings suggest that certain experiences are major risk factors for the leading causes of illness and death as well as poor quality of life in the United States. </a:t>
            </a:r>
          </a:p>
          <a:p>
            <a:pPr marL="914400" lvl="1" indent="-457200">
              <a:buClr>
                <a:schemeClr val="accent1">
                  <a:lumMod val="50000"/>
                </a:schemeClr>
              </a:buClr>
              <a:buFont typeface="Arial" pitchFamily="34" charset="0"/>
              <a:buChar char="•"/>
              <a:defRPr/>
            </a:pPr>
            <a:r>
              <a:rPr lang="en-US" sz="3200" b="1" dirty="0"/>
              <a:t>17,421 adult members of a large HMO, </a:t>
            </a:r>
          </a:p>
          <a:p>
            <a:pPr marL="914400" lvl="1" indent="-457200">
              <a:buClr>
                <a:schemeClr val="accent1">
                  <a:lumMod val="50000"/>
                </a:schemeClr>
              </a:buClr>
              <a:buFont typeface="Arial" pitchFamily="34" charset="0"/>
              <a:buChar char="•"/>
              <a:defRPr/>
            </a:pPr>
            <a:r>
              <a:rPr lang="en-US" sz="3200" b="1" dirty="0"/>
              <a:t>44 percent of respondents reported suffering sexual, physical, or psychological abuse as children, and </a:t>
            </a:r>
          </a:p>
          <a:p>
            <a:pPr marL="914400" lvl="1" indent="-457200">
              <a:buClr>
                <a:schemeClr val="accent1">
                  <a:lumMod val="50000"/>
                </a:schemeClr>
              </a:buClr>
              <a:buFont typeface="Arial" pitchFamily="34" charset="0"/>
              <a:buChar char="•"/>
              <a:defRPr/>
            </a:pPr>
            <a:r>
              <a:rPr lang="en-US" sz="3200" b="1" dirty="0"/>
              <a:t>12.5 percent reported domestic violence in the home.</a:t>
            </a:r>
          </a:p>
          <a:p>
            <a:endParaRPr lang="en-US" dirty="0"/>
          </a:p>
        </p:txBody>
      </p:sp>
    </p:spTree>
    <p:extLst>
      <p:ext uri="{BB962C8B-B14F-4D97-AF65-F5344CB8AC3E}">
        <p14:creationId xmlns="" xmlns:p14="http://schemas.microsoft.com/office/powerpoint/2010/main" val="30334118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533400" y="457200"/>
            <a:ext cx="8229600" cy="800100"/>
          </a:xfrm>
          <a:prstGeom prst="rect">
            <a:avLst/>
          </a:prstGeom>
          <a:solidFill>
            <a:schemeClr val="bg2">
              <a:lumMod val="40000"/>
              <a:lumOff val="6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a:lstStyle/>
          <a:p>
            <a:pPr algn="ctr">
              <a:defRPr/>
            </a:pPr>
            <a:r>
              <a:rPr lang="en-US" sz="4000" b="1" dirty="0">
                <a:solidFill>
                  <a:prstClr val="black"/>
                </a:solidFill>
                <a:latin typeface="Calibri" pitchFamily="34" charset="0"/>
                <a:cs typeface="Calibri" pitchFamily="34" charset="0"/>
              </a:rPr>
              <a:t>Adverse Childhood Experiences</a:t>
            </a:r>
          </a:p>
        </p:txBody>
      </p:sp>
      <p:sp>
        <p:nvSpPr>
          <p:cNvPr id="14341" name="Rectangle 1"/>
          <p:cNvSpPr>
            <a:spLocks noChangeArrowheads="1"/>
          </p:cNvSpPr>
          <p:nvPr/>
        </p:nvSpPr>
        <p:spPr bwMode="auto">
          <a:xfrm>
            <a:off x="1066800" y="1676400"/>
            <a:ext cx="7543800" cy="4985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AutoNum type="arabicPeriod"/>
            </a:pPr>
            <a:r>
              <a:rPr lang="en-US" altLang="en-US" sz="2400" dirty="0">
                <a:solidFill>
                  <a:srgbClr val="000000"/>
                </a:solidFill>
                <a:latin typeface="Calibri" pitchFamily="34" charset="0"/>
              </a:rPr>
              <a:t>Child physical abuse </a:t>
            </a:r>
          </a:p>
          <a:p>
            <a:pPr eaLnBrk="1" hangingPunct="1">
              <a:spcBef>
                <a:spcPct val="25000"/>
              </a:spcBef>
              <a:buFontTx/>
              <a:buAutoNum type="arabicPeriod"/>
            </a:pPr>
            <a:r>
              <a:rPr lang="en-US" altLang="en-US" sz="2400" dirty="0">
                <a:solidFill>
                  <a:srgbClr val="000000"/>
                </a:solidFill>
                <a:latin typeface="Calibri" pitchFamily="34" charset="0"/>
              </a:rPr>
              <a:t>Child sexual abuse</a:t>
            </a:r>
          </a:p>
          <a:p>
            <a:pPr eaLnBrk="1" hangingPunct="1">
              <a:spcBef>
                <a:spcPct val="25000"/>
              </a:spcBef>
              <a:buFontTx/>
              <a:buAutoNum type="arabicPeriod"/>
            </a:pPr>
            <a:r>
              <a:rPr lang="en-US" altLang="en-US" sz="2400" dirty="0">
                <a:solidFill>
                  <a:srgbClr val="000000"/>
                </a:solidFill>
                <a:latin typeface="Calibri" pitchFamily="34" charset="0"/>
              </a:rPr>
              <a:t>Child emotional abuse</a:t>
            </a:r>
          </a:p>
          <a:p>
            <a:pPr eaLnBrk="1" hangingPunct="1">
              <a:spcBef>
                <a:spcPct val="25000"/>
              </a:spcBef>
              <a:buFontTx/>
              <a:buAutoNum type="arabicPeriod"/>
            </a:pPr>
            <a:r>
              <a:rPr lang="en-US" altLang="en-US" sz="2400" dirty="0">
                <a:solidFill>
                  <a:srgbClr val="000000"/>
                </a:solidFill>
                <a:latin typeface="Calibri" pitchFamily="34" charset="0"/>
              </a:rPr>
              <a:t>Neglect</a:t>
            </a:r>
          </a:p>
          <a:p>
            <a:pPr eaLnBrk="1" hangingPunct="1">
              <a:spcBef>
                <a:spcPct val="25000"/>
              </a:spcBef>
              <a:buFontTx/>
              <a:buAutoNum type="arabicPeriod"/>
            </a:pPr>
            <a:r>
              <a:rPr lang="en-US" altLang="en-US" sz="2400" dirty="0">
                <a:solidFill>
                  <a:srgbClr val="000000"/>
                </a:solidFill>
                <a:latin typeface="Calibri" pitchFamily="34" charset="0"/>
              </a:rPr>
              <a:t>Mentally ill, depressed, or suicidal person in the home</a:t>
            </a:r>
          </a:p>
          <a:p>
            <a:pPr eaLnBrk="1" hangingPunct="1">
              <a:spcBef>
                <a:spcPct val="25000"/>
              </a:spcBef>
              <a:buFontTx/>
              <a:buAutoNum type="arabicPeriod"/>
            </a:pPr>
            <a:r>
              <a:rPr lang="en-US" altLang="en-US" sz="2400" dirty="0">
                <a:solidFill>
                  <a:srgbClr val="000000"/>
                </a:solidFill>
                <a:latin typeface="Calibri" pitchFamily="34" charset="0"/>
              </a:rPr>
              <a:t>Drug addicted or alcoholic family member</a:t>
            </a:r>
          </a:p>
          <a:p>
            <a:pPr eaLnBrk="1" hangingPunct="1">
              <a:spcBef>
                <a:spcPct val="25000"/>
              </a:spcBef>
              <a:buFontTx/>
              <a:buAutoNum type="arabicPeriod"/>
            </a:pPr>
            <a:r>
              <a:rPr lang="en-US" altLang="en-US" sz="2400" dirty="0">
                <a:solidFill>
                  <a:srgbClr val="000000"/>
                </a:solidFill>
                <a:latin typeface="Calibri" pitchFamily="34" charset="0"/>
              </a:rPr>
              <a:t>Witnessing domestic violence against the mother</a:t>
            </a:r>
          </a:p>
          <a:p>
            <a:pPr eaLnBrk="1" hangingPunct="1">
              <a:spcBef>
                <a:spcPct val="25000"/>
              </a:spcBef>
              <a:buFontTx/>
              <a:buAutoNum type="arabicPeriod"/>
            </a:pPr>
            <a:r>
              <a:rPr lang="en-US" altLang="en-US" sz="2400" dirty="0">
                <a:solidFill>
                  <a:srgbClr val="000000"/>
                </a:solidFill>
                <a:latin typeface="Calibri" pitchFamily="34" charset="0"/>
              </a:rPr>
              <a:t>Loss of a parent to death or abandonment, including </a:t>
            </a:r>
            <a:r>
              <a:rPr lang="en-US" altLang="en-US" sz="2400" dirty="0" smtClean="0">
                <a:solidFill>
                  <a:srgbClr val="000000"/>
                </a:solidFill>
                <a:latin typeface="Calibri" pitchFamily="34" charset="0"/>
              </a:rPr>
              <a:t>     abandonment </a:t>
            </a:r>
            <a:r>
              <a:rPr lang="en-US" altLang="en-US" sz="2400" dirty="0">
                <a:solidFill>
                  <a:srgbClr val="000000"/>
                </a:solidFill>
                <a:latin typeface="Calibri" pitchFamily="34" charset="0"/>
              </a:rPr>
              <a:t>by parental </a:t>
            </a:r>
            <a:r>
              <a:rPr lang="en-US" altLang="en-US" sz="2400" dirty="0" smtClean="0">
                <a:solidFill>
                  <a:srgbClr val="000000"/>
                </a:solidFill>
                <a:latin typeface="Calibri" pitchFamily="34" charset="0"/>
              </a:rPr>
              <a:t>divorce  </a:t>
            </a:r>
            <a:endParaRPr lang="en-US" altLang="en-US" sz="2400" dirty="0">
              <a:solidFill>
                <a:srgbClr val="000000"/>
              </a:solidFill>
              <a:latin typeface="Calibri" pitchFamily="34" charset="0"/>
            </a:endParaRPr>
          </a:p>
          <a:p>
            <a:pPr eaLnBrk="1" hangingPunct="1">
              <a:spcBef>
                <a:spcPct val="25000"/>
              </a:spcBef>
              <a:buFontTx/>
              <a:buAutoNum type="arabicPeriod"/>
            </a:pPr>
            <a:r>
              <a:rPr lang="en-US" altLang="en-US" sz="2400" dirty="0">
                <a:solidFill>
                  <a:srgbClr val="000000"/>
                </a:solidFill>
                <a:latin typeface="Calibri" pitchFamily="34" charset="0"/>
              </a:rPr>
              <a:t>Incarceration of any family member</a:t>
            </a:r>
            <a:r>
              <a:rPr lang="en-US" altLang="en-US" sz="2400" dirty="0" smtClean="0">
                <a:solidFill>
                  <a:srgbClr val="000000"/>
                </a:solidFill>
                <a:latin typeface="Calibri" pitchFamily="34" charset="0"/>
              </a:rPr>
              <a:t>.</a:t>
            </a:r>
          </a:p>
          <a:p>
            <a:pPr eaLnBrk="1" hangingPunct="1">
              <a:spcBef>
                <a:spcPct val="25000"/>
              </a:spcBef>
            </a:pPr>
            <a:r>
              <a:rPr lang="en-US" altLang="en-US" sz="2400" dirty="0" smtClean="0">
                <a:solidFill>
                  <a:srgbClr val="000000"/>
                </a:solidFill>
                <a:latin typeface="Calibri" pitchFamily="34" charset="0"/>
              </a:rPr>
              <a:t>What’s Missing???</a:t>
            </a:r>
            <a:endParaRPr lang="en-US" altLang="en-US" sz="2400" dirty="0">
              <a:solidFill>
                <a:srgbClr val="000000"/>
              </a:solidFill>
              <a:latin typeface="Calibri" pitchFamily="34" charset="0"/>
            </a:endParaRPr>
          </a:p>
        </p:txBody>
      </p:sp>
    </p:spTree>
    <p:extLst>
      <p:ext uri="{BB962C8B-B14F-4D97-AF65-F5344CB8AC3E}">
        <p14:creationId xmlns="" xmlns:p14="http://schemas.microsoft.com/office/powerpoint/2010/main" val="2329221335"/>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104900" y="0"/>
            <a:ext cx="8039100" cy="731838"/>
          </a:xfrm>
          <a:prstGeom prst="rect">
            <a:avLst/>
          </a:prstGeom>
          <a:solidFill>
            <a:schemeClr val="bg2">
              <a:lumMod val="40000"/>
              <a:lumOff val="60000"/>
            </a:schemeClr>
          </a:solidFill>
          <a:ln>
            <a:noFill/>
          </a:ln>
          <a:extLst/>
        </p:spPr>
        <p:txBody>
          <a:bodyPr anchor="ctr"/>
          <a:lstStyle>
            <a:lvl1pPr>
              <a:defRPr>
                <a:solidFill>
                  <a:schemeClr val="tx1"/>
                </a:solidFill>
                <a:latin typeface="Helvetica" pitchFamily="34" charset="0"/>
              </a:defRPr>
            </a:lvl1pPr>
            <a:lvl2pPr marL="742950" indent="-285750">
              <a:defRPr>
                <a:solidFill>
                  <a:schemeClr val="tx1"/>
                </a:solidFill>
                <a:latin typeface="Helvetica" pitchFamily="34" charset="0"/>
              </a:defRPr>
            </a:lvl2pPr>
            <a:lvl3pPr marL="1143000" indent="-228600">
              <a:defRPr>
                <a:solidFill>
                  <a:schemeClr val="tx1"/>
                </a:solidFill>
                <a:latin typeface="Helvetica" pitchFamily="34" charset="0"/>
              </a:defRPr>
            </a:lvl3pPr>
            <a:lvl4pPr marL="1600200" indent="-228600">
              <a:defRPr>
                <a:solidFill>
                  <a:schemeClr val="tx1"/>
                </a:solidFill>
                <a:latin typeface="Helvetica" pitchFamily="34" charset="0"/>
              </a:defRPr>
            </a:lvl4pPr>
            <a:lvl5pPr marL="2057400" indent="-228600">
              <a:defRPr>
                <a:solidFill>
                  <a:schemeClr val="tx1"/>
                </a:solidFill>
                <a:latin typeface="Helvetica" pitchFamily="34" charset="0"/>
              </a:defRPr>
            </a:lvl5pPr>
            <a:lvl6pPr marL="2514600" indent="-228600" algn="r" eaLnBrk="0" fontAlgn="base" hangingPunct="0">
              <a:spcBef>
                <a:spcPct val="0"/>
              </a:spcBef>
              <a:spcAft>
                <a:spcPct val="0"/>
              </a:spcAft>
              <a:defRPr>
                <a:solidFill>
                  <a:schemeClr val="tx1"/>
                </a:solidFill>
                <a:latin typeface="Helvetica" pitchFamily="34" charset="0"/>
              </a:defRPr>
            </a:lvl6pPr>
            <a:lvl7pPr marL="2971800" indent="-228600" algn="r" eaLnBrk="0" fontAlgn="base" hangingPunct="0">
              <a:spcBef>
                <a:spcPct val="0"/>
              </a:spcBef>
              <a:spcAft>
                <a:spcPct val="0"/>
              </a:spcAft>
              <a:defRPr>
                <a:solidFill>
                  <a:schemeClr val="tx1"/>
                </a:solidFill>
                <a:latin typeface="Helvetica" pitchFamily="34" charset="0"/>
              </a:defRPr>
            </a:lvl7pPr>
            <a:lvl8pPr marL="3429000" indent="-228600" algn="r" eaLnBrk="0" fontAlgn="base" hangingPunct="0">
              <a:spcBef>
                <a:spcPct val="0"/>
              </a:spcBef>
              <a:spcAft>
                <a:spcPct val="0"/>
              </a:spcAft>
              <a:defRPr>
                <a:solidFill>
                  <a:schemeClr val="tx1"/>
                </a:solidFill>
                <a:latin typeface="Helvetica" pitchFamily="34" charset="0"/>
              </a:defRPr>
            </a:lvl8pPr>
            <a:lvl9pPr marL="3886200" indent="-228600" algn="r" eaLnBrk="0" fontAlgn="base" hangingPunct="0">
              <a:spcBef>
                <a:spcPct val="0"/>
              </a:spcBef>
              <a:spcAft>
                <a:spcPct val="0"/>
              </a:spcAft>
              <a:defRPr>
                <a:solidFill>
                  <a:schemeClr val="tx1"/>
                </a:solidFill>
                <a:latin typeface="Helvetica" pitchFamily="34" charset="0"/>
              </a:defRPr>
            </a:lvl9pPr>
          </a:lstStyle>
          <a:p>
            <a:pPr fontAlgn="auto">
              <a:spcBef>
                <a:spcPts val="0"/>
              </a:spcBef>
              <a:spcAft>
                <a:spcPts val="0"/>
              </a:spcAft>
              <a:defRPr/>
            </a:pPr>
            <a:r>
              <a:rPr lang="en-US" altLang="en-US" sz="2100" dirty="0" smtClean="0">
                <a:solidFill>
                  <a:prstClr val="white"/>
                </a:solidFill>
              </a:rPr>
              <a:t>         </a:t>
            </a:r>
            <a:r>
              <a:rPr lang="en-US" altLang="en-US" sz="2800" b="1" dirty="0" smtClean="0">
                <a:solidFill>
                  <a:schemeClr val="bg1"/>
                </a:solidFill>
                <a:latin typeface="Calibri" pitchFamily="34" charset="0"/>
                <a:cs typeface="Calibri" pitchFamily="34" charset="0"/>
              </a:rPr>
              <a:t>ADVERSE </a:t>
            </a:r>
            <a:r>
              <a:rPr lang="en-US" altLang="en-US" sz="2800" b="1" dirty="0">
                <a:solidFill>
                  <a:schemeClr val="bg1"/>
                </a:solidFill>
                <a:latin typeface="Calibri" pitchFamily="34" charset="0"/>
                <a:cs typeface="Calibri" pitchFamily="34" charset="0"/>
              </a:rPr>
              <a:t>CHILDHOOD </a:t>
            </a:r>
            <a:r>
              <a:rPr lang="en-US" altLang="en-US" sz="2800" b="1" dirty="0" smtClean="0">
                <a:solidFill>
                  <a:schemeClr val="bg1"/>
                </a:solidFill>
                <a:latin typeface="Calibri" pitchFamily="34" charset="0"/>
                <a:cs typeface="Calibri" pitchFamily="34" charset="0"/>
              </a:rPr>
              <a:t>EXPERIENCES (ACEs)</a:t>
            </a:r>
            <a:endParaRPr lang="en-US" altLang="en-US" sz="2800" b="1" dirty="0">
              <a:solidFill>
                <a:schemeClr val="bg1"/>
              </a:solidFill>
              <a:latin typeface="Calibri" pitchFamily="34" charset="0"/>
              <a:cs typeface="Calibri" pitchFamily="34" charset="0"/>
            </a:endParaRPr>
          </a:p>
        </p:txBody>
      </p:sp>
      <p:pic>
        <p:nvPicPr>
          <p:cNvPr id="15363"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104900" cy="108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4" name="Text Box 5"/>
          <p:cNvSpPr txBox="1">
            <a:spLocks noChangeArrowheads="1"/>
          </p:cNvSpPr>
          <p:nvPr/>
        </p:nvSpPr>
        <p:spPr bwMode="auto">
          <a:xfrm>
            <a:off x="381000" y="2136775"/>
            <a:ext cx="4953000"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63550" indent="-463550" eaLnBrk="0" hangingPunct="0">
              <a:tabLst>
                <a:tab pos="463550" algn="l"/>
              </a:tabLst>
              <a:defRPr>
                <a:solidFill>
                  <a:schemeClr val="tx1"/>
                </a:solidFill>
                <a:latin typeface="Arial" charset="0"/>
              </a:defRPr>
            </a:lvl1pPr>
            <a:lvl2pPr marL="742950" indent="-285750" eaLnBrk="0" hangingPunct="0">
              <a:tabLst>
                <a:tab pos="463550" algn="l"/>
              </a:tabLst>
              <a:defRPr>
                <a:solidFill>
                  <a:schemeClr val="tx1"/>
                </a:solidFill>
                <a:latin typeface="Arial" charset="0"/>
              </a:defRPr>
            </a:lvl2pPr>
            <a:lvl3pPr marL="1143000" indent="-228600" eaLnBrk="0" hangingPunct="0">
              <a:tabLst>
                <a:tab pos="463550" algn="l"/>
              </a:tabLst>
              <a:defRPr>
                <a:solidFill>
                  <a:schemeClr val="tx1"/>
                </a:solidFill>
                <a:latin typeface="Arial" charset="0"/>
              </a:defRPr>
            </a:lvl3pPr>
            <a:lvl4pPr marL="1600200" indent="-228600" eaLnBrk="0" hangingPunct="0">
              <a:tabLst>
                <a:tab pos="463550" algn="l"/>
              </a:tabLst>
              <a:defRPr>
                <a:solidFill>
                  <a:schemeClr val="tx1"/>
                </a:solidFill>
                <a:latin typeface="Arial" charset="0"/>
              </a:defRPr>
            </a:lvl4pPr>
            <a:lvl5pPr marL="2057400" indent="-228600" eaLnBrk="0" hangingPunct="0">
              <a:tabLst>
                <a:tab pos="463550" algn="l"/>
              </a:tabLst>
              <a:defRPr>
                <a:solidFill>
                  <a:schemeClr val="tx1"/>
                </a:solidFill>
                <a:latin typeface="Arial" charset="0"/>
              </a:defRPr>
            </a:lvl5pPr>
            <a:lvl6pPr marL="2514600" indent="-228600" eaLnBrk="0" fontAlgn="base" hangingPunct="0">
              <a:spcBef>
                <a:spcPct val="0"/>
              </a:spcBef>
              <a:spcAft>
                <a:spcPct val="0"/>
              </a:spcAft>
              <a:tabLst>
                <a:tab pos="463550" algn="l"/>
              </a:tabLst>
              <a:defRPr>
                <a:solidFill>
                  <a:schemeClr val="tx1"/>
                </a:solidFill>
                <a:latin typeface="Arial" charset="0"/>
              </a:defRPr>
            </a:lvl6pPr>
            <a:lvl7pPr marL="2971800" indent="-228600" eaLnBrk="0" fontAlgn="base" hangingPunct="0">
              <a:spcBef>
                <a:spcPct val="0"/>
              </a:spcBef>
              <a:spcAft>
                <a:spcPct val="0"/>
              </a:spcAft>
              <a:tabLst>
                <a:tab pos="463550" algn="l"/>
              </a:tabLst>
              <a:defRPr>
                <a:solidFill>
                  <a:schemeClr val="tx1"/>
                </a:solidFill>
                <a:latin typeface="Arial" charset="0"/>
              </a:defRPr>
            </a:lvl7pPr>
            <a:lvl8pPr marL="3429000" indent="-228600" eaLnBrk="0" fontAlgn="base" hangingPunct="0">
              <a:spcBef>
                <a:spcPct val="0"/>
              </a:spcBef>
              <a:spcAft>
                <a:spcPct val="0"/>
              </a:spcAft>
              <a:tabLst>
                <a:tab pos="463550" algn="l"/>
              </a:tabLst>
              <a:defRPr>
                <a:solidFill>
                  <a:schemeClr val="tx1"/>
                </a:solidFill>
                <a:latin typeface="Arial" charset="0"/>
              </a:defRPr>
            </a:lvl8pPr>
            <a:lvl9pPr marL="3886200" indent="-228600" eaLnBrk="0" fontAlgn="base" hangingPunct="0">
              <a:spcBef>
                <a:spcPct val="0"/>
              </a:spcBef>
              <a:spcAft>
                <a:spcPct val="0"/>
              </a:spcAft>
              <a:tabLst>
                <a:tab pos="463550" algn="l"/>
              </a:tabLst>
              <a:defRPr>
                <a:solidFill>
                  <a:schemeClr val="tx1"/>
                </a:solidFill>
                <a:latin typeface="Arial" charset="0"/>
              </a:defRPr>
            </a:lvl9pPr>
          </a:lstStyle>
          <a:p>
            <a:pPr eaLnBrk="1" hangingPunct="1">
              <a:buFont typeface="Symbol" pitchFamily="18" charset="2"/>
              <a:buChar char="®"/>
            </a:pPr>
            <a:r>
              <a:rPr lang="en-US" altLang="en-US" sz="2200">
                <a:solidFill>
                  <a:srgbClr val="000000"/>
                </a:solidFill>
                <a:latin typeface="Calibri" pitchFamily="34" charset="0"/>
                <a:ea typeface="Calibri" pitchFamily="34" charset="0"/>
                <a:cs typeface="Calibri" pitchFamily="34" charset="0"/>
              </a:rPr>
              <a:t>Alcoholism &amp; alcohol abuse</a:t>
            </a:r>
          </a:p>
          <a:p>
            <a:pPr eaLnBrk="1" hangingPunct="1">
              <a:buFont typeface="Symbol" pitchFamily="18" charset="2"/>
              <a:buChar char="®"/>
            </a:pPr>
            <a:r>
              <a:rPr lang="en-US" altLang="en-US" sz="2200">
                <a:solidFill>
                  <a:srgbClr val="000000"/>
                </a:solidFill>
                <a:latin typeface="Calibri" pitchFamily="34" charset="0"/>
                <a:ea typeface="Calibri" pitchFamily="34" charset="0"/>
                <a:cs typeface="Calibri" pitchFamily="34" charset="0"/>
              </a:rPr>
              <a:t>Chronic obstructive pulmonary disease &amp; ischemic heart disease</a:t>
            </a:r>
          </a:p>
          <a:p>
            <a:pPr eaLnBrk="1" hangingPunct="1">
              <a:buFont typeface="Symbol" pitchFamily="18" charset="2"/>
              <a:buChar char="®"/>
            </a:pPr>
            <a:r>
              <a:rPr lang="en-US" altLang="en-US" sz="2200">
                <a:solidFill>
                  <a:srgbClr val="000000"/>
                </a:solidFill>
                <a:latin typeface="Calibri" pitchFamily="34" charset="0"/>
                <a:ea typeface="Calibri" pitchFamily="34" charset="0"/>
                <a:cs typeface="Calibri" pitchFamily="34" charset="0"/>
              </a:rPr>
              <a:t>Depression</a:t>
            </a:r>
          </a:p>
          <a:p>
            <a:pPr eaLnBrk="1" hangingPunct="1">
              <a:buFont typeface="Symbol" pitchFamily="18" charset="2"/>
              <a:buChar char="®"/>
            </a:pPr>
            <a:r>
              <a:rPr lang="en-US" altLang="en-US" sz="2200">
                <a:solidFill>
                  <a:srgbClr val="000000"/>
                </a:solidFill>
                <a:latin typeface="Calibri" pitchFamily="34" charset="0"/>
                <a:ea typeface="Calibri" pitchFamily="34" charset="0"/>
                <a:cs typeface="Calibri" pitchFamily="34" charset="0"/>
              </a:rPr>
              <a:t>Fetal death</a:t>
            </a:r>
          </a:p>
          <a:p>
            <a:pPr eaLnBrk="1" hangingPunct="1">
              <a:buFont typeface="Symbol" pitchFamily="18" charset="2"/>
              <a:buChar char="®"/>
            </a:pPr>
            <a:r>
              <a:rPr lang="en-US" altLang="en-US" sz="2200">
                <a:solidFill>
                  <a:srgbClr val="000000"/>
                </a:solidFill>
                <a:latin typeface="Calibri" pitchFamily="34" charset="0"/>
                <a:ea typeface="Calibri" pitchFamily="34" charset="0"/>
                <a:cs typeface="Calibri" pitchFamily="34" charset="0"/>
              </a:rPr>
              <a:t>High risk sexual activity</a:t>
            </a:r>
          </a:p>
          <a:p>
            <a:pPr eaLnBrk="1" hangingPunct="1">
              <a:buFont typeface="Symbol" pitchFamily="18" charset="2"/>
              <a:buChar char="®"/>
            </a:pPr>
            <a:r>
              <a:rPr lang="en-US" altLang="en-US" sz="2200">
                <a:solidFill>
                  <a:srgbClr val="000000"/>
                </a:solidFill>
                <a:latin typeface="Calibri" pitchFamily="34" charset="0"/>
                <a:ea typeface="Calibri" pitchFamily="34" charset="0"/>
                <a:cs typeface="Calibri" pitchFamily="34" charset="0"/>
              </a:rPr>
              <a:t>Illicit drug use</a:t>
            </a:r>
          </a:p>
        </p:txBody>
      </p:sp>
      <p:sp>
        <p:nvSpPr>
          <p:cNvPr id="15365" name="Text Box 6"/>
          <p:cNvSpPr txBox="1">
            <a:spLocks noChangeArrowheads="1"/>
          </p:cNvSpPr>
          <p:nvPr/>
        </p:nvSpPr>
        <p:spPr bwMode="auto">
          <a:xfrm>
            <a:off x="4816475" y="2152650"/>
            <a:ext cx="3833813" cy="280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Symbol" pitchFamily="18" charset="2"/>
              <a:buChar char="®"/>
            </a:pPr>
            <a:r>
              <a:rPr lang="en-US" altLang="en-US" sz="2200">
                <a:solidFill>
                  <a:srgbClr val="000000"/>
                </a:solidFill>
                <a:latin typeface="Calibri" pitchFamily="34" charset="0"/>
                <a:ea typeface="Calibri" pitchFamily="34" charset="0"/>
                <a:cs typeface="Calibri" pitchFamily="34" charset="0"/>
              </a:rPr>
              <a:t>  Obesity </a:t>
            </a:r>
          </a:p>
          <a:p>
            <a:pPr eaLnBrk="1" hangingPunct="1">
              <a:buFont typeface="Symbol" pitchFamily="18" charset="2"/>
              <a:buChar char="®"/>
            </a:pPr>
            <a:r>
              <a:rPr lang="en-US" altLang="en-US" sz="2200">
                <a:solidFill>
                  <a:srgbClr val="000000"/>
                </a:solidFill>
                <a:latin typeface="Calibri" pitchFamily="34" charset="0"/>
                <a:ea typeface="Calibri" pitchFamily="34" charset="0"/>
                <a:cs typeface="Calibri" pitchFamily="34" charset="0"/>
              </a:rPr>
              <a:t>  Sexually transmitted disease</a:t>
            </a:r>
          </a:p>
          <a:p>
            <a:pPr eaLnBrk="1" hangingPunct="1">
              <a:buFont typeface="Symbol" pitchFamily="18" charset="2"/>
              <a:buChar char="®"/>
            </a:pPr>
            <a:r>
              <a:rPr lang="en-US" altLang="en-US" sz="2200">
                <a:solidFill>
                  <a:srgbClr val="000000"/>
                </a:solidFill>
                <a:latin typeface="Calibri" pitchFamily="34" charset="0"/>
                <a:ea typeface="Calibri" pitchFamily="34" charset="0"/>
                <a:cs typeface="Calibri" pitchFamily="34" charset="0"/>
              </a:rPr>
              <a:t>  Smoking</a:t>
            </a:r>
          </a:p>
          <a:p>
            <a:pPr eaLnBrk="1" hangingPunct="1">
              <a:buFont typeface="Symbol" pitchFamily="18" charset="2"/>
              <a:buChar char="®"/>
            </a:pPr>
            <a:r>
              <a:rPr lang="en-US" altLang="en-US" sz="2200">
                <a:solidFill>
                  <a:srgbClr val="000000"/>
                </a:solidFill>
                <a:latin typeface="Calibri" pitchFamily="34" charset="0"/>
                <a:ea typeface="Calibri" pitchFamily="34" charset="0"/>
                <a:cs typeface="Calibri" pitchFamily="34" charset="0"/>
              </a:rPr>
              <a:t>  Suicide attempts</a:t>
            </a:r>
          </a:p>
          <a:p>
            <a:pPr eaLnBrk="1" hangingPunct="1">
              <a:buFont typeface="Symbol" pitchFamily="18" charset="2"/>
              <a:buChar char="®"/>
            </a:pPr>
            <a:r>
              <a:rPr lang="en-US" altLang="en-US" sz="2200">
                <a:solidFill>
                  <a:srgbClr val="000000"/>
                </a:solidFill>
                <a:latin typeface="Calibri" pitchFamily="34" charset="0"/>
                <a:ea typeface="Calibri" pitchFamily="34" charset="0"/>
                <a:cs typeface="Calibri" pitchFamily="34" charset="0"/>
              </a:rPr>
              <a:t>  Unintended pregnancy</a:t>
            </a:r>
          </a:p>
          <a:p>
            <a:pPr eaLnBrk="1" hangingPunct="1">
              <a:buFont typeface="Symbol" pitchFamily="18" charset="2"/>
              <a:buChar char="®"/>
            </a:pPr>
            <a:r>
              <a:rPr lang="en-US" altLang="en-US" sz="2200">
                <a:solidFill>
                  <a:srgbClr val="000000"/>
                </a:solidFill>
                <a:latin typeface="Calibri" pitchFamily="34" charset="0"/>
                <a:ea typeface="Calibri" pitchFamily="34" charset="0"/>
                <a:cs typeface="Calibri" pitchFamily="34" charset="0"/>
              </a:rPr>
              <a:t>Intimate partner violence</a:t>
            </a:r>
          </a:p>
          <a:p>
            <a:pPr eaLnBrk="1" hangingPunct="1">
              <a:buFont typeface="Symbol" pitchFamily="18" charset="2"/>
              <a:buChar char="®"/>
            </a:pPr>
            <a:r>
              <a:rPr lang="en-US" altLang="en-US" sz="2200">
                <a:solidFill>
                  <a:srgbClr val="000000"/>
                </a:solidFill>
                <a:latin typeface="Calibri" pitchFamily="34" charset="0"/>
                <a:ea typeface="Calibri" pitchFamily="34" charset="0"/>
                <a:cs typeface="Calibri" pitchFamily="34" charset="0"/>
              </a:rPr>
              <a:t>Liver disease</a:t>
            </a:r>
          </a:p>
          <a:p>
            <a:pPr eaLnBrk="1" hangingPunct="1">
              <a:buFont typeface="Symbol" pitchFamily="18" charset="2"/>
              <a:buChar char="®"/>
            </a:pPr>
            <a:endParaRPr lang="en-US" altLang="en-US" sz="2200">
              <a:solidFill>
                <a:srgbClr val="000000"/>
              </a:solidFill>
              <a:latin typeface="Calibri" pitchFamily="34" charset="0"/>
              <a:ea typeface="Calibri" pitchFamily="34" charset="0"/>
              <a:cs typeface="Calibri" pitchFamily="34" charset="0"/>
            </a:endParaRPr>
          </a:p>
        </p:txBody>
      </p:sp>
      <p:sp>
        <p:nvSpPr>
          <p:cNvPr id="15366" name="Text Box 7"/>
          <p:cNvSpPr txBox="1">
            <a:spLocks noChangeArrowheads="1"/>
          </p:cNvSpPr>
          <p:nvPr/>
        </p:nvSpPr>
        <p:spPr bwMode="auto">
          <a:xfrm>
            <a:off x="685800" y="5265738"/>
            <a:ext cx="7772400" cy="830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5000"/>
              </a:spcBef>
            </a:pPr>
            <a:r>
              <a:rPr lang="en-US" altLang="en-US" sz="2400">
                <a:solidFill>
                  <a:srgbClr val="000000"/>
                </a:solidFill>
                <a:latin typeface="Calibri" pitchFamily="34" charset="0"/>
                <a:ea typeface="Calibri" pitchFamily="34" charset="0"/>
                <a:cs typeface="Calibri" pitchFamily="34" charset="0"/>
              </a:rPr>
              <a:t>The higher the ACE Score, the greater the incidence of </a:t>
            </a:r>
          </a:p>
          <a:p>
            <a:pPr algn="ctr" eaLnBrk="1" hangingPunct="1"/>
            <a:r>
              <a:rPr lang="en-US" altLang="en-US" sz="2400">
                <a:solidFill>
                  <a:srgbClr val="000000"/>
                </a:solidFill>
                <a:latin typeface="Calibri" pitchFamily="34" charset="0"/>
                <a:ea typeface="Calibri" pitchFamily="34" charset="0"/>
                <a:cs typeface="Calibri" pitchFamily="34" charset="0"/>
              </a:rPr>
              <a:t>co-occurring conditions from this list.</a:t>
            </a:r>
          </a:p>
        </p:txBody>
      </p:sp>
      <p:sp>
        <p:nvSpPr>
          <p:cNvPr id="15367" name="Text Box 9"/>
          <p:cNvSpPr txBox="1">
            <a:spLocks noChangeArrowheads="1"/>
          </p:cNvSpPr>
          <p:nvPr/>
        </p:nvSpPr>
        <p:spPr bwMode="auto">
          <a:xfrm>
            <a:off x="1371600" y="838200"/>
            <a:ext cx="70866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231775" algn="l"/>
              </a:tabLst>
              <a:defRPr>
                <a:solidFill>
                  <a:schemeClr val="tx1"/>
                </a:solidFill>
                <a:latin typeface="Arial" charset="0"/>
              </a:defRPr>
            </a:lvl1pPr>
            <a:lvl2pPr marL="742950" indent="-285750" eaLnBrk="0" hangingPunct="0">
              <a:tabLst>
                <a:tab pos="231775" algn="l"/>
              </a:tabLst>
              <a:defRPr>
                <a:solidFill>
                  <a:schemeClr val="tx1"/>
                </a:solidFill>
                <a:latin typeface="Arial" charset="0"/>
              </a:defRPr>
            </a:lvl2pPr>
            <a:lvl3pPr marL="1143000" indent="-228600" eaLnBrk="0" hangingPunct="0">
              <a:tabLst>
                <a:tab pos="231775" algn="l"/>
              </a:tabLst>
              <a:defRPr>
                <a:solidFill>
                  <a:schemeClr val="tx1"/>
                </a:solidFill>
                <a:latin typeface="Arial" charset="0"/>
              </a:defRPr>
            </a:lvl3pPr>
            <a:lvl4pPr marL="1600200" indent="-228600" eaLnBrk="0" hangingPunct="0">
              <a:tabLst>
                <a:tab pos="231775" algn="l"/>
              </a:tabLst>
              <a:defRPr>
                <a:solidFill>
                  <a:schemeClr val="tx1"/>
                </a:solidFill>
                <a:latin typeface="Arial" charset="0"/>
              </a:defRPr>
            </a:lvl4pPr>
            <a:lvl5pPr marL="2057400" indent="-228600" eaLnBrk="0" hangingPunct="0">
              <a:tabLst>
                <a:tab pos="231775" algn="l"/>
              </a:tabLst>
              <a:defRPr>
                <a:solidFill>
                  <a:schemeClr val="tx1"/>
                </a:solidFill>
                <a:latin typeface="Arial" charset="0"/>
              </a:defRPr>
            </a:lvl5pPr>
            <a:lvl6pPr marL="2514600" indent="-228600" eaLnBrk="0" fontAlgn="base" hangingPunct="0">
              <a:spcBef>
                <a:spcPct val="0"/>
              </a:spcBef>
              <a:spcAft>
                <a:spcPct val="0"/>
              </a:spcAft>
              <a:tabLst>
                <a:tab pos="231775" algn="l"/>
              </a:tabLst>
              <a:defRPr>
                <a:solidFill>
                  <a:schemeClr val="tx1"/>
                </a:solidFill>
                <a:latin typeface="Arial" charset="0"/>
              </a:defRPr>
            </a:lvl6pPr>
            <a:lvl7pPr marL="2971800" indent="-228600" eaLnBrk="0" fontAlgn="base" hangingPunct="0">
              <a:spcBef>
                <a:spcPct val="0"/>
              </a:spcBef>
              <a:spcAft>
                <a:spcPct val="0"/>
              </a:spcAft>
              <a:tabLst>
                <a:tab pos="231775" algn="l"/>
              </a:tabLst>
              <a:defRPr>
                <a:solidFill>
                  <a:schemeClr val="tx1"/>
                </a:solidFill>
                <a:latin typeface="Arial" charset="0"/>
              </a:defRPr>
            </a:lvl7pPr>
            <a:lvl8pPr marL="3429000" indent="-228600" eaLnBrk="0" fontAlgn="base" hangingPunct="0">
              <a:spcBef>
                <a:spcPct val="0"/>
              </a:spcBef>
              <a:spcAft>
                <a:spcPct val="0"/>
              </a:spcAft>
              <a:tabLst>
                <a:tab pos="231775" algn="l"/>
              </a:tabLst>
              <a:defRPr>
                <a:solidFill>
                  <a:schemeClr val="tx1"/>
                </a:solidFill>
                <a:latin typeface="Arial" charset="0"/>
              </a:defRPr>
            </a:lvl8pPr>
            <a:lvl9pPr marL="3886200" indent="-228600" eaLnBrk="0" fontAlgn="base" hangingPunct="0">
              <a:spcBef>
                <a:spcPct val="0"/>
              </a:spcBef>
              <a:spcAft>
                <a:spcPct val="0"/>
              </a:spcAft>
              <a:tabLst>
                <a:tab pos="231775" algn="l"/>
              </a:tabLst>
              <a:defRPr>
                <a:solidFill>
                  <a:schemeClr val="tx1"/>
                </a:solidFill>
                <a:latin typeface="Arial" charset="0"/>
              </a:defRPr>
            </a:lvl9pPr>
          </a:lstStyle>
          <a:p>
            <a:pPr algn="ctr" eaLnBrk="1" hangingPunct="1">
              <a:spcBef>
                <a:spcPct val="25000"/>
              </a:spcBef>
            </a:pPr>
            <a:r>
              <a:rPr lang="en-US" altLang="en-US" sz="2400" b="1">
                <a:solidFill>
                  <a:srgbClr val="000000"/>
                </a:solidFill>
                <a:latin typeface="Calibri" pitchFamily="34" charset="0"/>
                <a:ea typeface="Calibri" pitchFamily="34" charset="0"/>
                <a:cs typeface="Calibri" pitchFamily="34" charset="0"/>
              </a:rPr>
              <a:t>LIFE LONG PHYSICAL, MENTAL &amp; BEHAVIORAL OUTCOMES OF ACEs</a:t>
            </a:r>
          </a:p>
        </p:txBody>
      </p:sp>
    </p:spTree>
    <p:extLst>
      <p:ext uri="{BB962C8B-B14F-4D97-AF65-F5344CB8AC3E}">
        <p14:creationId xmlns="" xmlns:p14="http://schemas.microsoft.com/office/powerpoint/2010/main" val="2896021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Anger and Hostility Assessment</a:t>
            </a:r>
            <a:br>
              <a:rPr lang="en-US" dirty="0" smtClean="0"/>
            </a:br>
            <a:r>
              <a:rPr lang="en-US" sz="3100" dirty="0" smtClean="0">
                <a:latin typeface="Algerian" pitchFamily="82" charset="0"/>
              </a:rPr>
              <a:t>Anger Regulation and Expression Scale</a:t>
            </a:r>
            <a:br>
              <a:rPr lang="en-US" sz="3100" dirty="0" smtClean="0">
                <a:latin typeface="Algerian" pitchFamily="82" charset="0"/>
              </a:rPr>
            </a:br>
            <a:endParaRPr lang="en-US" sz="3100" dirty="0"/>
          </a:p>
        </p:txBody>
      </p:sp>
      <p:sp>
        <p:nvSpPr>
          <p:cNvPr id="3" name="Content Placeholder 2"/>
          <p:cNvSpPr>
            <a:spLocks noGrp="1"/>
          </p:cNvSpPr>
          <p:nvPr>
            <p:ph idx="1"/>
          </p:nvPr>
        </p:nvSpPr>
        <p:spPr>
          <a:xfrm>
            <a:off x="1066800" y="1600200"/>
            <a:ext cx="8115300" cy="4525963"/>
          </a:xfrm>
        </p:spPr>
        <p:txBody>
          <a:bodyPr>
            <a:normAutofit/>
          </a:bodyPr>
          <a:lstStyle/>
          <a:p>
            <a:pPr marL="0" indent="0" algn="ctr" eaLnBrk="1" hangingPunct="1">
              <a:buFontTx/>
              <a:buNone/>
              <a:defRPr/>
            </a:pPr>
            <a:r>
              <a:rPr lang="en-US" b="1" dirty="0" smtClean="0"/>
              <a:t>Unpacking Anger Expression</a:t>
            </a:r>
          </a:p>
          <a:p>
            <a:pPr eaLnBrk="1" hangingPunct="1">
              <a:defRPr/>
            </a:pPr>
            <a:r>
              <a:rPr lang="en-US" b="1" dirty="0" smtClean="0"/>
              <a:t>Internalized Anger </a:t>
            </a:r>
            <a:r>
              <a:rPr lang="en-US" dirty="0" smtClean="0"/>
              <a:t>Arousal ,Psychological Arousal, Cognitive Arousal, Rejection, Anger-In, Bitterness, Resentment, Suspiciousness</a:t>
            </a:r>
          </a:p>
          <a:p>
            <a:pPr eaLnBrk="1" hangingPunct="1">
              <a:defRPr/>
            </a:pPr>
            <a:r>
              <a:rPr lang="en-US" b="1" dirty="0" smtClean="0"/>
              <a:t>Externalized Anger, </a:t>
            </a:r>
            <a:r>
              <a:rPr lang="en-US" dirty="0" smtClean="0"/>
              <a:t>Overt Aggression , Physical Aggression , Verbal Aggression, Covert Aggression, Revenge,  Bullying, Impulsivity, Subversion, Relational Aggression, Passive Aggression</a:t>
            </a:r>
          </a:p>
          <a:p>
            <a:pPr eaLnBrk="1" hangingPunct="1">
              <a:defRPr/>
            </a:pPr>
            <a:r>
              <a:rPr lang="en-US" b="1" dirty="0" smtClean="0"/>
              <a:t>Extent of Anger, </a:t>
            </a:r>
            <a:r>
              <a:rPr lang="en-US" dirty="0" smtClean="0"/>
              <a:t>Scope of Triggers, Problem Duration, Episode Duration</a:t>
            </a:r>
          </a:p>
          <a:p>
            <a:pPr eaLnBrk="1" hangingPunct="1">
              <a:defRPr/>
            </a:pPr>
            <a:endParaRPr lang="en-US" dirty="0" smtClean="0"/>
          </a:p>
          <a:p>
            <a:pPr eaLnBrk="1" hangingPunct="1">
              <a:defRPr/>
            </a:pPr>
            <a:endParaRPr lang="en-US" dirty="0" smtClean="0"/>
          </a:p>
          <a:p>
            <a:pPr lvl="1" eaLnBrk="1" hangingPunct="1">
              <a:defRPr/>
            </a:pPr>
            <a:endParaRPr lang="en-US" dirty="0"/>
          </a:p>
        </p:txBody>
      </p:sp>
      <p:sp>
        <p:nvSpPr>
          <p:cNvPr id="12292" name="Slide Number Placeholder 3"/>
          <p:cNvSpPr>
            <a:spLocks noGrp="1"/>
          </p:cNvSpPr>
          <p:nvPr>
            <p:ph type="sldNum" sz="quarter" idx="12"/>
          </p:nvPr>
        </p:nvSpPr>
        <p:spPr bwMode="auto">
          <a:xfrm>
            <a:off x="4800600" y="6553200"/>
            <a:ext cx="1447800" cy="3048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0E115AE-7AD9-4BDE-8E43-558AC90347DF}" type="slidenum">
              <a:rPr lang="en-US" altLang="en-US"/>
              <a:pPr eaLnBrk="1" hangingPunct="1"/>
              <a:t>8</a:t>
            </a:fld>
            <a:endParaRPr lang="en-US" alt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3" descr="AverageClassroom_GPB shades.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0" y="685800"/>
            <a:ext cx="9296400" cy="61722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19459" name="Picture 19" descr="magic"/>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08500" y="3365500"/>
            <a:ext cx="127000" cy="12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1066800" y="-76200"/>
            <a:ext cx="8153400" cy="914400"/>
          </a:xfrm>
          <a:prstGeom prst="rect">
            <a:avLst/>
          </a:prstGeom>
          <a:solidFill>
            <a:schemeClr val="bg2">
              <a:lumMod val="60000"/>
              <a:lumOff val="40000"/>
            </a:schemeClr>
          </a:solidFill>
          <a:ln>
            <a:noFill/>
          </a:ln>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dirty="0">
                <a:latin typeface="Arial Rounded MT Bold" pitchFamily="34" charset="0"/>
              </a:rPr>
              <a:t>ACEs in </a:t>
            </a:r>
            <a:r>
              <a:rPr lang="en-US" altLang="en-US" dirty="0" smtClean="0">
                <a:latin typeface="Arial Rounded MT Bold" pitchFamily="34" charset="0"/>
              </a:rPr>
              <a:t>WASHINGTON SCHOOLS – SOPHOMORES AND SENIORS</a:t>
            </a:r>
          </a:p>
          <a:p>
            <a:pPr algn="ctr" eaLnBrk="1" hangingPunct="1">
              <a:defRPr/>
            </a:pPr>
            <a:r>
              <a:rPr lang="en-US" altLang="en-US" dirty="0" smtClean="0">
                <a:latin typeface="Arial Rounded MT Bold" pitchFamily="34" charset="0"/>
              </a:rPr>
              <a:t>(2010)</a:t>
            </a:r>
            <a:endParaRPr lang="en-US" altLang="en-US" dirty="0">
              <a:latin typeface="Arial Rounded MT Bold" pitchFamily="34" charset="0"/>
            </a:endParaRPr>
          </a:p>
        </p:txBody>
      </p:sp>
      <p:pic>
        <p:nvPicPr>
          <p:cNvPr id="19461"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6200" y="-76200"/>
            <a:ext cx="11430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82545444"/>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82000" cy="515112"/>
          </a:xfrm>
        </p:spPr>
        <p:txBody>
          <a:bodyPr>
            <a:normAutofit fontScale="90000"/>
          </a:bodyPr>
          <a:lstStyle/>
          <a:p>
            <a:r>
              <a:rPr lang="en-US" dirty="0" smtClean="0"/>
              <a:t>Pro-Social Instruction in the Schools</a:t>
            </a:r>
            <a:endParaRPr lang="en-US" dirty="0"/>
          </a:p>
        </p:txBody>
      </p:sp>
      <p:sp>
        <p:nvSpPr>
          <p:cNvPr id="3" name="Content Placeholder 2"/>
          <p:cNvSpPr>
            <a:spLocks noGrp="1"/>
          </p:cNvSpPr>
          <p:nvPr>
            <p:ph idx="1"/>
          </p:nvPr>
        </p:nvSpPr>
        <p:spPr/>
        <p:txBody>
          <a:bodyPr/>
          <a:lstStyle/>
          <a:p>
            <a:r>
              <a:rPr lang="en-US" dirty="0" smtClean="0"/>
              <a:t>An Ounce of Prevention is worth a pound of treatment</a:t>
            </a:r>
          </a:p>
          <a:p>
            <a:r>
              <a:rPr lang="en-US" dirty="0" smtClean="0"/>
              <a:t>Emotional foundations were established at home</a:t>
            </a:r>
          </a:p>
          <a:p>
            <a:r>
              <a:rPr lang="en-US" dirty="0" smtClean="0"/>
              <a:t>Not always the case now as children spend more of their early years in formal educational environments</a:t>
            </a:r>
          </a:p>
          <a:p>
            <a:r>
              <a:rPr lang="en-US" dirty="0" smtClean="0"/>
              <a:t>The responsibility of social skills and behavior training has fallen on the educational system</a:t>
            </a:r>
          </a:p>
          <a:p>
            <a:r>
              <a:rPr lang="en-US" dirty="0" smtClean="0"/>
              <a:t>CSEFEL      </a:t>
            </a:r>
            <a:r>
              <a:rPr lang="en-US" b="1" dirty="0" smtClean="0"/>
              <a:t>csefel</a:t>
            </a:r>
            <a:r>
              <a:rPr lang="en-US" dirty="0" smtClean="0"/>
              <a:t>.vanderbilt.edu</a:t>
            </a:r>
            <a:r>
              <a:rPr lang="en-US" dirty="0"/>
              <a:t>/</a:t>
            </a:r>
            <a:endParaRPr lang="en-US" dirty="0" smtClean="0"/>
          </a:p>
          <a:p>
            <a:r>
              <a:rPr lang="en-US" dirty="0" smtClean="0"/>
              <a:t>PBIS           www.</a:t>
            </a:r>
            <a:r>
              <a:rPr lang="en-US" b="1" dirty="0" smtClean="0"/>
              <a:t>pbis</a:t>
            </a:r>
            <a:r>
              <a:rPr lang="en-US" dirty="0" smtClean="0"/>
              <a:t>.org/school</a:t>
            </a:r>
          </a:p>
          <a:p>
            <a:endParaRPr lang="en-US" dirty="0"/>
          </a:p>
        </p:txBody>
      </p:sp>
    </p:spTree>
    <p:extLst>
      <p:ext uri="{BB962C8B-B14F-4D97-AF65-F5344CB8AC3E}">
        <p14:creationId xmlns="" xmlns:p14="http://schemas.microsoft.com/office/powerpoint/2010/main" val="36531846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http://images.slideplayer.us/2/754257/slides/slide_9.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0" y="685800"/>
            <a:ext cx="8382000" cy="595448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188172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Compassionate Schools</a:t>
            </a:r>
            <a:br>
              <a:rPr lang="en-US" dirty="0" smtClean="0"/>
            </a:br>
            <a:r>
              <a:rPr lang="en-US" sz="3200" dirty="0" smtClean="0"/>
              <a:t>Washington State Department of Education</a:t>
            </a:r>
            <a:endParaRPr lang="en-US" sz="3200" dirty="0"/>
          </a:p>
        </p:txBody>
      </p:sp>
      <p:sp>
        <p:nvSpPr>
          <p:cNvPr id="3" name="Content Placeholder 2"/>
          <p:cNvSpPr>
            <a:spLocks noGrp="1"/>
          </p:cNvSpPr>
          <p:nvPr>
            <p:ph idx="1"/>
          </p:nvPr>
        </p:nvSpPr>
        <p:spPr/>
        <p:txBody>
          <a:bodyPr/>
          <a:lstStyle/>
          <a:p>
            <a:r>
              <a:rPr lang="en-US" dirty="0" smtClean="0"/>
              <a:t>Instructional methods/Principles</a:t>
            </a:r>
          </a:p>
          <a:p>
            <a:pPr lvl="1"/>
            <a:r>
              <a:rPr lang="en-US" dirty="0" smtClean="0"/>
              <a:t>Always Empower</a:t>
            </a:r>
          </a:p>
          <a:p>
            <a:pPr lvl="1"/>
            <a:r>
              <a:rPr lang="en-US" dirty="0" smtClean="0"/>
              <a:t>Provide unconditional positive regard</a:t>
            </a:r>
          </a:p>
          <a:p>
            <a:pPr lvl="1"/>
            <a:r>
              <a:rPr lang="en-US" dirty="0" smtClean="0"/>
              <a:t>Maintain high expectations</a:t>
            </a:r>
          </a:p>
          <a:p>
            <a:pPr lvl="1"/>
            <a:r>
              <a:rPr lang="en-US" dirty="0" smtClean="0"/>
              <a:t>Check assumptions, observe, question</a:t>
            </a:r>
          </a:p>
          <a:p>
            <a:pPr lvl="1"/>
            <a:r>
              <a:rPr lang="en-US" dirty="0" smtClean="0"/>
              <a:t>Be a relationship coach</a:t>
            </a:r>
          </a:p>
          <a:p>
            <a:pPr lvl="1"/>
            <a:r>
              <a:rPr lang="en-US" dirty="0" smtClean="0"/>
              <a:t>Provide guided opportunities for helpful participation</a:t>
            </a:r>
          </a:p>
          <a:p>
            <a:pPr marL="0" indent="0">
              <a:buNone/>
            </a:pPr>
            <a:endParaRPr lang="en-US" dirty="0" smtClean="0"/>
          </a:p>
        </p:txBody>
      </p:sp>
    </p:spTree>
    <p:extLst>
      <p:ext uri="{BB962C8B-B14F-4D97-AF65-F5344CB8AC3E}">
        <p14:creationId xmlns="" xmlns:p14="http://schemas.microsoft.com/office/powerpoint/2010/main" val="237905968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Compassionate Schools</a:t>
            </a:r>
            <a:br>
              <a:rPr lang="en-US" dirty="0"/>
            </a:br>
            <a:r>
              <a:rPr lang="en-US" sz="3200" dirty="0"/>
              <a:t>Washington State Department of Education</a:t>
            </a:r>
          </a:p>
        </p:txBody>
      </p:sp>
      <p:sp>
        <p:nvSpPr>
          <p:cNvPr id="3" name="Content Placeholder 2"/>
          <p:cNvSpPr>
            <a:spLocks noGrp="1"/>
          </p:cNvSpPr>
          <p:nvPr>
            <p:ph idx="1"/>
          </p:nvPr>
        </p:nvSpPr>
        <p:spPr/>
        <p:txBody>
          <a:bodyPr/>
          <a:lstStyle/>
          <a:p>
            <a:r>
              <a:rPr lang="en-US" dirty="0"/>
              <a:t>Instructional </a:t>
            </a:r>
            <a:r>
              <a:rPr lang="en-US" dirty="0" smtClean="0"/>
              <a:t>content/domains</a:t>
            </a:r>
          </a:p>
          <a:p>
            <a:pPr lvl="1"/>
            <a:r>
              <a:rPr lang="en-US" dirty="0" smtClean="0"/>
              <a:t>Safety, connection and assurance, </a:t>
            </a:r>
          </a:p>
          <a:p>
            <a:pPr lvl="1"/>
            <a:r>
              <a:rPr lang="en-US" dirty="0" smtClean="0"/>
              <a:t>Improving emotional and behavioral self-regulation</a:t>
            </a:r>
          </a:p>
          <a:p>
            <a:pPr lvl="1"/>
            <a:r>
              <a:rPr lang="en-US" dirty="0" smtClean="0"/>
              <a:t>Competencies of personal agency (</a:t>
            </a:r>
            <a:r>
              <a:rPr lang="en-US" dirty="0"/>
              <a:t>the belief that a child can make things </a:t>
            </a:r>
            <a:r>
              <a:rPr lang="en-US" dirty="0" smtClean="0"/>
              <a:t>happen), social skills and academic skills (including executive functioning)</a:t>
            </a:r>
            <a:endParaRPr lang="en-US" dirty="0"/>
          </a:p>
          <a:p>
            <a:endParaRPr lang="en-US" dirty="0"/>
          </a:p>
        </p:txBody>
      </p:sp>
    </p:spTree>
    <p:extLst>
      <p:ext uri="{BB962C8B-B14F-4D97-AF65-F5344CB8AC3E}">
        <p14:creationId xmlns="" xmlns:p14="http://schemas.microsoft.com/office/powerpoint/2010/main" val="12173500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37488"/>
          </a:xfrm>
        </p:spPr>
        <p:txBody>
          <a:bodyPr>
            <a:normAutofit fontScale="90000"/>
          </a:bodyPr>
          <a:lstStyle/>
          <a:p>
            <a:r>
              <a:rPr lang="en-US" sz="4400" dirty="0" smtClean="0"/>
              <a:t>     Student Centered Discipline and </a:t>
            </a:r>
            <a:br>
              <a:rPr lang="en-US" sz="4400" dirty="0" smtClean="0"/>
            </a:br>
            <a:r>
              <a:rPr lang="en-US" sz="4400" dirty="0"/>
              <a:t> </a:t>
            </a:r>
            <a:r>
              <a:rPr lang="en-US" sz="4400" dirty="0" smtClean="0"/>
              <a:t>          Social Emotional Learning</a:t>
            </a:r>
            <a:endParaRPr lang="en-US" sz="4400" dirty="0"/>
          </a:p>
        </p:txBody>
      </p:sp>
      <p:sp>
        <p:nvSpPr>
          <p:cNvPr id="3" name="Content Placeholder 2"/>
          <p:cNvSpPr>
            <a:spLocks noGrp="1"/>
          </p:cNvSpPr>
          <p:nvPr>
            <p:ph idx="1"/>
          </p:nvPr>
        </p:nvSpPr>
        <p:spPr>
          <a:xfrm>
            <a:off x="457200" y="2057400"/>
            <a:ext cx="8229600" cy="4267200"/>
          </a:xfrm>
        </p:spPr>
        <p:txBody>
          <a:bodyPr>
            <a:normAutofit/>
          </a:bodyPr>
          <a:lstStyle/>
          <a:p>
            <a:r>
              <a:rPr lang="en-US" dirty="0" smtClean="0"/>
              <a:t>Although these techniques look at the student learning outcomes, they are built around a teacher evaluation framework.</a:t>
            </a:r>
          </a:p>
          <a:p>
            <a:r>
              <a:rPr lang="en-US" dirty="0" smtClean="0"/>
              <a:t>Designed for schools-applicable to home</a:t>
            </a:r>
          </a:p>
          <a:p>
            <a:r>
              <a:rPr lang="en-US" dirty="0" smtClean="0"/>
              <a:t>Social Emotional Learning is the educational process that focuses on development of social-emotional competencies, which are the skills, behaviors, and attitudes children need to effectively manage their affective, cognitive, and social behavior.  </a:t>
            </a:r>
            <a:r>
              <a:rPr lang="en-US" sz="2000" dirty="0" smtClean="0"/>
              <a:t>(Yoder 2014)</a:t>
            </a:r>
            <a:endParaRPr lang="en-US" sz="2000" dirty="0"/>
          </a:p>
        </p:txBody>
      </p:sp>
    </p:spTree>
    <p:extLst>
      <p:ext uri="{BB962C8B-B14F-4D97-AF65-F5344CB8AC3E}">
        <p14:creationId xmlns="" xmlns:p14="http://schemas.microsoft.com/office/powerpoint/2010/main" val="28848085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fontScale="90000"/>
          </a:bodyPr>
          <a:lstStyle/>
          <a:p>
            <a:r>
              <a:rPr lang="en-US" dirty="0" smtClean="0"/>
              <a:t>     Addressing the Whole Child</a:t>
            </a:r>
            <a:br>
              <a:rPr lang="en-US" dirty="0" smtClean="0"/>
            </a:br>
            <a:r>
              <a:rPr lang="en-US" sz="1800" dirty="0" smtClean="0"/>
              <a:t>                                                                            Yoder-2014</a:t>
            </a:r>
            <a:endParaRPr lang="en-US" sz="1800" dirty="0"/>
          </a:p>
        </p:txBody>
      </p:sp>
      <p:sp>
        <p:nvSpPr>
          <p:cNvPr id="3" name="Content Placeholder 2"/>
          <p:cNvSpPr>
            <a:spLocks noGrp="1"/>
          </p:cNvSpPr>
          <p:nvPr>
            <p:ph idx="1"/>
          </p:nvPr>
        </p:nvSpPr>
        <p:spPr>
          <a:xfrm>
            <a:off x="457200" y="1447800"/>
            <a:ext cx="8229600" cy="4876800"/>
          </a:xfrm>
        </p:spPr>
        <p:txBody>
          <a:bodyPr>
            <a:normAutofit/>
          </a:bodyPr>
          <a:lstStyle/>
          <a:p>
            <a:pPr marL="0" indent="0">
              <a:buNone/>
            </a:pPr>
            <a:r>
              <a:rPr lang="en-US" dirty="0" smtClean="0"/>
              <a:t>Student Centered Discipline</a:t>
            </a:r>
          </a:p>
          <a:p>
            <a:pPr marL="0" indent="0">
              <a:buNone/>
            </a:pPr>
            <a:r>
              <a:rPr lang="en-US" dirty="0" smtClean="0"/>
              <a:t>Teacher Language</a:t>
            </a:r>
          </a:p>
          <a:p>
            <a:pPr marL="0" indent="0">
              <a:buNone/>
            </a:pPr>
            <a:r>
              <a:rPr lang="en-US" dirty="0" smtClean="0"/>
              <a:t>Responsibility and Choice</a:t>
            </a:r>
          </a:p>
          <a:p>
            <a:pPr marL="0" indent="0">
              <a:buNone/>
            </a:pPr>
            <a:r>
              <a:rPr lang="en-US" dirty="0" smtClean="0"/>
              <a:t>Warmth and Support (Teacher and Peer)</a:t>
            </a:r>
          </a:p>
          <a:p>
            <a:pPr marL="0" indent="0">
              <a:buNone/>
            </a:pPr>
            <a:r>
              <a:rPr lang="en-US" dirty="0" smtClean="0"/>
              <a:t>Cooperative Learning</a:t>
            </a:r>
          </a:p>
          <a:p>
            <a:pPr marL="0" indent="0">
              <a:buNone/>
            </a:pPr>
            <a:r>
              <a:rPr lang="en-US" dirty="0" smtClean="0"/>
              <a:t>Classroom Discussions</a:t>
            </a:r>
          </a:p>
          <a:p>
            <a:pPr marL="0" indent="0">
              <a:buNone/>
            </a:pPr>
            <a:r>
              <a:rPr lang="en-US" dirty="0" smtClean="0"/>
              <a:t>Self-Reflection and Self-Assessment</a:t>
            </a:r>
          </a:p>
          <a:p>
            <a:pPr marL="0" indent="0">
              <a:buNone/>
            </a:pPr>
            <a:r>
              <a:rPr lang="en-US" dirty="0" smtClean="0"/>
              <a:t>Balanced Instruction</a:t>
            </a:r>
          </a:p>
          <a:p>
            <a:pPr marL="0" indent="0">
              <a:buNone/>
            </a:pPr>
            <a:r>
              <a:rPr lang="en-US" dirty="0" smtClean="0"/>
              <a:t>Academic Press and Expectations </a:t>
            </a:r>
            <a:r>
              <a:rPr lang="en-US" sz="2000" i="1" dirty="0" smtClean="0"/>
              <a:t>(Stand and Deliver)</a:t>
            </a:r>
          </a:p>
          <a:p>
            <a:pPr marL="0" indent="0">
              <a:buNone/>
            </a:pPr>
            <a:r>
              <a:rPr lang="en-US" dirty="0" smtClean="0"/>
              <a:t>Competence Building</a:t>
            </a:r>
            <a:r>
              <a:rPr lang="en-US" sz="2000" dirty="0" smtClean="0"/>
              <a:t>-Modeling, Practicing, Feedback, Coaching</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 xmlns:p14="http://schemas.microsoft.com/office/powerpoint/2010/main" val="4079340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19912"/>
          </a:xfrm>
        </p:spPr>
        <p:txBody>
          <a:bodyPr>
            <a:normAutofit fontScale="90000"/>
          </a:bodyPr>
          <a:lstStyle/>
          <a:p>
            <a:r>
              <a:rPr lang="en-US" dirty="0" smtClean="0"/>
              <a:t>5 Social Emotional Competencies</a:t>
            </a:r>
            <a:endParaRPr lang="en-US" dirty="0"/>
          </a:p>
        </p:txBody>
      </p:sp>
      <p:sp>
        <p:nvSpPr>
          <p:cNvPr id="3" name="Content Placeholder 2"/>
          <p:cNvSpPr>
            <a:spLocks noGrp="1"/>
          </p:cNvSpPr>
          <p:nvPr>
            <p:ph idx="1"/>
          </p:nvPr>
        </p:nvSpPr>
        <p:spPr>
          <a:xfrm>
            <a:off x="457200" y="1524000"/>
            <a:ext cx="8229600" cy="5105400"/>
          </a:xfrm>
        </p:spPr>
        <p:txBody>
          <a:bodyPr>
            <a:normAutofit lnSpcReduction="10000"/>
          </a:bodyPr>
          <a:lstStyle/>
          <a:p>
            <a:r>
              <a:rPr lang="en-US" b="1" dirty="0" smtClean="0"/>
              <a:t>Self awareness</a:t>
            </a:r>
            <a:r>
              <a:rPr lang="en-US" dirty="0" smtClean="0"/>
              <a:t>-The ability to recognize own feelings interests and </a:t>
            </a:r>
            <a:r>
              <a:rPr lang="en-US" b="1" dirty="0" smtClean="0">
                <a:solidFill>
                  <a:srgbClr val="FF0000"/>
                </a:solidFill>
              </a:rPr>
              <a:t>strengths</a:t>
            </a:r>
          </a:p>
          <a:p>
            <a:r>
              <a:rPr lang="en-US" b="1" dirty="0" smtClean="0"/>
              <a:t>Self-managemen</a:t>
            </a:r>
            <a:r>
              <a:rPr lang="en-US" dirty="0" smtClean="0"/>
              <a:t>t-The ability to handle daily stresses and control emotions in demanding situations</a:t>
            </a:r>
          </a:p>
          <a:p>
            <a:r>
              <a:rPr lang="en-US" b="1" dirty="0" smtClean="0"/>
              <a:t>Social awareness</a:t>
            </a:r>
            <a:r>
              <a:rPr lang="en-US" dirty="0" smtClean="0"/>
              <a:t>-The ability to take other’s perspectives into account, the ability to empathize</a:t>
            </a:r>
          </a:p>
          <a:p>
            <a:r>
              <a:rPr lang="en-US" b="1" dirty="0" smtClean="0"/>
              <a:t>Relationship management</a:t>
            </a:r>
            <a:r>
              <a:rPr lang="en-US" dirty="0" smtClean="0"/>
              <a:t>-The ability to develop and maintain healthy social relationships, resist negative pressure, resolve interpersonal conflict and access help</a:t>
            </a:r>
          </a:p>
          <a:p>
            <a:r>
              <a:rPr lang="en-US" b="1" dirty="0" smtClean="0"/>
              <a:t>Responsible decision making</a:t>
            </a:r>
            <a:r>
              <a:rPr lang="en-US" dirty="0" smtClean="0"/>
              <a:t>-The ability to balance multiple factors-such as ethics, standards, and safety-problem identification and solution management</a:t>
            </a:r>
            <a:endParaRPr lang="en-US" dirty="0"/>
          </a:p>
        </p:txBody>
      </p:sp>
    </p:spTree>
    <p:extLst>
      <p:ext uri="{BB962C8B-B14F-4D97-AF65-F5344CB8AC3E}">
        <p14:creationId xmlns="" xmlns:p14="http://schemas.microsoft.com/office/powerpoint/2010/main" val="42219594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ctrTitle"/>
          </p:nvPr>
        </p:nvSpPr>
        <p:spPr/>
        <p:txBody>
          <a:bodyPr/>
          <a:lstStyle/>
          <a:p>
            <a:pPr eaLnBrk="1" hangingPunct="1"/>
            <a:r>
              <a:rPr lang="en-US" altLang="en-US" smtClean="0"/>
              <a:t>Effective Tips for Challenging Behaviors</a:t>
            </a:r>
          </a:p>
        </p:txBody>
      </p:sp>
      <p:sp>
        <p:nvSpPr>
          <p:cNvPr id="108547" name="Subtitle 2"/>
          <p:cNvSpPr>
            <a:spLocks noGrp="1"/>
          </p:cNvSpPr>
          <p:nvPr>
            <p:ph type="subTitle" idx="1"/>
          </p:nvPr>
        </p:nvSpPr>
        <p:spPr/>
        <p:txBody>
          <a:bodyPr/>
          <a:lstStyle/>
          <a:p>
            <a:pPr eaLnBrk="1" hangingPunct="1"/>
            <a:endParaRPr lang="en-US" altLang="en-US" smtClean="0"/>
          </a:p>
        </p:txBody>
      </p:sp>
      <p:sp>
        <p:nvSpPr>
          <p:cNvPr id="108548" name="Slide Number Placeholder 3"/>
          <p:cNvSpPr>
            <a:spLocks noGrp="1"/>
          </p:cNvSpPr>
          <p:nvPr>
            <p:ph type="sldNum" sz="quarter" idx="12"/>
          </p:nvPr>
        </p:nvSpPr>
        <p:spPr bwMode="auto">
          <a:xfrm>
            <a:off x="6553200" y="6356350"/>
            <a:ext cx="2133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D21C300-1673-4D32-8CFB-AF1F742A7423}" type="slidenum">
              <a:rPr lang="en-US" altLang="en-US"/>
              <a:pPr eaLnBrk="1" hangingPunct="1"/>
              <a:t>88</a:t>
            </a:fld>
            <a:endParaRPr lang="en-US" alt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Two Categories of Tantrums</a:t>
            </a:r>
            <a:br>
              <a:rPr lang="en-US" dirty="0" smtClean="0"/>
            </a:br>
            <a:r>
              <a:rPr lang="en-US" dirty="0" smtClean="0"/>
              <a:t>(Green 2011)</a:t>
            </a:r>
            <a:endParaRPr lang="en-US" dirty="0"/>
          </a:p>
        </p:txBody>
      </p:sp>
      <p:sp>
        <p:nvSpPr>
          <p:cNvPr id="3" name="Content Placeholder 2"/>
          <p:cNvSpPr>
            <a:spLocks noGrp="1"/>
          </p:cNvSpPr>
          <p:nvPr>
            <p:ph idx="1"/>
          </p:nvPr>
        </p:nvSpPr>
        <p:spPr/>
        <p:txBody>
          <a:bodyPr/>
          <a:lstStyle/>
          <a:p>
            <a:pPr marL="0" indent="0" eaLnBrk="1" hangingPunct="1">
              <a:buFontTx/>
              <a:buNone/>
              <a:defRPr/>
            </a:pPr>
            <a:r>
              <a:rPr lang="en-US" dirty="0" smtClean="0"/>
              <a:t>Both represent strong emotions</a:t>
            </a:r>
            <a:endParaRPr lang="en-US" dirty="0"/>
          </a:p>
          <a:p>
            <a:pPr eaLnBrk="1" hangingPunct="1">
              <a:defRPr/>
            </a:pPr>
            <a:r>
              <a:rPr lang="en-US" dirty="0" smtClean="0"/>
              <a:t>Screaming and Yelling</a:t>
            </a:r>
          </a:p>
          <a:p>
            <a:pPr lvl="1" eaLnBrk="1" hangingPunct="1">
              <a:defRPr/>
            </a:pPr>
            <a:r>
              <a:rPr lang="en-US" dirty="0" smtClean="0"/>
              <a:t>Anger related</a:t>
            </a:r>
          </a:p>
          <a:p>
            <a:pPr eaLnBrk="1" hangingPunct="1">
              <a:defRPr/>
            </a:pPr>
            <a:r>
              <a:rPr lang="en-US" dirty="0" smtClean="0"/>
              <a:t>Crying, Fussing, Whining</a:t>
            </a:r>
          </a:p>
          <a:p>
            <a:pPr lvl="1" eaLnBrk="1" hangingPunct="1">
              <a:defRPr/>
            </a:pPr>
            <a:r>
              <a:rPr lang="en-US" dirty="0" smtClean="0"/>
              <a:t>Sadness, distress, comfort seeking</a:t>
            </a:r>
          </a:p>
          <a:p>
            <a:pPr lvl="1" eaLnBrk="1" hangingPunct="1">
              <a:defRPr/>
            </a:pPr>
            <a:endParaRPr lang="en-US" dirty="0"/>
          </a:p>
          <a:p>
            <a:pPr marL="0" indent="0" eaLnBrk="1" hangingPunct="1">
              <a:buFontTx/>
              <a:buNone/>
              <a:defRPr/>
            </a:pPr>
            <a:endParaRPr lang="en-US" dirty="0" smtClean="0"/>
          </a:p>
          <a:p>
            <a:pPr lvl="1" eaLnBrk="1" hangingPunct="1">
              <a:defRPr/>
            </a:pPr>
            <a:endParaRPr lang="en-US" dirty="0"/>
          </a:p>
        </p:txBody>
      </p:sp>
      <p:sp>
        <p:nvSpPr>
          <p:cNvPr id="111620"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286555E-37ED-4B17-8717-3379CB0477D0}" type="slidenum">
              <a:rPr lang="en-US" altLang="en-US"/>
              <a:pPr eaLnBrk="1" hangingPunct="1"/>
              <a:t>89</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088"/>
            <a:ext cx="8229600" cy="819912"/>
          </a:xfrm>
        </p:spPr>
        <p:txBody>
          <a:bodyPr>
            <a:normAutofit fontScale="90000"/>
          </a:bodyPr>
          <a:lstStyle/>
          <a:p>
            <a:pPr eaLnBrk="1" hangingPunct="1"/>
            <a:r>
              <a:rPr lang="en-US" altLang="en-US" dirty="0" smtClean="0"/>
              <a:t/>
            </a:r>
            <a:br>
              <a:rPr lang="en-US" altLang="en-US" dirty="0" smtClean="0"/>
            </a:br>
            <a:r>
              <a:rPr lang="en-US" altLang="en-US" dirty="0" smtClean="0"/>
              <a:t>Activity #1 Match Criteria to Anger</a:t>
            </a:r>
          </a:p>
        </p:txBody>
      </p:sp>
      <p:sp>
        <p:nvSpPr>
          <p:cNvPr id="13315" name="Text Placeholder 3"/>
          <p:cNvSpPr>
            <a:spLocks noGrp="1"/>
          </p:cNvSpPr>
          <p:nvPr>
            <p:ph type="body" idx="1"/>
          </p:nvPr>
        </p:nvSpPr>
        <p:spPr>
          <a:xfrm>
            <a:off x="457200" y="2438400"/>
            <a:ext cx="4040188" cy="533400"/>
          </a:xfrm>
        </p:spPr>
        <p:txBody>
          <a:bodyPr/>
          <a:lstStyle/>
          <a:p>
            <a:pPr algn="ctr" eaLnBrk="1" hangingPunct="1"/>
            <a:r>
              <a:rPr lang="en-US" altLang="en-US" dirty="0" smtClean="0"/>
              <a:t>ODD Subgroups</a:t>
            </a:r>
          </a:p>
        </p:txBody>
      </p:sp>
      <p:sp>
        <p:nvSpPr>
          <p:cNvPr id="13317" name="Text Placeholder 5"/>
          <p:cNvSpPr>
            <a:spLocks noGrp="1"/>
          </p:cNvSpPr>
          <p:nvPr>
            <p:ph type="body" sz="half" idx="3"/>
          </p:nvPr>
        </p:nvSpPr>
        <p:spPr>
          <a:xfrm>
            <a:off x="4648200" y="2438400"/>
            <a:ext cx="4191000" cy="609600"/>
          </a:xfrm>
        </p:spPr>
        <p:txBody>
          <a:bodyPr>
            <a:normAutofit fontScale="92500" lnSpcReduction="10000"/>
          </a:bodyPr>
          <a:lstStyle/>
          <a:p>
            <a:pPr algn="ctr" eaLnBrk="1" hangingPunct="1"/>
            <a:r>
              <a:rPr lang="en-US" altLang="en-US" dirty="0" smtClean="0"/>
              <a:t>Anger Regulation and Expression Scale Components</a:t>
            </a:r>
          </a:p>
        </p:txBody>
      </p:sp>
      <p:sp>
        <p:nvSpPr>
          <p:cNvPr id="5" name="Content Placeholder 4"/>
          <p:cNvSpPr>
            <a:spLocks noGrp="1"/>
          </p:cNvSpPr>
          <p:nvPr>
            <p:ph sz="quarter" idx="2"/>
          </p:nvPr>
        </p:nvSpPr>
        <p:spPr>
          <a:xfrm>
            <a:off x="152400" y="3048000"/>
            <a:ext cx="4419600" cy="3113088"/>
          </a:xfrm>
        </p:spPr>
        <p:txBody>
          <a:bodyPr>
            <a:normAutofit fontScale="77500" lnSpcReduction="20000"/>
          </a:bodyPr>
          <a:lstStyle/>
          <a:p>
            <a:pPr marL="114300" indent="0" eaLnBrk="1" hangingPunct="1">
              <a:buFontTx/>
              <a:buNone/>
              <a:defRPr/>
            </a:pPr>
            <a:endParaRPr lang="en-US" sz="3000" dirty="0" smtClean="0"/>
          </a:p>
          <a:p>
            <a:pPr marL="114300" indent="0" eaLnBrk="1" hangingPunct="1">
              <a:buFontTx/>
              <a:buNone/>
              <a:defRPr/>
            </a:pPr>
            <a:r>
              <a:rPr lang="en-US" sz="3000" dirty="0" smtClean="0"/>
              <a:t>Angry/irritable (A/I)</a:t>
            </a:r>
          </a:p>
          <a:p>
            <a:pPr marL="114300" indent="0" eaLnBrk="1" hangingPunct="1">
              <a:buFontTx/>
              <a:buNone/>
              <a:defRPr/>
            </a:pPr>
            <a:r>
              <a:rPr lang="en-US" sz="3000" dirty="0" smtClean="0"/>
              <a:t>Argumentative/defiant(A/D) </a:t>
            </a:r>
            <a:r>
              <a:rPr lang="en-US" sz="3200" dirty="0" smtClean="0"/>
              <a:t> </a:t>
            </a:r>
          </a:p>
          <a:p>
            <a:pPr marL="114300" indent="0" eaLnBrk="1" hangingPunct="1">
              <a:buFontTx/>
              <a:buNone/>
              <a:defRPr/>
            </a:pPr>
            <a:r>
              <a:rPr lang="en-US" sz="3200" dirty="0" smtClean="0"/>
              <a:t>Vindictiveness (V)</a:t>
            </a:r>
          </a:p>
          <a:p>
            <a:pPr marL="114300" indent="0" eaLnBrk="1" hangingPunct="1">
              <a:buFontTx/>
              <a:buNone/>
              <a:defRPr/>
            </a:pPr>
            <a:r>
              <a:rPr lang="en-US" sz="2800" dirty="0" smtClean="0"/>
              <a:t>Severity </a:t>
            </a:r>
            <a:endParaRPr lang="en-US" sz="2800" dirty="0"/>
          </a:p>
          <a:p>
            <a:pPr marL="114300" indent="0" eaLnBrk="1" hangingPunct="1">
              <a:buFontTx/>
              <a:buNone/>
              <a:defRPr/>
            </a:pPr>
            <a:r>
              <a:rPr lang="en-US" sz="2800" dirty="0" smtClean="0"/>
              <a:t>Frequency</a:t>
            </a:r>
            <a:endParaRPr lang="en-US" sz="2800" dirty="0"/>
          </a:p>
          <a:p>
            <a:pPr marL="114300" indent="0" eaLnBrk="1" hangingPunct="1">
              <a:buFontTx/>
              <a:buNone/>
              <a:defRPr/>
            </a:pPr>
            <a:r>
              <a:rPr lang="en-US" sz="2800" dirty="0" smtClean="0"/>
              <a:t>Duration</a:t>
            </a:r>
          </a:p>
          <a:p>
            <a:pPr marL="0" indent="0" eaLnBrk="1" hangingPunct="1">
              <a:buFontTx/>
              <a:buNone/>
              <a:defRPr/>
            </a:pPr>
            <a:r>
              <a:rPr lang="en-US" dirty="0" smtClean="0"/>
              <a:t> </a:t>
            </a:r>
            <a:endParaRPr lang="en-US" dirty="0"/>
          </a:p>
        </p:txBody>
      </p:sp>
      <p:sp>
        <p:nvSpPr>
          <p:cNvPr id="13318" name="Content Placeholder 6"/>
          <p:cNvSpPr>
            <a:spLocks noGrp="1"/>
          </p:cNvSpPr>
          <p:nvPr>
            <p:ph sz="quarter" idx="4"/>
          </p:nvPr>
        </p:nvSpPr>
        <p:spPr>
          <a:xfrm>
            <a:off x="7239000" y="4114800"/>
            <a:ext cx="1447800" cy="1219200"/>
          </a:xfrm>
        </p:spPr>
        <p:txBody>
          <a:bodyPr/>
          <a:lstStyle/>
          <a:p>
            <a:pPr lvl="6"/>
            <a:endParaRPr lang="en-US" altLang="en-US" dirty="0" smtClean="0"/>
          </a:p>
        </p:txBody>
      </p:sp>
      <p:sp>
        <p:nvSpPr>
          <p:cNvPr id="13319" name="Slide Number Placeholder 2"/>
          <p:cNvSpPr>
            <a:spLocks noGrp="1"/>
          </p:cNvSpPr>
          <p:nvPr>
            <p:ph type="sldNum" sz="quarter" idx="12"/>
          </p:nvPr>
        </p:nvSpPr>
        <p:spPr bwMode="auto">
          <a:xfrm>
            <a:off x="4724400" y="6553200"/>
            <a:ext cx="1447800" cy="3048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BBA17E2-F065-477E-9422-0C555753532F}" type="slidenum">
              <a:rPr lang="en-US" altLang="en-US"/>
              <a:pPr eaLnBrk="1" hangingPunct="1"/>
              <a:t>9</a:t>
            </a:fld>
            <a:endParaRPr lang="en-US" altLang="en-US"/>
          </a:p>
        </p:txBody>
      </p:sp>
      <p:sp>
        <p:nvSpPr>
          <p:cNvPr id="3" name="TextBox 2"/>
          <p:cNvSpPr txBox="1"/>
          <p:nvPr/>
        </p:nvSpPr>
        <p:spPr>
          <a:xfrm>
            <a:off x="304800" y="1905000"/>
            <a:ext cx="8839200" cy="338554"/>
          </a:xfrm>
          <a:prstGeom prst="rect">
            <a:avLst/>
          </a:prstGeom>
          <a:noFill/>
        </p:spPr>
        <p:txBody>
          <a:bodyPr wrap="square" rtlCol="0">
            <a:spAutoFit/>
          </a:bodyPr>
          <a:lstStyle/>
          <a:p>
            <a:r>
              <a:rPr lang="en-US" sz="1600" dirty="0" smtClean="0"/>
              <a:t>Looking at the Anger Regulation and Expression </a:t>
            </a:r>
            <a:r>
              <a:rPr lang="en-US" sz="1600" dirty="0"/>
              <a:t>S</a:t>
            </a:r>
            <a:r>
              <a:rPr lang="en-US" sz="1600" dirty="0" smtClean="0"/>
              <a:t>cale, match the  subgroup to the component</a:t>
            </a:r>
            <a:endParaRPr lang="en-US" sz="1600" dirty="0"/>
          </a:p>
        </p:txBody>
      </p:sp>
      <p:sp>
        <p:nvSpPr>
          <p:cNvPr id="2" name="Rectangle 1"/>
          <p:cNvSpPr/>
          <p:nvPr/>
        </p:nvSpPr>
        <p:spPr>
          <a:xfrm>
            <a:off x="4419600" y="3200400"/>
            <a:ext cx="4495800" cy="2554545"/>
          </a:xfrm>
          <a:prstGeom prst="rect">
            <a:avLst/>
          </a:prstGeom>
        </p:spPr>
        <p:txBody>
          <a:bodyPr wrap="square">
            <a:spAutoFit/>
          </a:bodyPr>
          <a:lstStyle/>
          <a:p>
            <a:pPr eaLnBrk="1" hangingPunct="1">
              <a:defRPr/>
            </a:pPr>
            <a:r>
              <a:rPr lang="en-US" sz="2000" dirty="0">
                <a:latin typeface="+mn-lt"/>
              </a:rPr>
              <a:t>Arousal ,Psychological Arousal, Cognitive Arousal, Rejection, Anger-In, Bitterness, Resentment, Suspiciousness</a:t>
            </a:r>
          </a:p>
          <a:p>
            <a:pPr eaLnBrk="1" hangingPunct="1">
              <a:defRPr/>
            </a:pPr>
            <a:r>
              <a:rPr lang="en-US" sz="2000" dirty="0" smtClean="0">
                <a:latin typeface="+mn-lt"/>
              </a:rPr>
              <a:t>Overt </a:t>
            </a:r>
            <a:r>
              <a:rPr lang="en-US" sz="2000" dirty="0">
                <a:latin typeface="+mn-lt"/>
              </a:rPr>
              <a:t>Aggression , Physical </a:t>
            </a:r>
            <a:r>
              <a:rPr lang="en-US" sz="2000" dirty="0" smtClean="0">
                <a:latin typeface="+mn-lt"/>
              </a:rPr>
              <a:t>Aggression, </a:t>
            </a:r>
            <a:r>
              <a:rPr lang="en-US" sz="2000" dirty="0">
                <a:latin typeface="+mn-lt"/>
              </a:rPr>
              <a:t>Verbal Aggression, Covert Aggression, Revenge,  Bullying, Impulsivity, Subversion, Relational Aggression, Passive Aggression</a:t>
            </a:r>
          </a:p>
        </p:txBody>
      </p:sp>
    </p:spTree>
    <p:extLst>
      <p:ext uri="{BB962C8B-B14F-4D97-AF65-F5344CB8AC3E}">
        <p14:creationId xmlns="" xmlns:p14="http://schemas.microsoft.com/office/powerpoint/2010/main" val="344859452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en-US" altLang="en-US" smtClean="0"/>
              <a:t>Screaming and Yelling </a:t>
            </a:r>
          </a:p>
        </p:txBody>
      </p:sp>
      <p:sp>
        <p:nvSpPr>
          <p:cNvPr id="3" name="Content Placeholder 2"/>
          <p:cNvSpPr>
            <a:spLocks noGrp="1"/>
          </p:cNvSpPr>
          <p:nvPr>
            <p:ph idx="1"/>
          </p:nvPr>
        </p:nvSpPr>
        <p:spPr>
          <a:xfrm>
            <a:off x="457200" y="2209800"/>
            <a:ext cx="8229600" cy="4114800"/>
          </a:xfrm>
        </p:spPr>
        <p:txBody>
          <a:bodyPr/>
          <a:lstStyle/>
          <a:p>
            <a:pPr marL="0" indent="0" algn="ctr" eaLnBrk="1" hangingPunct="1">
              <a:buFontTx/>
              <a:buNone/>
              <a:defRPr/>
            </a:pPr>
            <a:r>
              <a:rPr lang="en-US" dirty="0" smtClean="0"/>
              <a:t>Two tips </a:t>
            </a:r>
          </a:p>
          <a:p>
            <a:pPr marL="514350" indent="-514350" eaLnBrk="1" hangingPunct="1">
              <a:buFont typeface="+mj-lt"/>
              <a:buAutoNum type="arabicPeriod"/>
              <a:defRPr/>
            </a:pPr>
            <a:r>
              <a:rPr lang="en-US" dirty="0" smtClean="0"/>
              <a:t>State in positive terms exactly what you would like the child to do with his anger.</a:t>
            </a:r>
          </a:p>
          <a:p>
            <a:pPr marL="1314450" lvl="2" indent="-514350" eaLnBrk="1" hangingPunct="1">
              <a:defRPr/>
            </a:pPr>
            <a:r>
              <a:rPr lang="en-US" dirty="0" smtClean="0"/>
              <a:t>Turn the rage into constructive action</a:t>
            </a:r>
          </a:p>
          <a:p>
            <a:pPr marL="514350" indent="-514350" eaLnBrk="1" hangingPunct="1">
              <a:buFont typeface="+mj-lt"/>
              <a:buAutoNum type="arabicPeriod"/>
              <a:defRPr/>
            </a:pPr>
            <a:r>
              <a:rPr lang="en-US" dirty="0" smtClean="0"/>
              <a:t>Turn the brain on</a:t>
            </a:r>
          </a:p>
          <a:p>
            <a:pPr marL="1314450" lvl="2" indent="-514350" eaLnBrk="1" hangingPunct="1">
              <a:defRPr/>
            </a:pPr>
            <a:r>
              <a:rPr lang="en-US" dirty="0" smtClean="0"/>
              <a:t>Engage in a motor and cognitive activity that turns the brain on- Focus on action TO DO- not STOP---!  If your correction starts with STOP or NO, you are focusing on the negative (Limited thinking space)</a:t>
            </a:r>
          </a:p>
        </p:txBody>
      </p:sp>
      <p:sp>
        <p:nvSpPr>
          <p:cNvPr id="112644"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ED82FFC-0D1A-4223-8E63-7F5214205BAE}" type="slidenum">
              <a:rPr lang="en-US" altLang="en-US"/>
              <a:pPr eaLnBrk="1" hangingPunct="1"/>
              <a:t>90</a:t>
            </a:fld>
            <a:endParaRPr lang="en-US" alt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fontScale="90000"/>
          </a:bodyPr>
          <a:lstStyle/>
          <a:p>
            <a:pPr eaLnBrk="1" hangingPunct="1">
              <a:defRPr/>
            </a:pPr>
            <a:r>
              <a:rPr lang="en-US" dirty="0" smtClean="0"/>
              <a:t>Tantrums</a:t>
            </a:r>
            <a:br>
              <a:rPr lang="en-US" dirty="0" smtClean="0"/>
            </a:br>
            <a:r>
              <a:rPr lang="en-US" dirty="0" smtClean="0"/>
              <a:t>Crying, Fussing Whining</a:t>
            </a:r>
            <a:endParaRPr lang="en-US" dirty="0"/>
          </a:p>
        </p:txBody>
      </p:sp>
      <p:sp>
        <p:nvSpPr>
          <p:cNvPr id="3" name="Content Placeholder 2"/>
          <p:cNvSpPr>
            <a:spLocks noGrp="1"/>
          </p:cNvSpPr>
          <p:nvPr>
            <p:ph idx="1"/>
          </p:nvPr>
        </p:nvSpPr>
        <p:spPr>
          <a:xfrm>
            <a:off x="457200" y="1524000"/>
            <a:ext cx="8229600" cy="4800600"/>
          </a:xfrm>
        </p:spPr>
        <p:txBody>
          <a:bodyPr>
            <a:normAutofit fontScale="77500" lnSpcReduction="20000"/>
          </a:bodyPr>
          <a:lstStyle/>
          <a:p>
            <a:pPr marL="0" indent="0" eaLnBrk="1" hangingPunct="1">
              <a:buNone/>
              <a:defRPr/>
            </a:pPr>
            <a:r>
              <a:rPr lang="en-US" dirty="0"/>
              <a:t> </a:t>
            </a:r>
            <a:r>
              <a:rPr lang="en-US" dirty="0" smtClean="0"/>
              <a:t> </a:t>
            </a:r>
            <a:r>
              <a:rPr lang="en-US" sz="2900" dirty="0" smtClean="0"/>
              <a:t>Practice crying, fussing and whi</a:t>
            </a:r>
            <a:r>
              <a:rPr lang="en-US" sz="2900" b="1" dirty="0" smtClean="0"/>
              <a:t>n</a:t>
            </a:r>
            <a:r>
              <a:rPr lang="en-US" sz="2900" dirty="0" smtClean="0"/>
              <a:t>ing and then gaining control.</a:t>
            </a:r>
          </a:p>
          <a:p>
            <a:pPr marL="1314450" lvl="2" indent="-514350" eaLnBrk="1" hangingPunct="1">
              <a:defRPr/>
            </a:pPr>
            <a:r>
              <a:rPr lang="en-US" sz="2900" dirty="0" smtClean="0"/>
              <a:t>When the child is in a non-tantrum state, role play a tantrum episode  with the adult as the tantrumer, give the child a script to read. (reinforced practice)</a:t>
            </a:r>
          </a:p>
          <a:p>
            <a:pPr marL="1314450" lvl="2" indent="-514350" eaLnBrk="1" hangingPunct="1">
              <a:defRPr/>
            </a:pPr>
            <a:r>
              <a:rPr lang="en-US" sz="2900" dirty="0" smtClean="0"/>
              <a:t>Use picture prompts (what to do!)</a:t>
            </a:r>
          </a:p>
          <a:p>
            <a:pPr marL="800100" lvl="2" indent="0" eaLnBrk="1" hangingPunct="1">
              <a:buNone/>
              <a:defRPr/>
            </a:pPr>
            <a:endParaRPr lang="en-US" sz="2900" dirty="0" smtClean="0"/>
          </a:p>
          <a:p>
            <a:pPr marL="1314450" lvl="2" indent="-514350" eaLnBrk="1" hangingPunct="1">
              <a:defRPr/>
            </a:pPr>
            <a:r>
              <a:rPr lang="en-US" sz="2900" dirty="0" smtClean="0"/>
              <a:t>Provided </a:t>
            </a:r>
            <a:r>
              <a:rPr lang="en-US" sz="2900" dirty="0"/>
              <a:t>effective stimulus prompts to guide </a:t>
            </a:r>
            <a:r>
              <a:rPr lang="en-US" sz="2900" dirty="0" smtClean="0"/>
              <a:t>the child and to combat negative </a:t>
            </a:r>
            <a:r>
              <a:rPr lang="en-US" sz="2900" dirty="0"/>
              <a:t>reinforcement during demand situations</a:t>
            </a:r>
            <a:r>
              <a:rPr lang="en-US" sz="2900" dirty="0" smtClean="0"/>
              <a:t>”</a:t>
            </a:r>
          </a:p>
          <a:p>
            <a:pPr marL="1314450" lvl="2" indent="-514350" eaLnBrk="1" hangingPunct="1">
              <a:defRPr/>
            </a:pPr>
            <a:endParaRPr lang="en-US" sz="2900" dirty="0" smtClean="0"/>
          </a:p>
          <a:p>
            <a:pPr marL="0" indent="0" eaLnBrk="1" hangingPunct="1">
              <a:buNone/>
              <a:defRPr/>
            </a:pPr>
            <a:r>
              <a:rPr lang="en-US" sz="2900" dirty="0" smtClean="0"/>
              <a:t>Provide the child with:</a:t>
            </a:r>
          </a:p>
          <a:p>
            <a:pPr marL="0" indent="0" eaLnBrk="1" hangingPunct="1">
              <a:buNone/>
              <a:defRPr/>
            </a:pPr>
            <a:r>
              <a:rPr lang="en-US" sz="2900" dirty="0" smtClean="0"/>
              <a:t>                   alternative </a:t>
            </a:r>
            <a:r>
              <a:rPr lang="en-US" sz="2900" dirty="0"/>
              <a:t>ways </a:t>
            </a:r>
            <a:r>
              <a:rPr lang="en-US" sz="2900" dirty="0" smtClean="0"/>
              <a:t>of </a:t>
            </a:r>
            <a:r>
              <a:rPr lang="en-US" sz="2900" dirty="0"/>
              <a:t>accessing help </a:t>
            </a:r>
          </a:p>
          <a:p>
            <a:pPr marL="0" indent="0" eaLnBrk="1" hangingPunct="1">
              <a:buNone/>
              <a:defRPr/>
            </a:pPr>
            <a:r>
              <a:rPr lang="en-US" sz="2900" dirty="0" smtClean="0"/>
              <a:t>                   brief </a:t>
            </a:r>
            <a:r>
              <a:rPr lang="en-US" sz="2900" dirty="0"/>
              <a:t>breaks from </a:t>
            </a:r>
            <a:r>
              <a:rPr lang="en-US" sz="2900" dirty="0" smtClean="0"/>
              <a:t>demands</a:t>
            </a:r>
          </a:p>
          <a:p>
            <a:pPr marL="0" indent="0" eaLnBrk="1" hangingPunct="1">
              <a:buNone/>
              <a:defRPr/>
            </a:pPr>
            <a:r>
              <a:rPr lang="en-US" sz="2900" dirty="0"/>
              <a:t> </a:t>
            </a:r>
            <a:r>
              <a:rPr lang="en-US" sz="2900" dirty="0" smtClean="0"/>
              <a:t>                  increased </a:t>
            </a:r>
            <a:r>
              <a:rPr lang="en-US" sz="2900" dirty="0"/>
              <a:t>motivation </a:t>
            </a:r>
            <a:r>
              <a:rPr lang="en-US" sz="2900" dirty="0" smtClean="0"/>
              <a:t>to comply by manipulating</a:t>
            </a:r>
          </a:p>
          <a:p>
            <a:pPr marL="0" indent="0" eaLnBrk="1" hangingPunct="1">
              <a:buNone/>
              <a:defRPr/>
            </a:pPr>
            <a:r>
              <a:rPr lang="en-US" sz="2900" dirty="0"/>
              <a:t> </a:t>
            </a:r>
            <a:r>
              <a:rPr lang="en-US" sz="2900" dirty="0" smtClean="0"/>
              <a:t>                  reinforcement contingencies </a:t>
            </a:r>
            <a:endParaRPr lang="en-US" sz="2900" dirty="0"/>
          </a:p>
        </p:txBody>
      </p:sp>
      <p:sp>
        <p:nvSpPr>
          <p:cNvPr id="113668"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FEF8DE7-8661-4904-B5EF-1F86B67ADB35}" type="slidenum">
              <a:rPr lang="en-US" altLang="en-US"/>
              <a:pPr eaLnBrk="1" hangingPunct="1"/>
              <a:t>91</a:t>
            </a:fld>
            <a:endParaRPr lang="en-US" alt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eaLnBrk="1" hangingPunct="1"/>
            <a:r>
              <a:rPr lang="en-US" altLang="en-US" smtClean="0"/>
              <a:t>Non-Compliance</a:t>
            </a:r>
          </a:p>
        </p:txBody>
      </p:sp>
      <p:sp>
        <p:nvSpPr>
          <p:cNvPr id="3" name="Content Placeholder 2"/>
          <p:cNvSpPr>
            <a:spLocks noGrp="1"/>
          </p:cNvSpPr>
          <p:nvPr>
            <p:ph idx="1"/>
          </p:nvPr>
        </p:nvSpPr>
        <p:spPr/>
        <p:txBody>
          <a:bodyPr>
            <a:normAutofit/>
          </a:bodyPr>
          <a:lstStyle/>
          <a:p>
            <a:pPr eaLnBrk="1" hangingPunct="1">
              <a:defRPr/>
            </a:pPr>
            <a:r>
              <a:rPr lang="en-US" dirty="0" smtClean="0"/>
              <a:t>Carefully define initial measurement of compliance</a:t>
            </a:r>
          </a:p>
          <a:p>
            <a:pPr eaLnBrk="1" hangingPunct="1">
              <a:defRPr/>
            </a:pPr>
            <a:r>
              <a:rPr lang="en-US" dirty="0" smtClean="0"/>
              <a:t>Categories of Intervention</a:t>
            </a:r>
          </a:p>
          <a:p>
            <a:pPr lvl="1" eaLnBrk="1" hangingPunct="1">
              <a:defRPr/>
            </a:pPr>
            <a:r>
              <a:rPr lang="en-US" dirty="0" smtClean="0"/>
              <a:t>Reduce response effort with reinforcement and prompting</a:t>
            </a:r>
          </a:p>
          <a:p>
            <a:pPr lvl="1" eaLnBrk="1" hangingPunct="1">
              <a:defRPr/>
            </a:pPr>
            <a:r>
              <a:rPr lang="en-US" dirty="0" smtClean="0"/>
              <a:t>Fade supports increase effort required</a:t>
            </a:r>
          </a:p>
          <a:p>
            <a:pPr lvl="1" eaLnBrk="1" hangingPunct="1">
              <a:defRPr/>
            </a:pPr>
            <a:r>
              <a:rPr lang="en-US" dirty="0" smtClean="0"/>
              <a:t>Interventions need to be individualized, what works for one does not work for all</a:t>
            </a:r>
          </a:p>
        </p:txBody>
      </p:sp>
      <p:sp>
        <p:nvSpPr>
          <p:cNvPr id="117764"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5F26699-8D43-4764-984C-CC6C3295EC18}" type="slidenum">
              <a:rPr lang="en-US" altLang="en-US"/>
              <a:pPr eaLnBrk="1" hangingPunct="1"/>
              <a:t>92</a:t>
            </a:fld>
            <a:endParaRPr lang="en-US" alt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pPr eaLnBrk="1" hangingPunct="1"/>
            <a:r>
              <a:rPr lang="en-US" altLang="en-US" smtClean="0"/>
              <a:t>Impacting Refusal </a:t>
            </a:r>
          </a:p>
        </p:txBody>
      </p:sp>
      <p:sp>
        <p:nvSpPr>
          <p:cNvPr id="124931" name="Content Placeholder 2"/>
          <p:cNvSpPr>
            <a:spLocks noGrp="1"/>
          </p:cNvSpPr>
          <p:nvPr>
            <p:ph idx="1"/>
          </p:nvPr>
        </p:nvSpPr>
        <p:spPr/>
        <p:txBody>
          <a:bodyPr/>
          <a:lstStyle/>
          <a:p>
            <a:pPr eaLnBrk="1" hangingPunct="1"/>
            <a:r>
              <a:rPr lang="en-US" altLang="en-US" dirty="0" smtClean="0"/>
              <a:t>Break tasks into smaller parts </a:t>
            </a:r>
          </a:p>
          <a:p>
            <a:pPr eaLnBrk="1" hangingPunct="1"/>
            <a:r>
              <a:rPr lang="en-US" altLang="en-US" dirty="0" smtClean="0"/>
              <a:t>Teach sequencing</a:t>
            </a:r>
          </a:p>
          <a:p>
            <a:pPr eaLnBrk="1" hangingPunct="1"/>
            <a:r>
              <a:rPr lang="en-US" altLang="en-US" dirty="0" smtClean="0"/>
              <a:t>Teach the expectation you want the child to internalize (repetition is needed)</a:t>
            </a:r>
          </a:p>
          <a:p>
            <a:pPr eaLnBrk="1" hangingPunct="1"/>
            <a:r>
              <a:rPr lang="en-US" altLang="en-US" dirty="0" smtClean="0"/>
              <a:t>Reduce emotional noise-minimize adverse facial expressions, tone of voice, proximity</a:t>
            </a:r>
          </a:p>
          <a:p>
            <a:pPr eaLnBrk="1" hangingPunct="1"/>
            <a:r>
              <a:rPr lang="en-US" altLang="en-US" dirty="0" smtClean="0"/>
              <a:t>Start with control fade to reasoning and internalizing, </a:t>
            </a:r>
          </a:p>
          <a:p>
            <a:pPr eaLnBrk="1" hangingPunct="1"/>
            <a:r>
              <a:rPr lang="en-US" altLang="en-US" dirty="0" smtClean="0"/>
              <a:t>Teach negotiating as social problem solving </a:t>
            </a:r>
          </a:p>
        </p:txBody>
      </p:sp>
      <p:sp>
        <p:nvSpPr>
          <p:cNvPr id="124932"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1E203BF-FCF2-433D-A714-5687C798C5D9}" type="slidenum">
              <a:rPr lang="en-US" altLang="en-US"/>
              <a:pPr eaLnBrk="1" hangingPunct="1"/>
              <a:t>93</a:t>
            </a:fld>
            <a:endParaRPr lang="en-US" alt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p:txBody>
          <a:bodyPr/>
          <a:lstStyle/>
          <a:p>
            <a:pPr eaLnBrk="1" hangingPunct="1"/>
            <a:r>
              <a:rPr lang="en-US" altLang="en-US" smtClean="0"/>
              <a:t>Running Away/Elopement</a:t>
            </a:r>
          </a:p>
        </p:txBody>
      </p:sp>
      <p:sp>
        <p:nvSpPr>
          <p:cNvPr id="3" name="Content Placeholder 2"/>
          <p:cNvSpPr>
            <a:spLocks noGrp="1"/>
          </p:cNvSpPr>
          <p:nvPr>
            <p:ph idx="1"/>
          </p:nvPr>
        </p:nvSpPr>
        <p:spPr/>
        <p:txBody>
          <a:bodyPr>
            <a:normAutofit lnSpcReduction="10000"/>
          </a:bodyPr>
          <a:lstStyle/>
          <a:p>
            <a:pPr marL="0" indent="0" eaLnBrk="1" hangingPunct="1">
              <a:buFontTx/>
              <a:buNone/>
              <a:defRPr/>
            </a:pPr>
            <a:r>
              <a:rPr lang="en-US" dirty="0" smtClean="0"/>
              <a:t>Collect evidence to determine cause-</a:t>
            </a:r>
          </a:p>
          <a:p>
            <a:pPr marL="0" indent="0" eaLnBrk="1" hangingPunct="1">
              <a:buFontTx/>
              <a:buNone/>
              <a:defRPr/>
            </a:pPr>
            <a:r>
              <a:rPr lang="en-US" dirty="0" smtClean="0"/>
              <a:t>Is running away or running toward?</a:t>
            </a:r>
          </a:p>
          <a:p>
            <a:pPr lvl="1" eaLnBrk="1" hangingPunct="1">
              <a:defRPr/>
            </a:pPr>
            <a:r>
              <a:rPr lang="en-US" dirty="0" smtClean="0"/>
              <a:t>Simply </a:t>
            </a:r>
            <a:r>
              <a:rPr lang="en-US" dirty="0"/>
              <a:t>enjoys running or exploring</a:t>
            </a:r>
          </a:p>
          <a:p>
            <a:pPr lvl="1" eaLnBrk="1" hangingPunct="1">
              <a:defRPr/>
            </a:pPr>
            <a:r>
              <a:rPr lang="en-US" dirty="0"/>
              <a:t>Is trying to reach a place he/she enjoys (such as the park)</a:t>
            </a:r>
          </a:p>
          <a:p>
            <a:pPr lvl="1" eaLnBrk="1" hangingPunct="1">
              <a:defRPr/>
            </a:pPr>
            <a:r>
              <a:rPr lang="en-US" dirty="0"/>
              <a:t>Is trying to escape an anxious situation (like demands at school)</a:t>
            </a:r>
          </a:p>
          <a:p>
            <a:pPr lvl="1" eaLnBrk="1" hangingPunct="1">
              <a:defRPr/>
            </a:pPr>
            <a:r>
              <a:rPr lang="en-US" dirty="0"/>
              <a:t>Is pursuing his/her special topic (as when a child fascinated by trains heads for the train tracks)</a:t>
            </a:r>
          </a:p>
          <a:p>
            <a:pPr lvl="1" eaLnBrk="1" hangingPunct="1">
              <a:defRPr/>
            </a:pPr>
            <a:r>
              <a:rPr lang="en-US" dirty="0"/>
              <a:t>Is trying to escape uncomfortable sensory stimuli (like loud noise)</a:t>
            </a:r>
          </a:p>
        </p:txBody>
      </p:sp>
      <p:sp>
        <p:nvSpPr>
          <p:cNvPr id="118788"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41F0696-4CF7-4EC8-81BB-6343FD5DE100}" type="slidenum">
              <a:rPr lang="en-US" altLang="en-US"/>
              <a:pPr eaLnBrk="1" hangingPunct="1"/>
              <a:t>94</a:t>
            </a:fld>
            <a:endParaRPr lang="en-US" alt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What is the Opposite of Running Away?</a:t>
            </a:r>
            <a:endParaRPr lang="en-US" dirty="0"/>
          </a:p>
        </p:txBody>
      </p:sp>
      <p:sp>
        <p:nvSpPr>
          <p:cNvPr id="119811" name="Content Placeholder 2"/>
          <p:cNvSpPr>
            <a:spLocks noGrp="1"/>
          </p:cNvSpPr>
          <p:nvPr>
            <p:ph idx="1"/>
          </p:nvPr>
        </p:nvSpPr>
        <p:spPr/>
        <p:txBody>
          <a:bodyPr/>
          <a:lstStyle/>
          <a:p>
            <a:pPr eaLnBrk="1" hangingPunct="1"/>
            <a:r>
              <a:rPr lang="en-US" altLang="en-US" smtClean="0"/>
              <a:t>Depends on the reason for running away.</a:t>
            </a:r>
          </a:p>
          <a:p>
            <a:pPr eaLnBrk="1" hangingPunct="1"/>
            <a:r>
              <a:rPr lang="en-US" altLang="en-US" smtClean="0"/>
              <a:t>Engagement</a:t>
            </a:r>
          </a:p>
          <a:p>
            <a:pPr lvl="1" eaLnBrk="1" hangingPunct="1"/>
            <a:r>
              <a:rPr lang="en-US" altLang="en-US" smtClean="0"/>
              <a:t>Behavioral, cognitive and affiliation</a:t>
            </a:r>
          </a:p>
          <a:p>
            <a:pPr lvl="1" eaLnBrk="1" hangingPunct="1"/>
            <a:r>
              <a:rPr lang="en-US" altLang="en-US" smtClean="0"/>
              <a:t>The behavior of running away will continue unless the underlying cognitive and affiliate components are not addressed</a:t>
            </a:r>
          </a:p>
        </p:txBody>
      </p:sp>
      <p:sp>
        <p:nvSpPr>
          <p:cNvPr id="119812"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152B831-A604-4E49-A17E-368D68720897}" type="slidenum">
              <a:rPr lang="en-US" altLang="en-US"/>
              <a:pPr eaLnBrk="1" hangingPunct="1"/>
              <a:t>95</a:t>
            </a:fld>
            <a:endParaRPr lang="en-US" alt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pPr eaLnBrk="1" hangingPunct="1"/>
            <a:r>
              <a:rPr lang="en-US" altLang="en-US" smtClean="0"/>
              <a:t>Engagement</a:t>
            </a:r>
          </a:p>
        </p:txBody>
      </p:sp>
      <p:sp>
        <p:nvSpPr>
          <p:cNvPr id="3" name="Content Placeholder 2"/>
          <p:cNvSpPr>
            <a:spLocks noGrp="1"/>
          </p:cNvSpPr>
          <p:nvPr>
            <p:ph idx="1"/>
          </p:nvPr>
        </p:nvSpPr>
        <p:spPr/>
        <p:txBody>
          <a:bodyPr>
            <a:normAutofit fontScale="92500" lnSpcReduction="10000"/>
          </a:bodyPr>
          <a:lstStyle/>
          <a:p>
            <a:pPr eaLnBrk="1" hangingPunct="1">
              <a:defRPr/>
            </a:pPr>
            <a:r>
              <a:rPr lang="en-US" dirty="0" smtClean="0"/>
              <a:t>Behavioral</a:t>
            </a:r>
          </a:p>
          <a:p>
            <a:pPr lvl="1" eaLnBrk="1" hangingPunct="1">
              <a:defRPr/>
            </a:pPr>
            <a:r>
              <a:rPr lang="en-US" dirty="0" smtClean="0"/>
              <a:t>Reinforce engaged behavior, </a:t>
            </a:r>
          </a:p>
          <a:p>
            <a:pPr eaLnBrk="1" hangingPunct="1">
              <a:defRPr/>
            </a:pPr>
            <a:r>
              <a:rPr lang="en-US" dirty="0" smtClean="0"/>
              <a:t>Cognitive</a:t>
            </a:r>
          </a:p>
          <a:p>
            <a:pPr lvl="1" eaLnBrk="1" hangingPunct="1">
              <a:defRPr/>
            </a:pPr>
            <a:r>
              <a:rPr lang="en-US" dirty="0" smtClean="0"/>
              <a:t>Teach emotional regulation</a:t>
            </a:r>
          </a:p>
          <a:p>
            <a:pPr lvl="1" eaLnBrk="1" hangingPunct="1">
              <a:defRPr/>
            </a:pPr>
            <a:r>
              <a:rPr lang="en-US" dirty="0" smtClean="0"/>
              <a:t>Relevance of task to goals</a:t>
            </a:r>
          </a:p>
          <a:p>
            <a:pPr lvl="1" eaLnBrk="1" hangingPunct="1">
              <a:defRPr/>
            </a:pPr>
            <a:r>
              <a:rPr lang="en-US" dirty="0" smtClean="0"/>
              <a:t>Explicit value of engagement</a:t>
            </a:r>
          </a:p>
          <a:p>
            <a:pPr lvl="1" eaLnBrk="1" hangingPunct="1">
              <a:defRPr/>
            </a:pPr>
            <a:r>
              <a:rPr lang="en-US" dirty="0" smtClean="0"/>
              <a:t>Teach strategy for obtaining goal</a:t>
            </a:r>
          </a:p>
          <a:p>
            <a:pPr eaLnBrk="1" hangingPunct="1">
              <a:defRPr/>
            </a:pPr>
            <a:r>
              <a:rPr lang="en-US" dirty="0" smtClean="0"/>
              <a:t>Affiliative, nature of relationship</a:t>
            </a:r>
          </a:p>
          <a:p>
            <a:pPr lvl="1" eaLnBrk="1" hangingPunct="1">
              <a:defRPr/>
            </a:pPr>
            <a:r>
              <a:rPr lang="en-US" dirty="0" smtClean="0"/>
              <a:t>Belonging (peer expectations)</a:t>
            </a:r>
          </a:p>
          <a:p>
            <a:pPr lvl="1" eaLnBrk="1" hangingPunct="1">
              <a:defRPr/>
            </a:pPr>
            <a:r>
              <a:rPr lang="en-US" dirty="0" smtClean="0"/>
              <a:t>Identification with person and class</a:t>
            </a:r>
          </a:p>
          <a:p>
            <a:pPr lvl="1" eaLnBrk="1" hangingPunct="1">
              <a:defRPr/>
            </a:pPr>
            <a:r>
              <a:rPr lang="en-US" dirty="0" smtClean="0"/>
              <a:t>Membership </a:t>
            </a:r>
          </a:p>
          <a:p>
            <a:pPr lvl="1" eaLnBrk="1" hangingPunct="1">
              <a:defRPr/>
            </a:pPr>
            <a:endParaRPr lang="en-US" dirty="0"/>
          </a:p>
        </p:txBody>
      </p:sp>
      <p:sp>
        <p:nvSpPr>
          <p:cNvPr id="120836"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6A65FB-9D94-4800-8E98-B5A132B6FAD9}" type="slidenum">
              <a:rPr lang="en-US" altLang="en-US"/>
              <a:pPr eaLnBrk="1" hangingPunct="1"/>
              <a:t>96</a:t>
            </a:fld>
            <a:endParaRPr lang="en-US" alt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pPr eaLnBrk="1" hangingPunct="1"/>
            <a:r>
              <a:rPr lang="en-US" altLang="en-US" smtClean="0"/>
              <a:t>Prevention Strategies</a:t>
            </a:r>
          </a:p>
        </p:txBody>
      </p:sp>
      <p:sp>
        <p:nvSpPr>
          <p:cNvPr id="3" name="Content Placeholder 2"/>
          <p:cNvSpPr>
            <a:spLocks noGrp="1"/>
          </p:cNvSpPr>
          <p:nvPr>
            <p:ph idx="1"/>
          </p:nvPr>
        </p:nvSpPr>
        <p:spPr/>
        <p:txBody>
          <a:bodyPr>
            <a:normAutofit/>
          </a:bodyPr>
          <a:lstStyle/>
          <a:p>
            <a:pPr eaLnBrk="1" hangingPunct="1">
              <a:defRPr/>
            </a:pPr>
            <a:r>
              <a:rPr lang="en-US" dirty="0" smtClean="0"/>
              <a:t>Change </a:t>
            </a:r>
          </a:p>
          <a:p>
            <a:pPr lvl="1" eaLnBrk="1" hangingPunct="1">
              <a:defRPr/>
            </a:pPr>
            <a:r>
              <a:rPr lang="en-US" dirty="0" smtClean="0"/>
              <a:t>Triggers</a:t>
            </a:r>
          </a:p>
          <a:p>
            <a:pPr lvl="1" eaLnBrk="1" hangingPunct="1">
              <a:defRPr/>
            </a:pPr>
            <a:r>
              <a:rPr lang="en-US" dirty="0" smtClean="0"/>
              <a:t>Setting event exposure</a:t>
            </a:r>
          </a:p>
          <a:p>
            <a:pPr lvl="1" eaLnBrk="1" hangingPunct="1">
              <a:defRPr/>
            </a:pPr>
            <a:r>
              <a:rPr lang="en-US" dirty="0" smtClean="0"/>
              <a:t>Positive consequences</a:t>
            </a:r>
          </a:p>
          <a:p>
            <a:pPr eaLnBrk="1" hangingPunct="1">
              <a:defRPr/>
            </a:pPr>
            <a:r>
              <a:rPr lang="en-US" dirty="0" smtClean="0"/>
              <a:t>Intent</a:t>
            </a:r>
          </a:p>
          <a:p>
            <a:pPr lvl="1" eaLnBrk="1" hangingPunct="1">
              <a:defRPr/>
            </a:pPr>
            <a:r>
              <a:rPr lang="en-US" dirty="0" smtClean="0"/>
              <a:t>Make environment</a:t>
            </a:r>
          </a:p>
          <a:p>
            <a:pPr lvl="2" eaLnBrk="1" hangingPunct="1">
              <a:defRPr/>
            </a:pPr>
            <a:r>
              <a:rPr lang="en-US" dirty="0" smtClean="0"/>
              <a:t>More pleasant</a:t>
            </a:r>
          </a:p>
          <a:p>
            <a:pPr lvl="2" eaLnBrk="1" hangingPunct="1">
              <a:defRPr/>
            </a:pPr>
            <a:r>
              <a:rPr lang="en-US" dirty="0" smtClean="0"/>
              <a:t>More agreeable</a:t>
            </a:r>
          </a:p>
          <a:p>
            <a:pPr lvl="2" eaLnBrk="1" hangingPunct="1">
              <a:defRPr/>
            </a:pPr>
            <a:r>
              <a:rPr lang="en-US" dirty="0" smtClean="0"/>
              <a:t>Less agitating</a:t>
            </a:r>
          </a:p>
          <a:p>
            <a:pPr lvl="2" eaLnBrk="1" hangingPunct="1">
              <a:defRPr/>
            </a:pPr>
            <a:r>
              <a:rPr lang="en-US" dirty="0" smtClean="0"/>
              <a:t>TEACH ANGER MANAGEMENT! (Emotional Intelligence)</a:t>
            </a:r>
            <a:endParaRPr lang="en-US" dirty="0"/>
          </a:p>
        </p:txBody>
      </p:sp>
      <p:sp>
        <p:nvSpPr>
          <p:cNvPr id="126980"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7167DD7-55F4-4ED1-8A10-FE717AC61920}" type="slidenum">
              <a:rPr lang="en-US" altLang="en-US"/>
              <a:pPr eaLnBrk="1" hangingPunct="1"/>
              <a:t>97</a:t>
            </a:fld>
            <a:endParaRPr lang="en-US" alt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Slide Number Placeholder 1"/>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55950F-DF95-41D4-BEC4-C3F76D827FE6}" type="slidenum">
              <a:rPr lang="en-US" altLang="en-US"/>
              <a:pPr eaLnBrk="1" hangingPunct="1"/>
              <a:t>98</a:t>
            </a:fld>
            <a:endParaRPr lang="en-US" altLang="en-US"/>
          </a:p>
        </p:txBody>
      </p:sp>
      <p:sp>
        <p:nvSpPr>
          <p:cNvPr id="45058" name="Rectangle 2"/>
          <p:cNvSpPr>
            <a:spLocks noGrp="1" noChangeArrowheads="1"/>
          </p:cNvSpPr>
          <p:nvPr>
            <p:ph type="title" idx="4294967295"/>
          </p:nvPr>
        </p:nvSpPr>
        <p:spPr>
          <a:xfrm>
            <a:off x="0" y="274638"/>
            <a:ext cx="8229600" cy="1630362"/>
          </a:xfrm>
        </p:spPr>
        <p:txBody>
          <a:bodyPr>
            <a:normAutofit/>
          </a:bodyPr>
          <a:lstStyle/>
          <a:p>
            <a:pPr eaLnBrk="1" hangingPunct="1">
              <a:defRPr/>
            </a:pPr>
            <a:r>
              <a:rPr lang="en-US" sz="4000" dirty="0" smtClean="0">
                <a:solidFill>
                  <a:srgbClr val="800080"/>
                </a:solidFill>
                <a:latin typeface="Goudy Stout" pitchFamily="18" charset="0"/>
              </a:rPr>
              <a:t>Anger Management</a:t>
            </a:r>
          </a:p>
        </p:txBody>
      </p:sp>
      <p:sp>
        <p:nvSpPr>
          <p:cNvPr id="133123" name="Rectangle 3"/>
          <p:cNvSpPr>
            <a:spLocks noGrp="1" noChangeArrowheads="1"/>
          </p:cNvSpPr>
          <p:nvPr>
            <p:ph type="body" idx="4294967295"/>
          </p:nvPr>
        </p:nvSpPr>
        <p:spPr>
          <a:xfrm>
            <a:off x="0" y="2286000"/>
            <a:ext cx="8229600" cy="3840163"/>
          </a:xfrm>
        </p:spPr>
        <p:txBody>
          <a:bodyPr/>
          <a:lstStyle/>
          <a:p>
            <a:pPr eaLnBrk="1" hangingPunct="1">
              <a:lnSpc>
                <a:spcPct val="90000"/>
              </a:lnSpc>
              <a:buFont typeface="Wingdings" pitchFamily="2" charset="2"/>
              <a:buChar char="«"/>
            </a:pPr>
            <a:r>
              <a:rPr lang="en-US" altLang="en-US" dirty="0" smtClean="0"/>
              <a:t>Substance Abuse and Mental Health Services Administration (SAMSHA) </a:t>
            </a:r>
          </a:p>
          <a:p>
            <a:pPr eaLnBrk="1" hangingPunct="1">
              <a:lnSpc>
                <a:spcPct val="90000"/>
              </a:lnSpc>
              <a:buFont typeface="Wingdings" pitchFamily="2" charset="2"/>
              <a:buChar char="«"/>
            </a:pPr>
            <a:r>
              <a:rPr lang="en-US" altLang="en-US" dirty="0" smtClean="0"/>
              <a:t>Free Work Book and Manual </a:t>
            </a:r>
            <a:r>
              <a:rPr lang="en-US" altLang="en-US" sz="1600" dirty="0" smtClean="0"/>
              <a:t>http://kap.samhsa.gov/products/manuals/pdfs/anger1.pdf</a:t>
            </a:r>
          </a:p>
          <a:p>
            <a:pPr lvl="1" eaLnBrk="1" hangingPunct="1">
              <a:lnSpc>
                <a:spcPct val="90000"/>
              </a:lnSpc>
            </a:pPr>
            <a:r>
              <a:rPr lang="en-US" altLang="en-US" dirty="0" smtClean="0"/>
              <a:t>Anger management manual and participants workbook</a:t>
            </a:r>
          </a:p>
          <a:p>
            <a:pPr lvl="2" eaLnBrk="1" hangingPunct="1">
              <a:lnSpc>
                <a:spcPct val="90000"/>
              </a:lnSpc>
            </a:pPr>
            <a:r>
              <a:rPr lang="en-US" altLang="en-US" dirty="0" smtClean="0"/>
              <a:t>Easy to transfer to educational settings</a:t>
            </a:r>
          </a:p>
          <a:p>
            <a:pPr lvl="2" eaLnBrk="1" hangingPunct="1">
              <a:lnSpc>
                <a:spcPct val="90000"/>
              </a:lnSpc>
            </a:pPr>
            <a:r>
              <a:rPr lang="en-US" altLang="en-US" dirty="0" smtClean="0"/>
              <a:t>Anger Control Plans</a:t>
            </a:r>
          </a:p>
          <a:p>
            <a:pPr lvl="2" eaLnBrk="1" hangingPunct="1">
              <a:lnSpc>
                <a:spcPct val="90000"/>
              </a:lnSpc>
            </a:pPr>
            <a:r>
              <a:rPr lang="en-US" altLang="en-US" dirty="0" smtClean="0"/>
              <a:t>The Aggression Cycle</a:t>
            </a:r>
          </a:p>
          <a:p>
            <a:pPr lvl="2" eaLnBrk="1" hangingPunct="1">
              <a:lnSpc>
                <a:spcPct val="90000"/>
              </a:lnSpc>
            </a:pPr>
            <a:r>
              <a:rPr lang="en-US" altLang="en-US" dirty="0" smtClean="0"/>
              <a:t>Assertiveness and Conflict Resolution</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normAutofit fontScale="90000"/>
          </a:bodyPr>
          <a:lstStyle/>
          <a:p>
            <a:pPr eaLnBrk="1" hangingPunct="1"/>
            <a:r>
              <a:rPr lang="en-US" altLang="en-US" dirty="0" smtClean="0"/>
              <a:t>Special Populations Divorce/Separation</a:t>
            </a:r>
          </a:p>
        </p:txBody>
      </p:sp>
      <p:sp>
        <p:nvSpPr>
          <p:cNvPr id="153603" name="Content Placeholder 2"/>
          <p:cNvSpPr>
            <a:spLocks noGrp="1"/>
          </p:cNvSpPr>
          <p:nvPr>
            <p:ph idx="1"/>
          </p:nvPr>
        </p:nvSpPr>
        <p:spPr/>
        <p:txBody>
          <a:bodyPr/>
          <a:lstStyle/>
          <a:p>
            <a:pPr eaLnBrk="1" hangingPunct="1"/>
            <a:r>
              <a:rPr lang="en-US" altLang="en-US" smtClean="0"/>
              <a:t>Most children have short term intense reactions with long term adjustment</a:t>
            </a:r>
          </a:p>
          <a:p>
            <a:pPr lvl="1" eaLnBrk="1" hangingPunct="1"/>
            <a:r>
              <a:rPr lang="en-US" altLang="en-US" smtClean="0"/>
              <a:t>Facilitate adjustment</a:t>
            </a:r>
          </a:p>
          <a:p>
            <a:pPr lvl="2" eaLnBrk="1" hangingPunct="1"/>
            <a:r>
              <a:rPr lang="en-US" altLang="en-US" smtClean="0"/>
              <a:t>Parents reduce exposure to conflict</a:t>
            </a:r>
          </a:p>
          <a:p>
            <a:pPr lvl="2" eaLnBrk="1" hangingPunct="1"/>
            <a:r>
              <a:rPr lang="en-US" altLang="en-US" smtClean="0"/>
              <a:t>Teach problem solving and social skills </a:t>
            </a:r>
          </a:p>
          <a:p>
            <a:pPr lvl="2" eaLnBrk="1" hangingPunct="1"/>
            <a:r>
              <a:rPr lang="en-US" altLang="en-US" smtClean="0"/>
              <a:t>Confront child’s attempts  to distract and avoid feelings and reactions</a:t>
            </a:r>
          </a:p>
          <a:p>
            <a:pPr eaLnBrk="1" hangingPunct="1"/>
            <a:r>
              <a:rPr lang="en-US" altLang="en-US" smtClean="0"/>
              <a:t>Separation is not abandonment</a:t>
            </a:r>
          </a:p>
          <a:p>
            <a:pPr lvl="2" eaLnBrk="1" hangingPunct="1"/>
            <a:endParaRPr lang="en-US" altLang="en-US" smtClean="0"/>
          </a:p>
        </p:txBody>
      </p:sp>
      <p:sp>
        <p:nvSpPr>
          <p:cNvPr id="153604" name="Slide Number Placeholder 3"/>
          <p:cNvSpPr>
            <a:spLocks noGrp="1"/>
          </p:cNvSpPr>
          <p:nvPr>
            <p:ph type="sldNum" sz="quarter" idx="12"/>
          </p:nvPr>
        </p:nvSpPr>
        <p:spPr bwMode="auto">
          <a:xfrm>
            <a:off x="5410200" y="6248400"/>
            <a:ext cx="1447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B15363B-7D64-40E9-A488-D82D86903DE1}" type="slidenum">
              <a:rPr lang="en-US" altLang="en-US"/>
              <a:pPr eaLnBrk="1" hangingPunct="1"/>
              <a:t>99</a:t>
            </a:fld>
            <a:endParaRPr lang="en-US" alt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26961</TotalTime>
  <Words>5275</Words>
  <Application>Microsoft Office PowerPoint</Application>
  <PresentationFormat>On-screen Show (4:3)</PresentationFormat>
  <Paragraphs>808</Paragraphs>
  <Slides>105</Slides>
  <Notes>6</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Flow</vt:lpstr>
      <vt:lpstr>Oppositional, Defiant &amp; Disruptive Children &amp; Adolescents</vt:lpstr>
      <vt:lpstr>Agenda </vt:lpstr>
      <vt:lpstr>ODD and Co-occurring Disorders</vt:lpstr>
      <vt:lpstr>Slide 4</vt:lpstr>
      <vt:lpstr>Treatment Manuals/Approaches</vt:lpstr>
      <vt:lpstr>Common Elements </vt:lpstr>
      <vt:lpstr>DSM V Descriptors, </vt:lpstr>
      <vt:lpstr>Anger and Hostility Assessment Anger Regulation and Expression Scale </vt:lpstr>
      <vt:lpstr> Activity #1 Match Criteria to Anger</vt:lpstr>
      <vt:lpstr>Conduct Disorder</vt:lpstr>
      <vt:lpstr>Promoting Pro-Social Emotions</vt:lpstr>
      <vt:lpstr>What can CBT do for IED McCloskey Et. al. 2008</vt:lpstr>
      <vt:lpstr>Evidence-Based Treatments for Disruptive Behavior</vt:lpstr>
      <vt:lpstr>Attention Deficit Hyperactivity Disorder</vt:lpstr>
      <vt:lpstr>Intervention-Teach Emotional Regulation</vt:lpstr>
      <vt:lpstr>Treatment Strategies</vt:lpstr>
      <vt:lpstr>Stress Management</vt:lpstr>
      <vt:lpstr>Affect Expression and Modulation</vt:lpstr>
      <vt:lpstr>Tiered Chocolate Activities</vt:lpstr>
      <vt:lpstr>Tiered Feeling Activities</vt:lpstr>
      <vt:lpstr>Six Steps to Emotional Literacy</vt:lpstr>
      <vt:lpstr>Slide 22</vt:lpstr>
      <vt:lpstr>Activity #2 Paint Sample Cards Activity</vt:lpstr>
      <vt:lpstr>Paint Chip Vocabulary </vt:lpstr>
      <vt:lpstr>Slide 25</vt:lpstr>
      <vt:lpstr>Cognitive Coping</vt:lpstr>
      <vt:lpstr>        Emotional Regulation</vt:lpstr>
      <vt:lpstr>Gayle Macklem  Emotional Regulation</vt:lpstr>
      <vt:lpstr>Emotional Intelligence in the Classroom: Skill-Based Training http://heblab.research.yale.edu/pub_pdf/pub101_BrackettKatulak2006TheEIclassroom.pdf</vt:lpstr>
      <vt:lpstr>Slide 30</vt:lpstr>
      <vt:lpstr>Characteristics of Artful Thinking Routines</vt:lpstr>
      <vt:lpstr>Reasoning Routine What Makes You Say That? </vt:lpstr>
      <vt:lpstr>Reasoning Routine What Makes You Say That?  </vt:lpstr>
      <vt:lpstr>A Reasoning Routine Claim/Support/Question  </vt:lpstr>
      <vt:lpstr>Perspective Taking Routine Circle of View Points</vt:lpstr>
      <vt:lpstr>Observing and Describing Routine Listening/Looking Ten Times Two</vt:lpstr>
      <vt:lpstr>       Artful Thinking Routines</vt:lpstr>
      <vt:lpstr>Behavior Management Parent Training</vt:lpstr>
      <vt:lpstr>Parent Management Training</vt:lpstr>
      <vt:lpstr>Kazdin Parenting the Defiant Child</vt:lpstr>
      <vt:lpstr>Parent Child Sessions</vt:lpstr>
      <vt:lpstr>Relationship Coaching</vt:lpstr>
      <vt:lpstr>Essential Components Mikami</vt:lpstr>
      <vt:lpstr>Essential Components</vt:lpstr>
      <vt:lpstr>Oppositional, Defiant &amp; Disruptive Children &amp; Adolescents Part II</vt:lpstr>
      <vt:lpstr>Agenda </vt:lpstr>
      <vt:lpstr>FUNCTIONAL BEHAVIORAL ASSESSMENT AND BEHAVIOR INTERVENTION PLANS</vt:lpstr>
      <vt:lpstr>What is a FBA? (Data and History)</vt:lpstr>
      <vt:lpstr>What information will you gain from completing a FBA?</vt:lpstr>
      <vt:lpstr>Common Functions of ODD Behaviors</vt:lpstr>
      <vt:lpstr>Behavioral Assumptions…</vt:lpstr>
      <vt:lpstr>Objectives:</vt:lpstr>
      <vt:lpstr>Addressing Skill Deficits </vt:lpstr>
      <vt:lpstr>Addressing Performance Deficits</vt:lpstr>
      <vt:lpstr> </vt:lpstr>
      <vt:lpstr>Activity  </vt:lpstr>
      <vt:lpstr>Components of a BIP  (Treatment Plan)</vt:lpstr>
      <vt:lpstr>Step One: Deciding on a Target Behavior</vt:lpstr>
      <vt:lpstr>Severity of Disruption</vt:lpstr>
      <vt:lpstr>Step Two: Choosing Replacement Behavior(s) </vt:lpstr>
      <vt:lpstr>Replacement Behaviors</vt:lpstr>
      <vt:lpstr>Example</vt:lpstr>
      <vt:lpstr>Step Three: Selecting Interventions Three Broad Categories </vt:lpstr>
      <vt:lpstr>Interventions for students who lack intrinsic motivation</vt:lpstr>
      <vt:lpstr>Outcomes of BIP</vt:lpstr>
      <vt:lpstr>Positive Behavioral Interventions May Include: </vt:lpstr>
      <vt:lpstr>Monitoring of Intervention Effects</vt:lpstr>
      <vt:lpstr>Reviewing the BIP</vt:lpstr>
      <vt:lpstr>Trouble Shooting the Plan</vt:lpstr>
      <vt:lpstr>Trouble Shooting the Plan</vt:lpstr>
      <vt:lpstr>Trouble Shooting the Plan</vt:lpstr>
      <vt:lpstr>Slide 72</vt:lpstr>
      <vt:lpstr>Ask child -- “Challenge Your Ideas”</vt:lpstr>
      <vt:lpstr>Challenge Ideas</vt:lpstr>
      <vt:lpstr>Promote Attachment and Trust</vt:lpstr>
      <vt:lpstr>Relationship Building</vt:lpstr>
      <vt:lpstr>Adverse Childhood Experiences</vt:lpstr>
      <vt:lpstr>Slide 78</vt:lpstr>
      <vt:lpstr>Slide 79</vt:lpstr>
      <vt:lpstr>Slide 80</vt:lpstr>
      <vt:lpstr>Pro-Social Instruction in the Schools</vt:lpstr>
      <vt:lpstr>Slide 82</vt:lpstr>
      <vt:lpstr>Compassionate Schools Washington State Department of Education</vt:lpstr>
      <vt:lpstr>Compassionate Schools Washington State Department of Education</vt:lpstr>
      <vt:lpstr>     Student Centered Discipline and             Social Emotional Learning</vt:lpstr>
      <vt:lpstr>     Addressing the Whole Child                                                                             Yoder-2014</vt:lpstr>
      <vt:lpstr>5 Social Emotional Competencies</vt:lpstr>
      <vt:lpstr>Effective Tips for Challenging Behaviors</vt:lpstr>
      <vt:lpstr>Two Categories of Tantrums (Green 2011)</vt:lpstr>
      <vt:lpstr>Screaming and Yelling </vt:lpstr>
      <vt:lpstr>Tantrums Crying, Fussing Whining</vt:lpstr>
      <vt:lpstr>Non-Compliance</vt:lpstr>
      <vt:lpstr>Impacting Refusal </vt:lpstr>
      <vt:lpstr>Running Away/Elopement</vt:lpstr>
      <vt:lpstr>What is the Opposite of Running Away?</vt:lpstr>
      <vt:lpstr>Engagement</vt:lpstr>
      <vt:lpstr>Prevention Strategies</vt:lpstr>
      <vt:lpstr>Anger Management</vt:lpstr>
      <vt:lpstr>Special Populations Divorce/Separation</vt:lpstr>
      <vt:lpstr>Special Populations Abuse Supporting and Educating Traumatized Students</vt:lpstr>
      <vt:lpstr>Special Populations Neglect Supporting and Educating Traumatized Students</vt:lpstr>
      <vt:lpstr>Parent Misbehavior Supporting and Educating Traumatized Students</vt:lpstr>
      <vt:lpstr>Parent Misbehavior</vt:lpstr>
      <vt:lpstr>         Rise to the Occasion</vt:lpstr>
      <vt:lpstr>Slide 105</vt:lpstr>
    </vt:vector>
  </TitlesOfParts>
  <Company>PGCPS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Oppositional, Defiant &amp; Disruptive Children &amp; Adolescents</dc:title>
  <dc:creator>Robert Hull</dc:creator>
  <cp:lastModifiedBy>Bibiana.Nertney</cp:lastModifiedBy>
  <cp:revision>159</cp:revision>
  <dcterms:created xsi:type="dcterms:W3CDTF">2014-01-02T17:02:37Z</dcterms:created>
  <dcterms:modified xsi:type="dcterms:W3CDTF">2017-09-12T16:09:14Z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TC100775751033</vt:lpwstr>
  </property>
</Properties>
</file>