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59" r:id="rId3"/>
    <p:sldId id="260" r:id="rId4"/>
    <p:sldId id="263" r:id="rId5"/>
    <p:sldId id="265" r:id="rId6"/>
    <p:sldId id="266" r:id="rId7"/>
    <p:sldId id="316" r:id="rId8"/>
    <p:sldId id="269" r:id="rId9"/>
    <p:sldId id="274" r:id="rId10"/>
    <p:sldId id="275" r:id="rId11"/>
    <p:sldId id="303" r:id="rId12"/>
    <p:sldId id="283" r:id="rId13"/>
    <p:sldId id="302" r:id="rId14"/>
    <p:sldId id="280" r:id="rId15"/>
    <p:sldId id="290" r:id="rId16"/>
    <p:sldId id="299" r:id="rId17"/>
    <p:sldId id="300" r:id="rId18"/>
    <p:sldId id="311" r:id="rId19"/>
    <p:sldId id="296" r:id="rId20"/>
  </p:sldIdLst>
  <p:sldSz cx="9144000" cy="6858000" type="screen4x3"/>
  <p:notesSz cx="6946900" cy="92075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81486" autoAdjust="0"/>
  </p:normalViewPr>
  <p:slideViewPr>
    <p:cSldViewPr>
      <p:cViewPr>
        <p:scale>
          <a:sx n="118" d="100"/>
          <a:sy n="118" d="100"/>
        </p:scale>
        <p:origin x="-1494" y="4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0952" cy="4605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4376" y="1"/>
            <a:ext cx="3010952" cy="460533"/>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2" y="8745385"/>
            <a:ext cx="3010952" cy="4605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4376" y="8745385"/>
            <a:ext cx="3010952" cy="460533"/>
          </a:xfrm>
          <a:prstGeom prst="rect">
            <a:avLst/>
          </a:prstGeom>
        </p:spPr>
        <p:txBody>
          <a:bodyPr vert="horz" lIns="91440" tIns="45720" rIns="91440" bIns="45720" rtlCol="0" anchor="b"/>
          <a:lstStyle>
            <a:lvl1pPr algn="r">
              <a:defRPr sz="1200"/>
            </a:lvl1pPr>
          </a:lstStyle>
          <a:p>
            <a:fld id="{EBA18DD8-B5D2-4357-8DFE-CD8A367E9B5C}" type="slidenum">
              <a:rPr lang="en-US" smtClean="0"/>
              <a:pPr/>
              <a:t>‹#›</a:t>
            </a:fld>
            <a:endParaRPr lang="en-US"/>
          </a:p>
        </p:txBody>
      </p:sp>
    </p:spTree>
    <p:extLst>
      <p:ext uri="{BB962C8B-B14F-4D97-AF65-F5344CB8AC3E}">
        <p14:creationId xmlns="" xmlns:p14="http://schemas.microsoft.com/office/powerpoint/2010/main" val="11182138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34969" y="0"/>
            <a:ext cx="3010323" cy="460375"/>
          </a:xfrm>
          <a:prstGeom prst="rect">
            <a:avLst/>
          </a:prstGeom>
        </p:spPr>
        <p:txBody>
          <a:bodyPr vert="horz" lIns="92830" tIns="46415" rIns="92830" bIns="46415" rtlCol="0"/>
          <a:lstStyle>
            <a:lvl1pPr algn="r">
              <a:defRPr sz="1200"/>
            </a:lvl1pPr>
          </a:lstStyle>
          <a:p>
            <a:endParaRPr lang="en-US"/>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45526"/>
            <a:ext cx="3010323" cy="460375"/>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45526"/>
            <a:ext cx="3010323" cy="460375"/>
          </a:xfrm>
          <a:prstGeom prst="rect">
            <a:avLst/>
          </a:prstGeom>
        </p:spPr>
        <p:txBody>
          <a:bodyPr vert="horz" lIns="92830" tIns="46415" rIns="92830" bIns="46415" rtlCol="0" anchor="b"/>
          <a:lstStyle>
            <a:lvl1pPr algn="r">
              <a:defRPr sz="1200"/>
            </a:lvl1pPr>
          </a:lstStyle>
          <a:p>
            <a:fld id="{CF5FF945-CCF5-48E1-9D17-991A93D5F79D}" type="slidenum">
              <a:rPr lang="en-US" smtClean="0"/>
              <a:pPr/>
              <a:t>‹#›</a:t>
            </a:fld>
            <a:endParaRPr lang="en-US"/>
          </a:p>
        </p:txBody>
      </p:sp>
    </p:spTree>
    <p:extLst>
      <p:ext uri="{BB962C8B-B14F-4D97-AF65-F5344CB8AC3E}">
        <p14:creationId xmlns="" xmlns:p14="http://schemas.microsoft.com/office/powerpoint/2010/main" val="115109193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065397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698259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788506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056" indent="-174056">
              <a:buFont typeface="Arial" charset="0"/>
              <a:buChar char="•"/>
            </a:pPr>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145354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677754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889448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baseline="0"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74771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3557363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279102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3809580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44307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58309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1073857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63241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5FF945-CCF5-48E1-9D17-991A93D5F79D}"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44992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307031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3824440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3632061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FF945-CCF5-48E1-9D17-991A93D5F79D}"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 xmlns:p14="http://schemas.microsoft.com/office/powerpoint/2010/main" val="239250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t>Why Aren’t You Paying Attention? Influences and Outcomes</a:t>
            </a:r>
          </a:p>
        </p:txBody>
      </p:sp>
      <p:sp>
        <p:nvSpPr>
          <p:cNvPr id="3" name="Subtitle 2"/>
          <p:cNvSpPr>
            <a:spLocks noGrp="1"/>
          </p:cNvSpPr>
          <p:nvPr>
            <p:ph type="subTitle" idx="1"/>
          </p:nvPr>
        </p:nvSpPr>
        <p:spPr/>
        <p:txBody>
          <a:bodyPr>
            <a:normAutofit lnSpcReduction="10000"/>
          </a:bodyPr>
          <a:lstStyle/>
          <a:p>
            <a:r>
              <a:rPr lang="en-US" sz="2400" dirty="0"/>
              <a:t>Robin Greenfield, Ph.D.</a:t>
            </a:r>
          </a:p>
          <a:p>
            <a:r>
              <a:rPr lang="en-US" sz="2400" dirty="0"/>
              <a:t>Center on Disabilities and Human Development</a:t>
            </a:r>
          </a:p>
          <a:p>
            <a:r>
              <a:rPr lang="en-US" sz="2400" dirty="0"/>
              <a:t>University of Idaho </a:t>
            </a:r>
          </a:p>
        </p:txBody>
      </p:sp>
    </p:spTree>
    <p:extLst>
      <p:ext uri="{BB962C8B-B14F-4D97-AF65-F5344CB8AC3E}">
        <p14:creationId xmlns="" xmlns:p14="http://schemas.microsoft.com/office/powerpoint/2010/main" val="1056463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a:pPr>
            <a:r>
              <a:rPr lang="en-US" sz="2800" dirty="0"/>
              <a:t>Deep sleep</a:t>
            </a:r>
          </a:p>
          <a:p>
            <a:pPr marL="514350" indent="-514350">
              <a:buAutoNum type="arabicPeriod"/>
            </a:pPr>
            <a:r>
              <a:rPr lang="en-US" sz="2800" dirty="0"/>
              <a:t>Quiet sleep</a:t>
            </a:r>
          </a:p>
          <a:p>
            <a:pPr marL="514350" indent="-514350">
              <a:buAutoNum type="arabicPeriod"/>
            </a:pPr>
            <a:r>
              <a:rPr lang="en-US" sz="2800" dirty="0"/>
              <a:t>Active sleep</a:t>
            </a:r>
          </a:p>
          <a:p>
            <a:pPr marL="514350" indent="-514350">
              <a:buAutoNum type="arabicPeriod"/>
            </a:pPr>
            <a:r>
              <a:rPr lang="en-US" sz="2800" dirty="0"/>
              <a:t>Drowsy</a:t>
            </a:r>
          </a:p>
          <a:p>
            <a:pPr marL="514350" indent="-514350">
              <a:buAutoNum type="arabicPeriod"/>
            </a:pPr>
            <a:r>
              <a:rPr lang="en-US" sz="2800" dirty="0"/>
              <a:t>Quiet awake</a:t>
            </a:r>
          </a:p>
          <a:p>
            <a:pPr marL="514350" indent="-514350">
              <a:buAutoNum type="arabicPeriod"/>
            </a:pPr>
            <a:r>
              <a:rPr lang="en-US" sz="2800" dirty="0"/>
              <a:t>Active awake</a:t>
            </a:r>
          </a:p>
          <a:p>
            <a:pPr marL="514350" indent="-514350">
              <a:buAutoNum type="arabicPeriod"/>
            </a:pPr>
            <a:r>
              <a:rPr lang="en-US" sz="2800" dirty="0"/>
              <a:t>Fussy awake</a:t>
            </a:r>
          </a:p>
          <a:p>
            <a:pPr marL="514350" indent="-514350">
              <a:buAutoNum type="arabicPeriod"/>
            </a:pPr>
            <a:r>
              <a:rPr lang="en-US" sz="2800" dirty="0"/>
              <a:t>Mile agitation</a:t>
            </a:r>
          </a:p>
          <a:p>
            <a:pPr marL="514350" indent="-514350">
              <a:buAutoNum type="arabicPeriod"/>
            </a:pPr>
            <a:r>
              <a:rPr lang="en-US" sz="2800" dirty="0"/>
              <a:t>Uncontrollable agitation</a:t>
            </a:r>
          </a:p>
          <a:p>
            <a:pPr marL="514350" indent="-514350">
              <a:buAutoNum type="arabicPeriod"/>
            </a:pPr>
            <a:endParaRPr lang="en-US" sz="2800" dirty="0"/>
          </a:p>
        </p:txBody>
      </p:sp>
      <p:sp>
        <p:nvSpPr>
          <p:cNvPr id="2" name="Title 1"/>
          <p:cNvSpPr>
            <a:spLocks noGrp="1"/>
          </p:cNvSpPr>
          <p:nvPr>
            <p:ph type="title"/>
          </p:nvPr>
        </p:nvSpPr>
        <p:spPr/>
        <p:txBody>
          <a:bodyPr>
            <a:normAutofit/>
          </a:bodyPr>
          <a:lstStyle/>
          <a:p>
            <a:r>
              <a:rPr lang="en-US" sz="4000" dirty="0"/>
              <a:t>Biobehavioral States</a:t>
            </a:r>
          </a:p>
        </p:txBody>
      </p:sp>
    </p:spTree>
    <p:extLst>
      <p:ext uri="{BB962C8B-B14F-4D97-AF65-F5344CB8AC3E}">
        <p14:creationId xmlns="" xmlns:p14="http://schemas.microsoft.com/office/powerpoint/2010/main" val="244670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charset="0"/>
              <a:buChar char="•"/>
            </a:pPr>
            <a:r>
              <a:rPr lang="en-US" dirty="0" smtClean="0"/>
              <a:t>Joint Attention – is an early-developing </a:t>
            </a:r>
            <a:r>
              <a:rPr lang="en-US" smtClean="0"/>
              <a:t>social-communicative skill </a:t>
            </a:r>
            <a:r>
              <a:rPr lang="en-US" dirty="0" smtClean="0"/>
              <a:t>in which two people use gestures/gaze to share attention with respect to interesting objects or events.</a:t>
            </a:r>
          </a:p>
          <a:p>
            <a:pPr>
              <a:buFont typeface="Arial" charset="0"/>
              <a:buChar char="•"/>
            </a:pPr>
            <a:endParaRPr lang="en-US" dirty="0" smtClean="0"/>
          </a:p>
          <a:p>
            <a:pPr>
              <a:buFont typeface="Arial" charset="0"/>
              <a:buChar char="•"/>
            </a:pPr>
            <a:r>
              <a:rPr lang="en-US" dirty="0" smtClean="0"/>
              <a:t>“The eye of the mind”</a:t>
            </a:r>
          </a:p>
          <a:p>
            <a:pPr>
              <a:buFont typeface="Arial" charset="0"/>
              <a:buChar char="•"/>
            </a:pPr>
            <a:r>
              <a:rPr lang="en-US" dirty="0" smtClean="0"/>
              <a:t>“I reached her inner ear”</a:t>
            </a:r>
            <a:endParaRPr lang="en-US" dirty="0"/>
          </a:p>
        </p:txBody>
      </p:sp>
      <p:sp>
        <p:nvSpPr>
          <p:cNvPr id="2" name="Title 1"/>
          <p:cNvSpPr>
            <a:spLocks noGrp="1"/>
          </p:cNvSpPr>
          <p:nvPr>
            <p:ph type="title"/>
          </p:nvPr>
        </p:nvSpPr>
        <p:spPr/>
        <p:txBody>
          <a:bodyPr>
            <a:normAutofit/>
          </a:bodyPr>
          <a:lstStyle/>
          <a:p>
            <a:pPr algn="ctr"/>
            <a:r>
              <a:rPr lang="en-US" sz="4000" dirty="0"/>
              <a:t>Joint Attention</a:t>
            </a:r>
          </a:p>
        </p:txBody>
      </p:sp>
    </p:spTree>
    <p:extLst>
      <p:ext uri="{BB962C8B-B14F-4D97-AF65-F5344CB8AC3E}">
        <p14:creationId xmlns="" xmlns:p14="http://schemas.microsoft.com/office/powerpoint/2010/main" val="2106529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distraction is “something that makes it difficult to think or pay attention” </a:t>
            </a:r>
          </a:p>
          <a:p>
            <a:endParaRPr lang="en-US" dirty="0"/>
          </a:p>
        </p:txBody>
      </p:sp>
      <p:sp>
        <p:nvSpPr>
          <p:cNvPr id="2" name="Title 1"/>
          <p:cNvSpPr>
            <a:spLocks noGrp="1"/>
          </p:cNvSpPr>
          <p:nvPr>
            <p:ph type="title"/>
          </p:nvPr>
        </p:nvSpPr>
        <p:spPr/>
        <p:txBody>
          <a:bodyPr>
            <a:normAutofit/>
          </a:bodyPr>
          <a:lstStyle/>
          <a:p>
            <a:pPr algn="ctr"/>
            <a:r>
              <a:rPr lang="en-US" sz="4000" dirty="0"/>
              <a:t>Distractions</a:t>
            </a:r>
          </a:p>
        </p:txBody>
      </p:sp>
      <p:pic>
        <p:nvPicPr>
          <p:cNvPr id="1027" name="Picture 3" descr="C:\Users\rgreen.AD\Pictures\Attention\images2ZTH0HNI.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42784" y="3048000"/>
            <a:ext cx="3435245" cy="2286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8022659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v"/>
            </a:pPr>
            <a:r>
              <a:rPr lang="en-US" dirty="0"/>
              <a:t> Distractions are interferences in the brain</a:t>
            </a:r>
          </a:p>
          <a:p>
            <a:pPr>
              <a:buFont typeface="Wingdings" panose="05000000000000000000" pitchFamily="2" charset="2"/>
              <a:buChar char="v"/>
            </a:pPr>
            <a:r>
              <a:rPr lang="en-US" dirty="0"/>
              <a:t> Brain is sensitive to interference</a:t>
            </a:r>
          </a:p>
          <a:p>
            <a:pPr>
              <a:buFont typeface="Wingdings" panose="05000000000000000000" pitchFamily="2" charset="2"/>
              <a:buChar char="v"/>
            </a:pPr>
            <a:r>
              <a:rPr lang="en-US" dirty="0"/>
              <a:t> Interference can be internal or external</a:t>
            </a:r>
          </a:p>
          <a:p>
            <a:pPr>
              <a:buFont typeface="Wingdings" panose="05000000000000000000" pitchFamily="2" charset="2"/>
              <a:buChar char="v"/>
            </a:pPr>
            <a:r>
              <a:rPr lang="en-US" dirty="0"/>
              <a:t> Based on your goals</a:t>
            </a:r>
          </a:p>
          <a:p>
            <a:pPr>
              <a:buFont typeface="Wingdings" panose="05000000000000000000" pitchFamily="2" charset="2"/>
              <a:buChar char="v"/>
            </a:pPr>
            <a:r>
              <a:rPr lang="en-US" dirty="0"/>
              <a:t> Challenging for children we serve</a:t>
            </a:r>
          </a:p>
          <a:p>
            <a:pPr>
              <a:buFont typeface="Wingdings" panose="05000000000000000000" pitchFamily="2" charset="2"/>
              <a:buChar char="v"/>
            </a:pPr>
            <a:endParaRPr lang="en-US" dirty="0"/>
          </a:p>
        </p:txBody>
      </p:sp>
      <p:sp>
        <p:nvSpPr>
          <p:cNvPr id="2" name="Title 1"/>
          <p:cNvSpPr>
            <a:spLocks noGrp="1"/>
          </p:cNvSpPr>
          <p:nvPr>
            <p:ph type="title"/>
          </p:nvPr>
        </p:nvSpPr>
        <p:spPr/>
        <p:txBody>
          <a:bodyPr>
            <a:noAutofit/>
          </a:bodyPr>
          <a:lstStyle/>
          <a:p>
            <a:pPr algn="ctr"/>
            <a:r>
              <a:rPr lang="en-US" sz="4000" dirty="0"/>
              <a:t>What do we know about distractions?</a:t>
            </a:r>
          </a:p>
        </p:txBody>
      </p:sp>
    </p:spTree>
    <p:extLst>
      <p:ext uri="{BB962C8B-B14F-4D97-AF65-F5344CB8AC3E}">
        <p14:creationId xmlns="" xmlns:p14="http://schemas.microsoft.com/office/powerpoint/2010/main" val="54876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interruption is …..</a:t>
            </a:r>
          </a:p>
          <a:p>
            <a:pPr marL="457200" lvl="1" indent="0">
              <a:buNone/>
            </a:pPr>
            <a:r>
              <a:rPr lang="en-US" dirty="0"/>
              <a:t>  “to stop or hinder by breaking in”</a:t>
            </a:r>
          </a:p>
          <a:p>
            <a:pPr marL="457200" lvl="1" indent="0">
              <a:buNone/>
            </a:pPr>
            <a:r>
              <a:rPr lang="en-US" dirty="0"/>
              <a:t>  “to break the uniformity or continuity of”</a:t>
            </a:r>
          </a:p>
          <a:p>
            <a:r>
              <a:rPr lang="en-US" dirty="0"/>
              <a:t>Interruptions are different than distractions</a:t>
            </a:r>
          </a:p>
          <a:p>
            <a:pPr marL="457200" lvl="1" indent="0">
              <a:buNone/>
            </a:pPr>
            <a:endParaRPr lang="en-US" dirty="0"/>
          </a:p>
        </p:txBody>
      </p:sp>
      <p:sp>
        <p:nvSpPr>
          <p:cNvPr id="2" name="Title 1"/>
          <p:cNvSpPr>
            <a:spLocks noGrp="1"/>
          </p:cNvSpPr>
          <p:nvPr>
            <p:ph type="title"/>
          </p:nvPr>
        </p:nvSpPr>
        <p:spPr/>
        <p:txBody>
          <a:bodyPr>
            <a:normAutofit/>
          </a:bodyPr>
          <a:lstStyle/>
          <a:p>
            <a:r>
              <a:rPr lang="en-US" sz="4000" dirty="0"/>
              <a:t>Interruptions</a:t>
            </a:r>
          </a:p>
        </p:txBody>
      </p:sp>
    </p:spTree>
    <p:extLst>
      <p:ext uri="{BB962C8B-B14F-4D97-AF65-F5344CB8AC3E}">
        <p14:creationId xmlns="" xmlns:p14="http://schemas.microsoft.com/office/powerpoint/2010/main" val="3169247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performance of multiple tasks at one time”</a:t>
            </a:r>
          </a:p>
          <a:p>
            <a:endParaRPr lang="en-US" dirty="0"/>
          </a:p>
        </p:txBody>
      </p:sp>
      <p:sp>
        <p:nvSpPr>
          <p:cNvPr id="2" name="Title 1"/>
          <p:cNvSpPr>
            <a:spLocks noGrp="1"/>
          </p:cNvSpPr>
          <p:nvPr>
            <p:ph type="title"/>
          </p:nvPr>
        </p:nvSpPr>
        <p:spPr/>
        <p:txBody>
          <a:bodyPr/>
          <a:lstStyle/>
          <a:p>
            <a:r>
              <a:rPr lang="en-US" dirty="0"/>
              <a:t>Multitasking</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505200" y="2590800"/>
            <a:ext cx="2628900" cy="1733550"/>
          </a:xfrm>
          <a:prstGeom prst="rect">
            <a:avLst/>
          </a:prstGeom>
        </p:spPr>
      </p:pic>
    </p:spTree>
    <p:extLst>
      <p:ext uri="{BB962C8B-B14F-4D97-AF65-F5344CB8AC3E}">
        <p14:creationId xmlns="" xmlns:p14="http://schemas.microsoft.com/office/powerpoint/2010/main" val="3964541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514350" indent="-514350">
              <a:buAutoNum type="arabicParenR"/>
            </a:pPr>
            <a:r>
              <a:rPr lang="en-US" u="sng" dirty="0"/>
              <a:t>Write</a:t>
            </a:r>
            <a:r>
              <a:rPr lang="en-US" dirty="0"/>
              <a:t> </a:t>
            </a:r>
            <a:r>
              <a:rPr lang="en-US" dirty="0" smtClean="0"/>
              <a:t>the story of  “</a:t>
            </a:r>
            <a:r>
              <a:rPr lang="en-US" b="1" dirty="0" smtClean="0"/>
              <a:t>Snow White</a:t>
            </a:r>
            <a:r>
              <a:rPr lang="en-US" dirty="0" smtClean="0"/>
              <a:t>”</a:t>
            </a:r>
            <a:endParaRPr lang="en-US" dirty="0"/>
          </a:p>
          <a:p>
            <a:pPr marL="514350" indent="-514350">
              <a:buAutoNum type="arabicParenR"/>
            </a:pPr>
            <a:r>
              <a:rPr lang="en-US" dirty="0" smtClean="0"/>
              <a:t>While </a:t>
            </a:r>
            <a:r>
              <a:rPr lang="en-US" dirty="0"/>
              <a:t>writing the story, </a:t>
            </a:r>
            <a:r>
              <a:rPr lang="en-US" u="sng" dirty="0"/>
              <a:t>count backwards </a:t>
            </a:r>
            <a:r>
              <a:rPr lang="en-US" dirty="0"/>
              <a:t>in increments of “1” from 200. (200, 199, 198) </a:t>
            </a:r>
            <a:r>
              <a:rPr lang="en-US" b="1" dirty="0"/>
              <a:t>OUT LOUD</a:t>
            </a:r>
          </a:p>
          <a:p>
            <a:pPr marL="514350" indent="-514350">
              <a:buAutoNum type="arabicParenR"/>
            </a:pPr>
            <a:r>
              <a:rPr lang="en-US" dirty="0"/>
              <a:t> </a:t>
            </a:r>
            <a:r>
              <a:rPr lang="en-US" dirty="0" smtClean="0"/>
              <a:t>You </a:t>
            </a:r>
            <a:r>
              <a:rPr lang="en-US" dirty="0"/>
              <a:t>have </a:t>
            </a:r>
            <a:r>
              <a:rPr lang="en-US" dirty="0" smtClean="0"/>
              <a:t>2 </a:t>
            </a:r>
            <a:r>
              <a:rPr lang="en-US" dirty="0"/>
              <a:t>minutes</a:t>
            </a:r>
          </a:p>
          <a:p>
            <a:pPr marL="514350" indent="-514350">
              <a:buAutoNum type="arabicParenR"/>
            </a:pPr>
            <a:r>
              <a:rPr lang="en-US" dirty="0" smtClean="0"/>
              <a:t>When asked to stop, </a:t>
            </a:r>
            <a:r>
              <a:rPr lang="en-US" u="sng" dirty="0" smtClean="0"/>
              <a:t>write</a:t>
            </a:r>
            <a:r>
              <a:rPr lang="en-US" dirty="0" smtClean="0"/>
              <a:t> the number of words </a:t>
            </a:r>
            <a:r>
              <a:rPr lang="en-US" dirty="0"/>
              <a:t>you wrote and what number you ended </a:t>
            </a:r>
            <a:r>
              <a:rPr lang="en-US" dirty="0" smtClean="0"/>
              <a:t>on </a:t>
            </a:r>
            <a:endParaRPr lang="en-US" dirty="0"/>
          </a:p>
          <a:p>
            <a:pPr marL="514350" indent="-514350">
              <a:buAutoNum type="arabicParenR"/>
            </a:pPr>
            <a:endParaRPr lang="en-US" dirty="0"/>
          </a:p>
        </p:txBody>
      </p:sp>
      <p:sp>
        <p:nvSpPr>
          <p:cNvPr id="2" name="Title 1"/>
          <p:cNvSpPr>
            <a:spLocks noGrp="1"/>
          </p:cNvSpPr>
          <p:nvPr>
            <p:ph type="title"/>
          </p:nvPr>
        </p:nvSpPr>
        <p:spPr/>
        <p:txBody>
          <a:bodyPr/>
          <a:lstStyle/>
          <a:p>
            <a:r>
              <a:rPr lang="en-US" dirty="0"/>
              <a:t>Round 1</a:t>
            </a:r>
          </a:p>
        </p:txBody>
      </p:sp>
    </p:spTree>
    <p:extLst>
      <p:ext uri="{BB962C8B-B14F-4D97-AF65-F5344CB8AC3E}">
        <p14:creationId xmlns="" xmlns:p14="http://schemas.microsoft.com/office/powerpoint/2010/main" val="49535312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 </a:t>
            </a:r>
            <a:r>
              <a:rPr lang="en-US" u="sng" dirty="0"/>
              <a:t>Write</a:t>
            </a:r>
            <a:r>
              <a:rPr lang="en-US" dirty="0"/>
              <a:t> the story of “</a:t>
            </a:r>
            <a:r>
              <a:rPr lang="en-US" b="1" dirty="0"/>
              <a:t>Little Red Riding Hood</a:t>
            </a:r>
            <a:r>
              <a:rPr lang="en-US" dirty="0"/>
              <a:t>”</a:t>
            </a:r>
          </a:p>
          <a:p>
            <a:pPr lvl="1"/>
            <a:r>
              <a:rPr lang="en-US" b="1" dirty="0"/>
              <a:t>* You have 2 minutes</a:t>
            </a:r>
          </a:p>
          <a:p>
            <a:endParaRPr lang="en-US" dirty="0"/>
          </a:p>
          <a:p>
            <a:r>
              <a:rPr lang="en-US" dirty="0"/>
              <a:t>2) </a:t>
            </a:r>
            <a:r>
              <a:rPr lang="en-US" u="sng" dirty="0"/>
              <a:t>Count backwards </a:t>
            </a:r>
            <a:r>
              <a:rPr lang="en-US" dirty="0"/>
              <a:t>from 200</a:t>
            </a:r>
          </a:p>
          <a:p>
            <a:pPr lvl="1"/>
            <a:r>
              <a:rPr lang="en-US" b="1" dirty="0"/>
              <a:t>* You have 2 minutes</a:t>
            </a:r>
          </a:p>
          <a:p>
            <a:pPr lvl="1"/>
            <a:endParaRPr lang="en-US" b="1" dirty="0"/>
          </a:p>
          <a:p>
            <a:pPr marL="393192" lvl="1" indent="0">
              <a:buNone/>
            </a:pPr>
            <a:r>
              <a:rPr lang="en-US" b="1" dirty="0"/>
              <a:t>3) Write the number of words and the number you ended </a:t>
            </a:r>
            <a:r>
              <a:rPr lang="en-US" b="1" dirty="0" smtClean="0"/>
              <a:t>on</a:t>
            </a:r>
            <a:endParaRPr lang="en-US" b="1" dirty="0"/>
          </a:p>
          <a:p>
            <a:pPr marL="393192" lvl="1" indent="0">
              <a:buNone/>
            </a:pPr>
            <a:endParaRPr lang="en-US" b="1" dirty="0"/>
          </a:p>
        </p:txBody>
      </p:sp>
      <p:sp>
        <p:nvSpPr>
          <p:cNvPr id="2" name="Title 1"/>
          <p:cNvSpPr>
            <a:spLocks noGrp="1"/>
          </p:cNvSpPr>
          <p:nvPr>
            <p:ph type="title"/>
          </p:nvPr>
        </p:nvSpPr>
        <p:spPr/>
        <p:txBody>
          <a:bodyPr/>
          <a:lstStyle/>
          <a:p>
            <a:r>
              <a:rPr lang="en-US" dirty="0"/>
              <a:t>Round 2</a:t>
            </a:r>
          </a:p>
        </p:txBody>
      </p:sp>
    </p:spTree>
    <p:extLst>
      <p:ext uri="{BB962C8B-B14F-4D97-AF65-F5344CB8AC3E}">
        <p14:creationId xmlns="" xmlns:p14="http://schemas.microsoft.com/office/powerpoint/2010/main" val="5049505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446923" y="1504346"/>
            <a:ext cx="6144755" cy="3829654"/>
          </a:xfrm>
        </p:spPr>
      </p:pic>
      <p:sp>
        <p:nvSpPr>
          <p:cNvPr id="2" name="Title 1"/>
          <p:cNvSpPr>
            <a:spLocks noGrp="1"/>
          </p:cNvSpPr>
          <p:nvPr>
            <p:ph type="title"/>
          </p:nvPr>
        </p:nvSpPr>
        <p:spPr/>
        <p:txBody>
          <a:bodyPr/>
          <a:lstStyle/>
          <a:p>
            <a:r>
              <a:rPr lang="en-US" dirty="0"/>
              <a:t>The Myth of Multitasking</a:t>
            </a:r>
          </a:p>
        </p:txBody>
      </p:sp>
    </p:spTree>
    <p:extLst>
      <p:ext uri="{BB962C8B-B14F-4D97-AF65-F5344CB8AC3E}">
        <p14:creationId xmlns="" xmlns:p14="http://schemas.microsoft.com/office/powerpoint/2010/main" val="11574793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Take the time to be a good observer</a:t>
            </a:r>
          </a:p>
          <a:p>
            <a:r>
              <a:rPr lang="en-US" dirty="0"/>
              <a:t>  Understand what attention means for a child</a:t>
            </a:r>
          </a:p>
          <a:p>
            <a:r>
              <a:rPr lang="en-US" dirty="0"/>
              <a:t>  Study the environment </a:t>
            </a:r>
            <a:r>
              <a:rPr lang="en-US"/>
              <a:t>and the people </a:t>
            </a:r>
            <a:r>
              <a:rPr lang="en-US" dirty="0"/>
              <a:t>in it</a:t>
            </a:r>
          </a:p>
          <a:p>
            <a:r>
              <a:rPr lang="en-US" dirty="0"/>
              <a:t>  Look at your own pattern of attention and</a:t>
            </a:r>
          </a:p>
          <a:p>
            <a:pPr marL="109728" indent="0">
              <a:buNone/>
            </a:pPr>
            <a:r>
              <a:rPr lang="en-US" dirty="0"/>
              <a:t>	the things that influence it</a:t>
            </a:r>
          </a:p>
          <a:p>
            <a:pPr marL="109728" indent="0">
              <a:buNone/>
            </a:pPr>
            <a:endParaRPr lang="en-US" dirty="0"/>
          </a:p>
          <a:p>
            <a:pPr marL="109728" indent="0">
              <a:buNone/>
            </a:pPr>
            <a:endParaRPr lang="en-US" dirty="0"/>
          </a:p>
        </p:txBody>
      </p:sp>
      <p:sp>
        <p:nvSpPr>
          <p:cNvPr id="2" name="Title 1"/>
          <p:cNvSpPr>
            <a:spLocks noGrp="1"/>
          </p:cNvSpPr>
          <p:nvPr>
            <p:ph type="title"/>
          </p:nvPr>
        </p:nvSpPr>
        <p:spPr/>
        <p:txBody>
          <a:bodyPr>
            <a:normAutofit/>
          </a:bodyPr>
          <a:lstStyle/>
          <a:p>
            <a:pPr algn="ctr"/>
            <a:r>
              <a:rPr lang="en-US" dirty="0"/>
              <a:t>Lessons Learned</a:t>
            </a:r>
          </a:p>
        </p:txBody>
      </p:sp>
    </p:spTree>
    <p:extLst>
      <p:ext uri="{BB962C8B-B14F-4D97-AF65-F5344CB8AC3E}">
        <p14:creationId xmlns="" xmlns:p14="http://schemas.microsoft.com/office/powerpoint/2010/main" val="38460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What does attention look like for the children I work with?</a:t>
            </a:r>
          </a:p>
          <a:p>
            <a:r>
              <a:rPr lang="en-US" sz="2800" dirty="0"/>
              <a:t>What are the components that are part of “paying attention” for them?</a:t>
            </a:r>
          </a:p>
          <a:p>
            <a:r>
              <a:rPr lang="en-US" sz="2800" dirty="0"/>
              <a:t> What sustains their attention?</a:t>
            </a:r>
          </a:p>
          <a:p>
            <a:r>
              <a:rPr lang="en-US" sz="2800" dirty="0"/>
              <a:t> What impact does a distraction or an interruption have on their attention?</a:t>
            </a:r>
          </a:p>
          <a:p>
            <a:r>
              <a:rPr lang="en-US" sz="2800" dirty="0"/>
              <a:t>How is attention impacted by </a:t>
            </a:r>
            <a:r>
              <a:rPr lang="en-US" sz="2800" dirty="0" smtClean="0"/>
              <a:t>multi-tasking?</a:t>
            </a:r>
            <a:endParaRPr lang="en-US" sz="2800" dirty="0"/>
          </a:p>
        </p:txBody>
      </p:sp>
      <p:sp>
        <p:nvSpPr>
          <p:cNvPr id="2" name="Title 1"/>
          <p:cNvSpPr>
            <a:spLocks noGrp="1"/>
          </p:cNvSpPr>
          <p:nvPr>
            <p:ph type="title"/>
          </p:nvPr>
        </p:nvSpPr>
        <p:spPr/>
        <p:txBody>
          <a:bodyPr>
            <a:normAutofit/>
          </a:bodyPr>
          <a:lstStyle/>
          <a:p>
            <a:r>
              <a:rPr lang="en-US" sz="4000" dirty="0"/>
              <a:t>Attention</a:t>
            </a:r>
          </a:p>
        </p:txBody>
      </p:sp>
    </p:spTree>
    <p:extLst>
      <p:ext uri="{BB962C8B-B14F-4D97-AF65-F5344CB8AC3E}">
        <p14:creationId xmlns="" xmlns:p14="http://schemas.microsoft.com/office/powerpoint/2010/main" val="304586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Definitions of attention</a:t>
            </a:r>
          </a:p>
          <a:p>
            <a:r>
              <a:rPr lang="en-US" dirty="0"/>
              <a:t>Facts about attention</a:t>
            </a:r>
          </a:p>
          <a:p>
            <a:r>
              <a:rPr lang="en-US" dirty="0"/>
              <a:t>Biobehavioral states</a:t>
            </a:r>
          </a:p>
          <a:p>
            <a:r>
              <a:rPr lang="en-US" dirty="0"/>
              <a:t>Distractions and interruptions</a:t>
            </a:r>
          </a:p>
          <a:p>
            <a:r>
              <a:rPr lang="en-US" dirty="0"/>
              <a:t>Multitasking</a:t>
            </a:r>
          </a:p>
          <a:p>
            <a:r>
              <a:rPr lang="en-US" dirty="0"/>
              <a:t>Watch clips of children</a:t>
            </a:r>
          </a:p>
          <a:p>
            <a:r>
              <a:rPr lang="en-US" dirty="0"/>
              <a:t>Activities to look at your own attention</a:t>
            </a:r>
          </a:p>
          <a:p>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4000" dirty="0"/>
              <a:t>Agenda</a:t>
            </a:r>
          </a:p>
        </p:txBody>
      </p:sp>
    </p:spTree>
    <p:extLst>
      <p:ext uri="{BB962C8B-B14F-4D97-AF65-F5344CB8AC3E}">
        <p14:creationId xmlns="" xmlns:p14="http://schemas.microsoft.com/office/powerpoint/2010/main" val="11395256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US" dirty="0"/>
          </a:p>
          <a:p>
            <a:r>
              <a:rPr lang="en-US" dirty="0"/>
              <a:t>“Attention … is the taking possession by the mind, in clear and vivid form, of one out of what seem several simultaneously possible objects or trains of thought, localization, concentration, of consciousness are of its essence. It implies withdrawal from some things in order to deal effectively with others, and is a condition which has a real opposite in the confused, dazed, scatter brained state which in French is called </a:t>
            </a:r>
            <a:r>
              <a:rPr lang="en-US" i="1" dirty="0"/>
              <a:t>distraction</a:t>
            </a:r>
            <a:r>
              <a:rPr lang="en-US" dirty="0"/>
              <a:t>, and </a:t>
            </a:r>
            <a:r>
              <a:rPr lang="en-US" i="1" dirty="0" err="1"/>
              <a:t>Zerstreutheit</a:t>
            </a:r>
            <a:r>
              <a:rPr lang="en-US" dirty="0"/>
              <a:t> in German.”</a:t>
            </a:r>
          </a:p>
          <a:p>
            <a:endParaRPr lang="en-US" dirty="0"/>
          </a:p>
        </p:txBody>
      </p:sp>
      <p:sp>
        <p:nvSpPr>
          <p:cNvPr id="2" name="Title 1"/>
          <p:cNvSpPr>
            <a:spLocks noGrp="1"/>
          </p:cNvSpPr>
          <p:nvPr>
            <p:ph type="title"/>
          </p:nvPr>
        </p:nvSpPr>
        <p:spPr/>
        <p:txBody>
          <a:bodyPr>
            <a:normAutofit/>
          </a:bodyPr>
          <a:lstStyle/>
          <a:p>
            <a:pPr algn="ctr"/>
            <a:r>
              <a:rPr lang="en-US" sz="4000" dirty="0"/>
              <a:t>What is Attention?</a:t>
            </a:r>
          </a:p>
        </p:txBody>
      </p:sp>
    </p:spTree>
    <p:extLst>
      <p:ext uri="{BB962C8B-B14F-4D97-AF65-F5344CB8AC3E}">
        <p14:creationId xmlns="" xmlns:p14="http://schemas.microsoft.com/office/powerpoint/2010/main" val="352955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 Attention is an intentional, unapologetic discriminator. It asks what is relevant right now and gears us up to notice only that.”</a:t>
            </a:r>
          </a:p>
          <a:p>
            <a:pPr marL="0" indent="0">
              <a:buNone/>
            </a:pPr>
            <a:endParaRPr lang="en-US" dirty="0"/>
          </a:p>
        </p:txBody>
      </p:sp>
      <p:sp>
        <p:nvSpPr>
          <p:cNvPr id="2" name="Title 1"/>
          <p:cNvSpPr>
            <a:spLocks noGrp="1"/>
          </p:cNvSpPr>
          <p:nvPr>
            <p:ph type="title"/>
          </p:nvPr>
        </p:nvSpPr>
        <p:spPr/>
        <p:txBody>
          <a:bodyPr/>
          <a:lstStyle/>
          <a:p>
            <a:pPr algn="ctr"/>
            <a:r>
              <a:rPr lang="en-US" dirty="0"/>
              <a:t> </a:t>
            </a:r>
            <a:r>
              <a:rPr lang="en-US" sz="4000" dirty="0"/>
              <a:t>Another Definition</a:t>
            </a:r>
          </a:p>
        </p:txBody>
      </p:sp>
    </p:spTree>
    <p:extLst>
      <p:ext uri="{BB962C8B-B14F-4D97-AF65-F5344CB8AC3E}">
        <p14:creationId xmlns="" xmlns:p14="http://schemas.microsoft.com/office/powerpoint/2010/main" val="297809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 Begins in utero</a:t>
            </a:r>
          </a:p>
          <a:p>
            <a:pPr>
              <a:buFont typeface="Wingdings" panose="05000000000000000000" pitchFamily="2" charset="2"/>
              <a:buChar char="v"/>
            </a:pPr>
            <a:r>
              <a:rPr lang="en-US" dirty="0"/>
              <a:t> Is anatomically separate from processing </a:t>
            </a:r>
          </a:p>
          <a:p>
            <a:pPr>
              <a:buFont typeface="Wingdings" panose="05000000000000000000" pitchFamily="2" charset="2"/>
              <a:buChar char="v"/>
            </a:pPr>
            <a:r>
              <a:rPr lang="en-US" dirty="0"/>
              <a:t>   systems</a:t>
            </a:r>
          </a:p>
          <a:p>
            <a:pPr>
              <a:buFont typeface="Wingdings" panose="05000000000000000000" pitchFamily="2" charset="2"/>
              <a:buChar char="v"/>
            </a:pPr>
            <a:r>
              <a:rPr lang="en-US" dirty="0"/>
              <a:t> Attention and memory cannot operate  </a:t>
            </a:r>
          </a:p>
          <a:p>
            <a:pPr marL="109728" indent="0">
              <a:buNone/>
            </a:pPr>
            <a:r>
              <a:rPr lang="en-US" dirty="0"/>
              <a:t>    without one another</a:t>
            </a:r>
          </a:p>
          <a:p>
            <a:pPr>
              <a:buFont typeface="Wingdings" panose="05000000000000000000" pitchFamily="2" charset="2"/>
              <a:buChar char="v"/>
            </a:pPr>
            <a:r>
              <a:rPr lang="en-US" dirty="0"/>
              <a:t> Has three major networks – </a:t>
            </a:r>
            <a:r>
              <a:rPr lang="en-US" u="sng" dirty="0"/>
              <a:t>alerting</a:t>
            </a:r>
            <a:r>
              <a:rPr lang="en-US" dirty="0"/>
              <a:t>, </a:t>
            </a:r>
            <a:endParaRPr lang="en-US" u="sng" dirty="0"/>
          </a:p>
          <a:p>
            <a:pPr marL="109728" indent="0">
              <a:buNone/>
            </a:pPr>
            <a:r>
              <a:rPr lang="en-US" dirty="0"/>
              <a:t>     </a:t>
            </a:r>
            <a:r>
              <a:rPr lang="en-US" u="sng" dirty="0"/>
              <a:t>orienting</a:t>
            </a:r>
            <a:r>
              <a:rPr lang="en-US" dirty="0"/>
              <a:t>, and </a:t>
            </a:r>
            <a:r>
              <a:rPr lang="en-US" u="sng" dirty="0"/>
              <a:t>executive attention</a:t>
            </a:r>
          </a:p>
          <a:p>
            <a:endParaRPr lang="en-US" dirty="0"/>
          </a:p>
          <a:p>
            <a:pPr marL="0" indent="0">
              <a:buNone/>
            </a:pPr>
            <a:r>
              <a:rPr lang="en-US" dirty="0"/>
              <a:t>	</a:t>
            </a:r>
          </a:p>
        </p:txBody>
      </p:sp>
      <p:sp>
        <p:nvSpPr>
          <p:cNvPr id="2" name="Title 1"/>
          <p:cNvSpPr>
            <a:spLocks noGrp="1"/>
          </p:cNvSpPr>
          <p:nvPr>
            <p:ph type="title"/>
          </p:nvPr>
        </p:nvSpPr>
        <p:spPr/>
        <p:txBody>
          <a:bodyPr>
            <a:noAutofit/>
          </a:bodyPr>
          <a:lstStyle/>
          <a:p>
            <a:pPr algn="ctr"/>
            <a:r>
              <a:rPr lang="en-US" sz="4000" dirty="0"/>
              <a:t>What Do We Know About Attention?</a:t>
            </a:r>
          </a:p>
        </p:txBody>
      </p:sp>
    </p:spTree>
    <p:extLst>
      <p:ext uri="{BB962C8B-B14F-4D97-AF65-F5344CB8AC3E}">
        <p14:creationId xmlns="" xmlns:p14="http://schemas.microsoft.com/office/powerpoint/2010/main" val="260981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a:t> </a:t>
            </a:r>
            <a:r>
              <a:rPr lang="en-US" b="1" dirty="0"/>
              <a:t>Alerting</a:t>
            </a:r>
            <a:r>
              <a:rPr lang="en-US" dirty="0"/>
              <a:t> - achieve and maintain a state of </a:t>
            </a:r>
          </a:p>
          <a:p>
            <a:pPr marL="0" indent="0">
              <a:buNone/>
            </a:pPr>
            <a:r>
              <a:rPr lang="en-US" dirty="0"/>
              <a:t>         high sensitivity to incoming stimuli</a:t>
            </a:r>
          </a:p>
          <a:p>
            <a:pPr>
              <a:buFont typeface="Wingdings" panose="05000000000000000000" pitchFamily="2" charset="2"/>
              <a:buChar char="ü"/>
            </a:pPr>
            <a:r>
              <a:rPr lang="en-US" dirty="0"/>
              <a:t> </a:t>
            </a:r>
            <a:r>
              <a:rPr lang="en-US" b="1" dirty="0"/>
              <a:t>Orienting</a:t>
            </a:r>
            <a:r>
              <a:rPr lang="en-US" dirty="0"/>
              <a:t> -  selection of information from </a:t>
            </a:r>
          </a:p>
          <a:p>
            <a:pPr marL="0" indent="0">
              <a:buNone/>
            </a:pPr>
            <a:r>
              <a:rPr lang="en-US" dirty="0"/>
              <a:t>         sensory input (aligning with sensory </a:t>
            </a:r>
          </a:p>
          <a:p>
            <a:pPr marL="0" indent="0">
              <a:buNone/>
            </a:pPr>
            <a:r>
              <a:rPr lang="en-US" dirty="0"/>
              <a:t>         signal)</a:t>
            </a:r>
          </a:p>
          <a:p>
            <a:pPr>
              <a:buFont typeface="Wingdings" panose="05000000000000000000" pitchFamily="2" charset="2"/>
              <a:buChar char="ü"/>
            </a:pPr>
            <a:r>
              <a:rPr lang="en-US" dirty="0"/>
              <a:t> </a:t>
            </a:r>
            <a:r>
              <a:rPr lang="en-US" b="1" dirty="0"/>
              <a:t>Executive Attention </a:t>
            </a:r>
            <a:r>
              <a:rPr lang="en-US" dirty="0"/>
              <a:t>– orchestrating the </a:t>
            </a:r>
          </a:p>
          <a:p>
            <a:pPr marL="0" indent="0">
              <a:buNone/>
            </a:pPr>
            <a:r>
              <a:rPr lang="en-US" dirty="0"/>
              <a:t>         activity of sensory, cognitive, and </a:t>
            </a:r>
          </a:p>
          <a:p>
            <a:pPr marL="0" indent="0">
              <a:buNone/>
            </a:pPr>
            <a:r>
              <a:rPr lang="en-US" dirty="0"/>
              <a:t>         emotional systems (Posner, 2012) </a:t>
            </a:r>
          </a:p>
        </p:txBody>
      </p:sp>
      <p:sp>
        <p:nvSpPr>
          <p:cNvPr id="2" name="Title 1"/>
          <p:cNvSpPr>
            <a:spLocks noGrp="1"/>
          </p:cNvSpPr>
          <p:nvPr>
            <p:ph type="title"/>
          </p:nvPr>
        </p:nvSpPr>
        <p:spPr/>
        <p:txBody>
          <a:bodyPr>
            <a:normAutofit/>
          </a:bodyPr>
          <a:lstStyle/>
          <a:p>
            <a:pPr algn="ctr"/>
            <a:r>
              <a:rPr lang="en-US" dirty="0"/>
              <a:t>The </a:t>
            </a:r>
            <a:r>
              <a:rPr lang="en-US" sz="4000" dirty="0"/>
              <a:t>Networks</a:t>
            </a:r>
            <a:r>
              <a:rPr lang="en-US" dirty="0"/>
              <a:t> </a:t>
            </a:r>
          </a:p>
        </p:txBody>
      </p:sp>
    </p:spTree>
    <p:extLst>
      <p:ext uri="{BB962C8B-B14F-4D97-AF65-F5344CB8AC3E}">
        <p14:creationId xmlns="" xmlns:p14="http://schemas.microsoft.com/office/powerpoint/2010/main" val="2755703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US" dirty="0"/>
              <a:t>Selective attention               </a:t>
            </a:r>
          </a:p>
          <a:p>
            <a:pPr marL="0" indent="0">
              <a:buNone/>
            </a:pPr>
            <a:endParaRPr lang="en-US" dirty="0"/>
          </a:p>
          <a:p>
            <a:pPr marL="0" indent="0">
              <a:buNone/>
            </a:pPr>
            <a:endParaRPr lang="en-US" dirty="0"/>
          </a:p>
          <a:p>
            <a:pPr>
              <a:buFont typeface="Wingdings" panose="05000000000000000000" pitchFamily="2" charset="2"/>
              <a:buChar char="Ø"/>
            </a:pPr>
            <a:r>
              <a:rPr lang="en-US" dirty="0"/>
              <a:t>Sustained attention</a:t>
            </a:r>
          </a:p>
          <a:p>
            <a:pPr>
              <a:buFont typeface="Wingdings" panose="05000000000000000000" pitchFamily="2" charset="2"/>
              <a:buChar char="Ø"/>
            </a:pPr>
            <a:endParaRPr lang="en-US" dirty="0"/>
          </a:p>
          <a:p>
            <a:pPr marL="0" indent="0">
              <a:buNone/>
            </a:pPr>
            <a:endParaRPr lang="en-US" dirty="0"/>
          </a:p>
          <a:p>
            <a:pPr>
              <a:buFont typeface="Wingdings" panose="05000000000000000000" pitchFamily="2" charset="2"/>
              <a:buChar char="Ø"/>
            </a:pPr>
            <a:r>
              <a:rPr lang="en-US" dirty="0"/>
              <a:t>Divided attention            </a:t>
            </a:r>
          </a:p>
        </p:txBody>
      </p:sp>
      <p:sp>
        <p:nvSpPr>
          <p:cNvPr id="2" name="Title 1"/>
          <p:cNvSpPr>
            <a:spLocks noGrp="1"/>
          </p:cNvSpPr>
          <p:nvPr>
            <p:ph type="title"/>
          </p:nvPr>
        </p:nvSpPr>
        <p:spPr/>
        <p:txBody>
          <a:bodyPr>
            <a:normAutofit/>
          </a:bodyPr>
          <a:lstStyle/>
          <a:p>
            <a:r>
              <a:rPr lang="en-US" sz="4000" dirty="0"/>
              <a:t>Different Kinds of Attention</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029200" y="1676400"/>
            <a:ext cx="1383761" cy="970698"/>
          </a:xfrm>
          <a:prstGeom prst="rect">
            <a:avLst/>
          </a:prstGeo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412961" y="3048000"/>
            <a:ext cx="1969039" cy="1183005"/>
          </a:xfrm>
          <a:prstGeom prst="rect">
            <a:avLst/>
          </a:prstGeom>
        </p:spPr>
      </p:pic>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700635" y="4394175"/>
            <a:ext cx="1600200" cy="1571625"/>
          </a:xfrm>
          <a:prstGeom prst="rect">
            <a:avLst/>
          </a:prstGeom>
        </p:spPr>
      </p:pic>
    </p:spTree>
    <p:extLst>
      <p:ext uri="{BB962C8B-B14F-4D97-AF65-F5344CB8AC3E}">
        <p14:creationId xmlns="" xmlns:p14="http://schemas.microsoft.com/office/powerpoint/2010/main" val="426490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Biobehavioral state</a:t>
            </a:r>
          </a:p>
          <a:p>
            <a:r>
              <a:rPr lang="en-US" dirty="0"/>
              <a:t>Medication/Seizures</a:t>
            </a:r>
          </a:p>
          <a:p>
            <a:r>
              <a:rPr lang="en-US" dirty="0"/>
              <a:t> Environment and Instruction</a:t>
            </a:r>
          </a:p>
          <a:p>
            <a:pPr marL="0" indent="0">
              <a:buNone/>
            </a:pPr>
            <a:r>
              <a:rPr lang="en-US" dirty="0"/>
              <a:t>	* Topic</a:t>
            </a:r>
          </a:p>
          <a:p>
            <a:pPr marL="0" indent="0">
              <a:buNone/>
            </a:pPr>
            <a:r>
              <a:rPr lang="en-US" dirty="0"/>
              <a:t>	* Distractions</a:t>
            </a:r>
          </a:p>
          <a:p>
            <a:pPr marL="0" indent="0">
              <a:buNone/>
            </a:pPr>
            <a:r>
              <a:rPr lang="en-US" dirty="0"/>
              <a:t>	* Interruptions</a:t>
            </a:r>
          </a:p>
          <a:p>
            <a:r>
              <a:rPr lang="en-US" dirty="0"/>
              <a:t> Multi-tasking</a:t>
            </a:r>
          </a:p>
          <a:p>
            <a:pPr marL="0" indent="0">
              <a:buNone/>
            </a:pPr>
            <a:r>
              <a:rPr lang="en-US" dirty="0"/>
              <a:t>	</a:t>
            </a:r>
          </a:p>
        </p:txBody>
      </p:sp>
      <p:sp>
        <p:nvSpPr>
          <p:cNvPr id="2" name="Title 1"/>
          <p:cNvSpPr>
            <a:spLocks noGrp="1"/>
          </p:cNvSpPr>
          <p:nvPr>
            <p:ph type="title"/>
          </p:nvPr>
        </p:nvSpPr>
        <p:spPr/>
        <p:txBody>
          <a:bodyPr>
            <a:normAutofit/>
          </a:bodyPr>
          <a:lstStyle/>
          <a:p>
            <a:pPr algn="ctr"/>
            <a:r>
              <a:rPr lang="en-US" dirty="0"/>
              <a:t> </a:t>
            </a:r>
            <a:r>
              <a:rPr lang="en-US" sz="4000" dirty="0"/>
              <a:t>Impact on Attention</a:t>
            </a:r>
          </a:p>
        </p:txBody>
      </p:sp>
    </p:spTree>
    <p:extLst>
      <p:ext uri="{BB962C8B-B14F-4D97-AF65-F5344CB8AC3E}">
        <p14:creationId xmlns="" xmlns:p14="http://schemas.microsoft.com/office/powerpoint/2010/main" val="15089149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4259</TotalTime>
  <Words>657</Words>
  <Application>Microsoft Office PowerPoint</Application>
  <PresentationFormat>On-screen Show (4:3)</PresentationFormat>
  <Paragraphs>130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Why Aren’t You Paying Attention? Influences and Outcomes</vt:lpstr>
      <vt:lpstr>Attention</vt:lpstr>
      <vt:lpstr>Agenda</vt:lpstr>
      <vt:lpstr>What is Attention?</vt:lpstr>
      <vt:lpstr> Another Definition</vt:lpstr>
      <vt:lpstr>What Do We Know About Attention?</vt:lpstr>
      <vt:lpstr>The Networks </vt:lpstr>
      <vt:lpstr>Different Kinds of Attention</vt:lpstr>
      <vt:lpstr> Impact on Attention</vt:lpstr>
      <vt:lpstr>Biobehavioral States</vt:lpstr>
      <vt:lpstr>Joint Attention</vt:lpstr>
      <vt:lpstr>Distractions</vt:lpstr>
      <vt:lpstr>What do we know about distractions?</vt:lpstr>
      <vt:lpstr>Interruptions</vt:lpstr>
      <vt:lpstr>Multitasking</vt:lpstr>
      <vt:lpstr>Round 1</vt:lpstr>
      <vt:lpstr>Round 2</vt:lpstr>
      <vt:lpstr>The Myth of Multitasking</vt:lpstr>
      <vt:lpstr>Lessons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Aren’t You Paying Attention? Influences and Outcomes</dc:title>
  <dc:creator>Greenfield, Robin (rgreen@uidaho.edu)</dc:creator>
  <cp:lastModifiedBy>julie.heckman</cp:lastModifiedBy>
  <cp:revision>204</cp:revision>
  <cp:lastPrinted>2017-08-07T17:55:51Z</cp:lastPrinted>
  <dcterms:created xsi:type="dcterms:W3CDTF">2006-08-16T00:00:00Z</dcterms:created>
  <dcterms:modified xsi:type="dcterms:W3CDTF">2017-09-06T18:54:55Z</dcterms:modified>
</cp:coreProperties>
</file>